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257" r:id="rId6"/>
    <p:sldId id="260" r:id="rId7"/>
    <p:sldId id="284" r:id="rId8"/>
    <p:sldId id="268" r:id="rId9"/>
    <p:sldId id="261" r:id="rId10"/>
    <p:sldId id="279" r:id="rId11"/>
    <p:sldId id="259" r:id="rId12"/>
    <p:sldId id="281" r:id="rId13"/>
    <p:sldId id="262" r:id="rId14"/>
    <p:sldId id="277" r:id="rId15"/>
    <p:sldId id="264" r:id="rId16"/>
    <p:sldId id="267" r:id="rId17"/>
    <p:sldId id="275" r:id="rId18"/>
    <p:sldId id="283" r:id="rId19"/>
    <p:sldId id="276" r:id="rId20"/>
    <p:sldId id="286" r:id="rId21"/>
    <p:sldId id="285" r:id="rId22"/>
    <p:sldId id="282" r:id="rId23"/>
    <p:sldId id="26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CCA332-311D-3D2B-0E95-B784D588FB1C}" v="48" dt="2026-09-08T14:15:03.257"/>
    <p1510:client id="{F93BDB23-3CF0-B62B-2CDA-14421A42570C}" v="129" dt="2026-09-10T14:01:52.9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29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4E6178-76B5-43D3-B3C3-366B1C61F490}" type="datetimeFigureOut">
              <a:rPr lang="en-GB" smtClean="0"/>
              <a:t>27/09/2026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2EA68A-E1D3-4ED7-819F-CB559EE09939}" type="slidenum">
              <a:rPr lang="en-GB" smtClean="0"/>
              <a:t>‹#›</a:t>
            </a:fld>
            <a:endParaRPr lang="en-GB"/>
          </a:p>
        </p:txBody>
      </p:sp>
    </p:spTree>
    <p:extLst>
      <p:ext uri="{BB962C8B-B14F-4D97-AF65-F5344CB8AC3E}">
        <p14:creationId xmlns:p14="http://schemas.microsoft.com/office/powerpoint/2010/main" val="891600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2EA68A-E1D3-4ED7-819F-CB559EE09939}" type="slidenum">
              <a:rPr lang="en-GB" smtClean="0"/>
              <a:t>14</a:t>
            </a:fld>
            <a:endParaRPr lang="en-GB"/>
          </a:p>
        </p:txBody>
      </p:sp>
    </p:spTree>
    <p:extLst>
      <p:ext uri="{BB962C8B-B14F-4D97-AF65-F5344CB8AC3E}">
        <p14:creationId xmlns:p14="http://schemas.microsoft.com/office/powerpoint/2010/main" val="2498041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2EA68A-E1D3-4ED7-819F-CB559EE09939}" type="slidenum">
              <a:rPr lang="en-GB" smtClean="0"/>
              <a:t>15</a:t>
            </a:fld>
            <a:endParaRPr lang="en-GB"/>
          </a:p>
        </p:txBody>
      </p:sp>
    </p:spTree>
    <p:extLst>
      <p:ext uri="{BB962C8B-B14F-4D97-AF65-F5344CB8AC3E}">
        <p14:creationId xmlns:p14="http://schemas.microsoft.com/office/powerpoint/2010/main" val="74400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7632AF4-AC7E-4272-9684-73C80C9296FD}"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3133593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7632AF4-AC7E-4272-9684-73C80C9296FD}"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3299710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632AF4-AC7E-4272-9684-73C80C9296FD}"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1432451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7632AF4-AC7E-4272-9684-73C80C9296FD}" type="datetimeFigureOut">
              <a:rPr lang="en-GB" smtClean="0"/>
              <a:t>27/09/2026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3137481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7632AF4-AC7E-4272-9684-73C80C9296FD}" type="datetimeFigureOut">
              <a:rPr lang="en-GB" smtClean="0"/>
              <a:t>27/09/2026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4178377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7632AF4-AC7E-4272-9684-73C80C9296FD}" type="datetimeFigureOut">
              <a:rPr lang="en-GB" smtClean="0"/>
              <a:t>27/09/2026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2342349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632AF4-AC7E-4272-9684-73C80C9296FD}" type="datetimeFigureOut">
              <a:rPr lang="en-GB" smtClean="0"/>
              <a:t>27/09/2026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2559787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632AF4-AC7E-4272-9684-73C80C9296FD}" type="datetimeFigureOut">
              <a:rPr lang="en-GB" smtClean="0"/>
              <a:t>27/09/2026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1416776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632AF4-AC7E-4272-9684-73C80C9296FD}" type="datetimeFigureOut">
              <a:rPr lang="en-GB" smtClean="0"/>
              <a:t>27/09/2026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4097260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7632AF4-AC7E-4272-9684-73C80C9296FD}"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3550280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7632AF4-AC7E-4272-9684-73C80C9296FD}"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1335743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632AF4-AC7E-4272-9684-73C80C9296FD}" type="datetimeFigureOut">
              <a:rPr lang="en-GB" smtClean="0"/>
              <a:t>27/09/2026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E6693-2E0C-4CFB-ABA0-7C19614BB04D}" type="slidenum">
              <a:rPr lang="en-GB" smtClean="0"/>
              <a:t>‹#›</a:t>
            </a:fld>
            <a:endParaRPr lang="en-GB"/>
          </a:p>
        </p:txBody>
      </p:sp>
    </p:spTree>
    <p:extLst>
      <p:ext uri="{BB962C8B-B14F-4D97-AF65-F5344CB8AC3E}">
        <p14:creationId xmlns:p14="http://schemas.microsoft.com/office/powerpoint/2010/main" val="4050042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dirty="0"/>
          </a:p>
          <a:p>
            <a:endParaRPr lang="en-GB" dirty="0"/>
          </a:p>
        </p:txBody>
      </p:sp>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271087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Meet the Staff</a:t>
            </a:r>
          </a:p>
        </p:txBody>
      </p:sp>
      <p:sp>
        <p:nvSpPr>
          <p:cNvPr id="8" name="TextBox 7"/>
          <p:cNvSpPr txBox="1"/>
          <p:nvPr/>
        </p:nvSpPr>
        <p:spPr>
          <a:xfrm>
            <a:off x="607094" y="4005064"/>
            <a:ext cx="7781329" cy="1384995"/>
          </a:xfrm>
          <a:prstGeom prst="rect">
            <a:avLst/>
          </a:prstGeom>
          <a:noFill/>
        </p:spPr>
        <p:txBody>
          <a:bodyPr wrap="square" lIns="91440" tIns="45720" rIns="91440" bIns="45720" rtlCol="0" anchor="t">
            <a:spAutoFit/>
          </a:bodyPr>
          <a:lstStyle/>
          <a:p>
            <a:pPr algn="ctr"/>
            <a:r>
              <a:rPr lang="en-GB" sz="2800" dirty="0">
                <a:latin typeface="Comic Sans MS" panose="030F0702030302020204" pitchFamily="66" charset="0"/>
              </a:rPr>
              <a:t>Miss Johnson (am) and Miss </a:t>
            </a:r>
            <a:r>
              <a:rPr lang="en-GB" sz="2800" dirty="0" err="1">
                <a:latin typeface="Comic Sans MS" panose="030F0702030302020204" pitchFamily="66" charset="0"/>
              </a:rPr>
              <a:t>Kaseke</a:t>
            </a:r>
            <a:endParaRPr lang="en-GB" sz="2800" dirty="0">
              <a:latin typeface="Comic Sans MS" panose="030F0702030302020204" pitchFamily="66" charset="0"/>
            </a:endParaRPr>
          </a:p>
          <a:p>
            <a:pPr algn="ctr"/>
            <a:r>
              <a:rPr lang="en-GB" sz="2800" dirty="0">
                <a:latin typeface="Comic Sans MS"/>
              </a:rPr>
              <a:t>Year 1 Teaching Assistants</a:t>
            </a:r>
          </a:p>
          <a:p>
            <a:pPr algn="ctr"/>
            <a:endParaRPr lang="en-GB" sz="2800" dirty="0">
              <a:latin typeface="Comic Sans MS"/>
            </a:endParaRPr>
          </a:p>
        </p:txBody>
      </p:sp>
      <p:sp>
        <p:nvSpPr>
          <p:cNvPr id="11" name="TextBox 10"/>
          <p:cNvSpPr txBox="1"/>
          <p:nvPr/>
        </p:nvSpPr>
        <p:spPr>
          <a:xfrm>
            <a:off x="628799" y="1772816"/>
            <a:ext cx="7759625" cy="1569660"/>
          </a:xfrm>
          <a:prstGeom prst="rect">
            <a:avLst/>
          </a:prstGeom>
          <a:noFill/>
        </p:spPr>
        <p:txBody>
          <a:bodyPr wrap="square" lIns="91440" tIns="45720" rIns="91440" bIns="45720" rtlCol="0" anchor="t">
            <a:spAutoFit/>
          </a:bodyPr>
          <a:lstStyle/>
          <a:p>
            <a:pPr algn="ctr"/>
            <a:r>
              <a:rPr lang="en-GB" sz="3200" dirty="0">
                <a:latin typeface="Comic Sans MS"/>
              </a:rPr>
              <a:t>Mrs O’Neill            Mrs </a:t>
            </a:r>
            <a:r>
              <a:rPr lang="en-GB" sz="3200" dirty="0" err="1">
                <a:latin typeface="Comic Sans MS"/>
              </a:rPr>
              <a:t>Pickavance</a:t>
            </a:r>
            <a:endParaRPr lang="en-GB" sz="3200" dirty="0">
              <a:latin typeface="Comic Sans MS"/>
            </a:endParaRPr>
          </a:p>
          <a:p>
            <a:pPr algn="ctr"/>
            <a:r>
              <a:rPr lang="en-GB" sz="3200" dirty="0">
                <a:latin typeface="Comic Sans MS"/>
              </a:rPr>
              <a:t>Teacher                 Tuesday Teacher </a:t>
            </a:r>
          </a:p>
          <a:p>
            <a:pPr algn="ctr"/>
            <a:endParaRPr lang="en-GB" sz="3200" dirty="0">
              <a:latin typeface="Comic Sans MS" panose="030F0702030302020204" pitchFamily="66" charset="0"/>
            </a:endParaRPr>
          </a:p>
        </p:txBody>
      </p:sp>
      <p:sp>
        <p:nvSpPr>
          <p:cNvPr id="3" name="AutoShape 2" descr="Displaying IMG_0154.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Displaying IMG_0154.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Displaying IMG_0154.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65925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274638"/>
            <a:ext cx="8219256" cy="58018"/>
          </a:xfrm>
        </p:spPr>
        <p:txBody>
          <a:bodyPr>
            <a:normAutofit fontScale="90000"/>
          </a:bodyPr>
          <a:lstStyle/>
          <a:p>
            <a:br>
              <a:rPr lang="en-GB" u="sng" dirty="0"/>
            </a:br>
            <a:br>
              <a:rPr lang="en-GB" sz="3100" u="sng" dirty="0"/>
            </a:br>
            <a:br>
              <a:rPr lang="en-GB" sz="3100" u="sng" dirty="0"/>
            </a:br>
            <a:br>
              <a:rPr lang="en-GB" sz="3100" u="sng" dirty="0"/>
            </a:br>
            <a:br>
              <a:rPr lang="en-GB" sz="3100" u="sng" dirty="0"/>
            </a:br>
            <a:br>
              <a:rPr lang="en-GB" sz="3100" u="sng" dirty="0"/>
            </a:br>
            <a:r>
              <a:rPr lang="en-GB" sz="3100" u="sng" dirty="0"/>
              <a:t>What we will be covering this year: </a:t>
            </a:r>
            <a:br>
              <a:rPr lang="en-GB" sz="3100" u="sng" dirty="0"/>
            </a:br>
            <a:br>
              <a:rPr lang="en-GB" sz="2200" dirty="0">
                <a:solidFill>
                  <a:srgbClr val="7030A0"/>
                </a:solidFill>
              </a:rPr>
            </a:br>
            <a:br>
              <a:rPr lang="en-GB" sz="3200" dirty="0">
                <a:solidFill>
                  <a:srgbClr val="7030A0"/>
                </a:solidFill>
              </a:rPr>
            </a:br>
            <a:br>
              <a:rPr lang="en-GB" sz="3100" dirty="0"/>
            </a:br>
            <a:br>
              <a:rPr lang="en-GB" sz="3100" dirty="0"/>
            </a:br>
            <a:br>
              <a:rPr lang="en-GB" sz="3100" dirty="0">
                <a:solidFill>
                  <a:srgbClr val="7030A0"/>
                </a:solidFill>
              </a:rPr>
            </a:br>
            <a:endParaRPr lang="en-GB" sz="3100" dirty="0">
              <a:solidFill>
                <a:srgbClr val="7030A0"/>
              </a:solidFill>
            </a:endParaRPr>
          </a:p>
        </p:txBody>
      </p:sp>
    </p:spTree>
    <p:extLst>
      <p:ext uri="{BB962C8B-B14F-4D97-AF65-F5344CB8AC3E}">
        <p14:creationId xmlns:p14="http://schemas.microsoft.com/office/powerpoint/2010/main" val="636263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7CE13-97D9-04F1-96FF-92A431691494}"/>
              </a:ext>
            </a:extLst>
          </p:cNvPr>
          <p:cNvSpPr>
            <a:spLocks noGrp="1"/>
          </p:cNvSpPr>
          <p:nvPr>
            <p:ph type="title"/>
          </p:nvPr>
        </p:nvSpPr>
        <p:spPr/>
        <p:txBody>
          <a:bodyPr/>
          <a:lstStyle/>
          <a:p>
            <a:r>
              <a:rPr lang="en-GB" dirty="0">
                <a:latin typeface="Comic Sans MS"/>
                <a:ea typeface="Calibri"/>
                <a:cs typeface="Calibri"/>
              </a:rPr>
              <a:t>Homework</a:t>
            </a:r>
            <a:endParaRPr lang="en-GB">
              <a:latin typeface="Comic Sans MS"/>
            </a:endParaRPr>
          </a:p>
        </p:txBody>
      </p:sp>
      <p:sp>
        <p:nvSpPr>
          <p:cNvPr id="3" name="Content Placeholder 2">
            <a:extLst>
              <a:ext uri="{FF2B5EF4-FFF2-40B4-BE49-F238E27FC236}">
                <a16:creationId xmlns:a16="http://schemas.microsoft.com/office/drawing/2014/main" id="{297A8CF6-E71D-7E41-D8BE-C11CEFBCEC39}"/>
              </a:ext>
            </a:extLst>
          </p:cNvPr>
          <p:cNvSpPr>
            <a:spLocks noGrp="1"/>
          </p:cNvSpPr>
          <p:nvPr>
            <p:ph idx="1"/>
          </p:nvPr>
        </p:nvSpPr>
        <p:spPr>
          <a:xfrm>
            <a:off x="457200" y="1600201"/>
            <a:ext cx="8229600" cy="3845024"/>
          </a:xfrm>
        </p:spPr>
        <p:txBody>
          <a:bodyPr vert="horz" lIns="91440" tIns="45720" rIns="91440" bIns="45720" rtlCol="0" anchor="t">
            <a:normAutofit/>
          </a:bodyPr>
          <a:lstStyle/>
          <a:p>
            <a:r>
              <a:rPr lang="en-GB" dirty="0">
                <a:latin typeface="Comic Sans MS"/>
                <a:ea typeface="Calibri"/>
                <a:cs typeface="Calibri"/>
              </a:rPr>
              <a:t>Maths </a:t>
            </a:r>
          </a:p>
          <a:p>
            <a:r>
              <a:rPr lang="en-GB" dirty="0">
                <a:latin typeface="Comic Sans MS"/>
                <a:ea typeface="Calibri"/>
                <a:cs typeface="Calibri"/>
              </a:rPr>
              <a:t>English </a:t>
            </a:r>
          </a:p>
          <a:p>
            <a:r>
              <a:rPr lang="en-GB" dirty="0">
                <a:latin typeface="Comic Sans MS"/>
                <a:ea typeface="Calibri"/>
                <a:cs typeface="Calibri"/>
              </a:rPr>
              <a:t>Spellings </a:t>
            </a:r>
          </a:p>
          <a:p>
            <a:r>
              <a:rPr lang="en-GB" dirty="0">
                <a:latin typeface="Comic Sans MS"/>
                <a:ea typeface="Calibri"/>
                <a:cs typeface="Calibri"/>
              </a:rPr>
              <a:t>Curriculum map</a:t>
            </a:r>
          </a:p>
          <a:p>
            <a:r>
              <a:rPr lang="en-GB" dirty="0">
                <a:latin typeface="Comic Sans MS"/>
                <a:ea typeface="Calibri"/>
                <a:cs typeface="Calibri"/>
              </a:rPr>
              <a:t>10 minutes of reading every night</a:t>
            </a:r>
          </a:p>
        </p:txBody>
      </p:sp>
    </p:spTree>
    <p:extLst>
      <p:ext uri="{BB962C8B-B14F-4D97-AF65-F5344CB8AC3E}">
        <p14:creationId xmlns:p14="http://schemas.microsoft.com/office/powerpoint/2010/main" val="567055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School lunches</a:t>
            </a:r>
          </a:p>
        </p:txBody>
      </p:sp>
      <p:sp>
        <p:nvSpPr>
          <p:cNvPr id="3" name="Content Placeholder 2"/>
          <p:cNvSpPr>
            <a:spLocks noGrp="1"/>
          </p:cNvSpPr>
          <p:nvPr>
            <p:ph idx="1"/>
          </p:nvPr>
        </p:nvSpPr>
        <p:spPr>
          <a:xfrm>
            <a:off x="179512" y="1772817"/>
            <a:ext cx="8784976" cy="1368152"/>
          </a:xfrm>
        </p:spPr>
        <p:txBody>
          <a:bodyPr>
            <a:normAutofit fontScale="70000" lnSpcReduction="20000"/>
          </a:bodyPr>
          <a:lstStyle/>
          <a:p>
            <a:pPr marL="0" indent="0" algn="ctr">
              <a:buNone/>
            </a:pPr>
            <a:r>
              <a:rPr lang="en-GB" dirty="0"/>
              <a:t>If your child is bringing in a packed lunch to school please make sure it is a balanced meal. </a:t>
            </a:r>
          </a:p>
          <a:p>
            <a:pPr marL="0" indent="0" algn="ctr">
              <a:buNone/>
            </a:pPr>
            <a:r>
              <a:rPr lang="en-GB" dirty="0"/>
              <a:t>Children do not need to bring in a drink for lunch – we will provide water.</a:t>
            </a:r>
          </a:p>
          <a:p>
            <a:pPr marL="0" indent="0">
              <a:buNone/>
            </a:pPr>
            <a:endParaRPr lang="en-GB" dirty="0"/>
          </a:p>
          <a:p>
            <a:endParaRPr lang="en-GB" dirty="0"/>
          </a:p>
          <a:p>
            <a:pPr marL="0" indent="0">
              <a:buNone/>
            </a:pPr>
            <a:endParaRPr lang="en-GB" dirty="0"/>
          </a:p>
        </p:txBody>
      </p:sp>
      <p:pic>
        <p:nvPicPr>
          <p:cNvPr id="4" name="Picture 3"/>
          <p:cNvPicPr>
            <a:picLocks noChangeAspect="1"/>
          </p:cNvPicPr>
          <p:nvPr/>
        </p:nvPicPr>
        <p:blipFill>
          <a:blip r:embed="rId2"/>
          <a:stretch>
            <a:fillRect/>
          </a:stretch>
        </p:blipFill>
        <p:spPr>
          <a:xfrm>
            <a:off x="2051720" y="3287936"/>
            <a:ext cx="5089240" cy="3570064"/>
          </a:xfrm>
          <a:prstGeom prst="rect">
            <a:avLst/>
          </a:prstGeom>
        </p:spPr>
      </p:pic>
    </p:spTree>
    <p:extLst>
      <p:ext uri="{BB962C8B-B14F-4D97-AF65-F5344CB8AC3E}">
        <p14:creationId xmlns:p14="http://schemas.microsoft.com/office/powerpoint/2010/main" val="2314809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School Uniform</a:t>
            </a:r>
          </a:p>
        </p:txBody>
      </p:sp>
      <p:sp>
        <p:nvSpPr>
          <p:cNvPr id="3" name="Content Placeholder 2"/>
          <p:cNvSpPr>
            <a:spLocks noGrp="1"/>
          </p:cNvSpPr>
          <p:nvPr>
            <p:ph idx="1"/>
          </p:nvPr>
        </p:nvSpPr>
        <p:spPr/>
        <p:txBody>
          <a:bodyPr>
            <a:normAutofit fontScale="85000" lnSpcReduction="20000"/>
          </a:bodyPr>
          <a:lstStyle/>
          <a:p>
            <a:pPr marL="0" indent="0" algn="ctr">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Children are to wear the correct uniform every day, including appropriate footwear (PLAIN black trainers – see next slide.)</a:t>
            </a:r>
          </a:p>
          <a:p>
            <a:pPr marL="0" indent="0">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Simple watch (no Smart watches)</a:t>
            </a:r>
          </a:p>
          <a:p>
            <a:pPr marL="0" indent="0">
              <a:buNone/>
            </a:pPr>
            <a:r>
              <a:rPr lang="en-GB" dirty="0">
                <a:latin typeface="Comic Sans MS" panose="030F0702030302020204" pitchFamily="66" charset="0"/>
              </a:rPr>
              <a:t>One pair of plain studs (no hooped or dangling earrings)</a:t>
            </a:r>
          </a:p>
          <a:p>
            <a:pPr marL="0" indent="0">
              <a:buNone/>
            </a:pPr>
            <a:r>
              <a:rPr lang="en-GB" dirty="0">
                <a:latin typeface="Comic Sans MS" panose="030F0702030302020204" pitchFamily="66" charset="0"/>
              </a:rPr>
              <a:t>No nail varnish or acrylic/gel nails</a:t>
            </a:r>
          </a:p>
          <a:p>
            <a:pPr marL="0" indent="0">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 </a:t>
            </a:r>
          </a:p>
          <a:p>
            <a:pPr marL="0" indent="0">
              <a:buNone/>
            </a:pPr>
            <a:endParaRPr lang="en-GB" dirty="0">
              <a:latin typeface="Comic Sans MS" panose="030F0702030302020204" pitchFamily="66" charset="0"/>
            </a:endParaRPr>
          </a:p>
        </p:txBody>
      </p:sp>
    </p:spTree>
    <p:extLst>
      <p:ext uri="{BB962C8B-B14F-4D97-AF65-F5344CB8AC3E}">
        <p14:creationId xmlns:p14="http://schemas.microsoft.com/office/powerpoint/2010/main" val="3901338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8749" y="318036"/>
            <a:ext cx="8983990" cy="6217121"/>
          </a:xfrm>
          <a:prstGeom prst="rect">
            <a:avLst/>
          </a:prstGeom>
        </p:spPr>
      </p:pic>
      <p:sp>
        <p:nvSpPr>
          <p:cNvPr id="3" name="TextBox 2"/>
          <p:cNvSpPr txBox="1"/>
          <p:nvPr/>
        </p:nvSpPr>
        <p:spPr>
          <a:xfrm>
            <a:off x="3347864" y="548680"/>
            <a:ext cx="3600400" cy="1231106"/>
          </a:xfrm>
          <a:prstGeom prst="rect">
            <a:avLst/>
          </a:prstGeom>
          <a:solidFill>
            <a:schemeClr val="bg1"/>
          </a:solidFill>
        </p:spPr>
        <p:txBody>
          <a:bodyPr wrap="square" rtlCol="0">
            <a:spAutoFit/>
          </a:bodyPr>
          <a:lstStyle/>
          <a:p>
            <a:pPr algn="ctr"/>
            <a:r>
              <a:rPr lang="en-GB" sz="2800" b="1" u="sng" dirty="0">
                <a:latin typeface="SassoonPrimaryType" pitchFamily="2" charset="0"/>
              </a:rPr>
              <a:t>Acceptable footwear</a:t>
            </a:r>
          </a:p>
          <a:p>
            <a:pPr algn="ctr"/>
            <a:r>
              <a:rPr lang="en-GB" sz="2800" b="1" u="sng" dirty="0">
                <a:latin typeface="SassoonPrimaryType" pitchFamily="2" charset="0"/>
              </a:rPr>
              <a:t>2026</a:t>
            </a:r>
          </a:p>
          <a:p>
            <a:endParaRPr lang="en-GB" b="1" u="sng" dirty="0">
              <a:latin typeface="XCCW Joined 22a" panose="03050602040000000000" pitchFamily="66" charset="0"/>
            </a:endParaRPr>
          </a:p>
        </p:txBody>
      </p:sp>
    </p:spTree>
    <p:extLst>
      <p:ext uri="{BB962C8B-B14F-4D97-AF65-F5344CB8AC3E}">
        <p14:creationId xmlns:p14="http://schemas.microsoft.com/office/powerpoint/2010/main" val="1990393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9943" y="485156"/>
            <a:ext cx="8229600" cy="5366670"/>
          </a:xfrm>
        </p:spPr>
        <p:txBody>
          <a:bodyPr vert="horz" lIns="91440" tIns="45720" rIns="91440" bIns="45720" rtlCol="0" anchor="t">
            <a:normAutofit/>
          </a:bodyPr>
          <a:lstStyle/>
          <a:p>
            <a:endParaRPr lang="en-GB" sz="2000" dirty="0">
              <a:latin typeface="Comic Sans MS" panose="030F0702030302020204" pitchFamily="66" charset="0"/>
            </a:endParaRPr>
          </a:p>
          <a:p>
            <a:pPr marL="0" indent="0">
              <a:buNone/>
            </a:pPr>
            <a:r>
              <a:rPr lang="en-GB" sz="3600" dirty="0">
                <a:latin typeface="Comic Sans MS"/>
              </a:rPr>
              <a:t>                            PE</a:t>
            </a:r>
            <a:endParaRPr lang="en-GB" sz="2000" dirty="0">
              <a:latin typeface="Comic Sans MS" panose="030F0702030302020204" pitchFamily="66" charset="0"/>
            </a:endParaRPr>
          </a:p>
          <a:p>
            <a:pPr marL="0" indent="0">
              <a:buNone/>
            </a:pPr>
            <a:endParaRPr lang="en-GB" sz="3600" dirty="0">
              <a:latin typeface="Comic Sans MS"/>
            </a:endParaRPr>
          </a:p>
          <a:p>
            <a:pPr marL="0" indent="0">
              <a:buNone/>
            </a:pPr>
            <a:r>
              <a:rPr lang="en-GB" sz="3600" dirty="0">
                <a:latin typeface="Comic Sans MS"/>
              </a:rPr>
              <a:t>  Tuesday and Thursday</a:t>
            </a:r>
            <a:endParaRPr lang="en-GB" sz="3600" dirty="0">
              <a:ea typeface="Calibri"/>
              <a:cs typeface="Calibri"/>
            </a:endParaRPr>
          </a:p>
          <a:p>
            <a:pPr marL="0" indent="0">
              <a:buNone/>
            </a:pPr>
            <a:endParaRPr lang="en-GB" sz="3600" dirty="0">
              <a:latin typeface="Comic Sans MS"/>
            </a:endParaRPr>
          </a:p>
        </p:txBody>
      </p:sp>
    </p:spTree>
    <p:extLst>
      <p:ext uri="{BB962C8B-B14F-4D97-AF65-F5344CB8AC3E}">
        <p14:creationId xmlns:p14="http://schemas.microsoft.com/office/powerpoint/2010/main" val="95516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476672"/>
            <a:ext cx="6192688" cy="923330"/>
          </a:xfrm>
          <a:prstGeom prst="rect">
            <a:avLst/>
          </a:prstGeom>
        </p:spPr>
        <p:txBody>
          <a:bodyPr wrap="square">
            <a:spAutoFit/>
          </a:bodyPr>
          <a:lstStyle/>
          <a:p>
            <a:r>
              <a:rPr lang="en-GB" dirty="0"/>
              <a:t>PE uniform: wear to school on PE days which are</a:t>
            </a:r>
          </a:p>
          <a:p>
            <a:endParaRPr lang="en-GB" dirty="0"/>
          </a:p>
          <a:p>
            <a:r>
              <a:rPr lang="en-GB" dirty="0"/>
              <a:t>Jewellery is not to be worn at all, including stud earrings. </a:t>
            </a:r>
          </a:p>
        </p:txBody>
      </p:sp>
      <p:sp>
        <p:nvSpPr>
          <p:cNvPr id="3" name="Rectangle 2"/>
          <p:cNvSpPr/>
          <p:nvPr/>
        </p:nvSpPr>
        <p:spPr>
          <a:xfrm>
            <a:off x="215516" y="1445658"/>
            <a:ext cx="8712968" cy="52565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2023</a:t>
            </a:r>
          </a:p>
          <a:p>
            <a:pPr algn="ctr"/>
            <a:r>
              <a:rPr lang="en-GB"/>
              <a:t>                       KS2 </a:t>
            </a:r>
          </a:p>
          <a:p>
            <a:pPr algn="ctr"/>
            <a:endParaRPr lang="en-GB"/>
          </a:p>
          <a:p>
            <a:pPr algn="ctr"/>
            <a:endParaRPr lang="en-GB"/>
          </a:p>
          <a:p>
            <a:pPr algn="ctr"/>
            <a:endParaRPr lang="en-GB"/>
          </a:p>
        </p:txBody>
      </p:sp>
      <p:pic>
        <p:nvPicPr>
          <p:cNvPr id="2052" name="Picture 3" descr="964642A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4800" y="1602085"/>
            <a:ext cx="608968" cy="595489"/>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5" descr="Red cross not OK vector symbol | Public domain vecto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4208" y="1604251"/>
            <a:ext cx="644926" cy="644926"/>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2"/>
          <p:cNvSpPr txBox="1">
            <a:spLocks noChangeArrowheads="1"/>
          </p:cNvSpPr>
          <p:nvPr/>
        </p:nvSpPr>
        <p:spPr bwMode="auto">
          <a:xfrm>
            <a:off x="5436096" y="2384668"/>
            <a:ext cx="3024336" cy="1015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sng" strike="noStrike" cap="none" normalizeH="0" baseline="0" dirty="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a:t>
            </a:r>
            <a:r>
              <a:rPr kumimoji="0" lang="en-US" altLang="en-US" sz="1400" b="0"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White or </a:t>
            </a:r>
            <a:r>
              <a:rPr kumimoji="0" lang="en-US" altLang="en-US" sz="14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coloured</a:t>
            </a: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logos / stripes / patterns.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alibri" panose="020F0502020204030204" pitchFamily="34" charset="0"/>
                <a:cs typeface="Times New Roman" panose="02020603050405020304" pitchFamily="18" charset="0"/>
              </a:rPr>
              <a:t>No hoodies or tracksuit tops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32330" y="21371"/>
            <a:ext cx="93487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0" i="0" u="sng" strike="noStrike" cap="none" normalizeH="0" baseline="0" dirty="0">
                <a:ln>
                  <a:noFill/>
                </a:ln>
                <a:solidFill>
                  <a:schemeClr val="tx1"/>
                </a:solidFill>
                <a:effectLst/>
                <a:latin typeface="Britannic Bold" panose="020B0903060703020204" pitchFamily="34" charset="0"/>
                <a:ea typeface="Calibri" panose="020F0502020204030204" pitchFamily="34" charset="0"/>
                <a:cs typeface="Times New Roman" panose="02020603050405020304" pitchFamily="18" charset="0"/>
              </a:rPr>
              <a:t>2024</a:t>
            </a:r>
            <a:endParaRPr kumimoji="0" lang="en-GB"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9" name="Rectangle 8"/>
          <p:cNvSpPr>
            <a:spLocks noChangeArrowheads="1"/>
          </p:cNvSpPr>
          <p:nvPr/>
        </p:nvSpPr>
        <p:spPr bwMode="auto">
          <a:xfrm>
            <a:off x="0" y="914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0" name="Rectangle 10"/>
          <p:cNvSpPr>
            <a:spLocks noChangeArrowheads="1"/>
          </p:cNvSpPr>
          <p:nvPr/>
        </p:nvSpPr>
        <p:spPr bwMode="auto">
          <a:xfrm>
            <a:off x="0" y="13716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4" name="Picture 13"/>
          <p:cNvPicPr>
            <a:picLocks noChangeAspect="1"/>
          </p:cNvPicPr>
          <p:nvPr/>
        </p:nvPicPr>
        <p:blipFill>
          <a:blip r:embed="rId4"/>
          <a:stretch>
            <a:fillRect/>
          </a:stretch>
        </p:blipFill>
        <p:spPr>
          <a:xfrm>
            <a:off x="234133" y="3109237"/>
            <a:ext cx="1431602" cy="1431602"/>
          </a:xfrm>
          <a:prstGeom prst="rect">
            <a:avLst/>
          </a:prstGeom>
        </p:spPr>
      </p:pic>
      <p:pic>
        <p:nvPicPr>
          <p:cNvPr id="16" name="Picture 15"/>
          <p:cNvPicPr>
            <a:picLocks noChangeAspect="1"/>
          </p:cNvPicPr>
          <p:nvPr/>
        </p:nvPicPr>
        <p:blipFill>
          <a:blip r:embed="rId5"/>
          <a:stretch>
            <a:fillRect/>
          </a:stretch>
        </p:blipFill>
        <p:spPr>
          <a:xfrm>
            <a:off x="3159395" y="3407448"/>
            <a:ext cx="1444935" cy="2022909"/>
          </a:xfrm>
          <a:prstGeom prst="rect">
            <a:avLst/>
          </a:prstGeom>
        </p:spPr>
      </p:pic>
      <p:pic>
        <p:nvPicPr>
          <p:cNvPr id="17" name="Picture 16"/>
          <p:cNvPicPr>
            <a:picLocks noChangeAspect="1"/>
          </p:cNvPicPr>
          <p:nvPr/>
        </p:nvPicPr>
        <p:blipFill>
          <a:blip r:embed="rId6"/>
          <a:stretch>
            <a:fillRect/>
          </a:stretch>
        </p:blipFill>
        <p:spPr>
          <a:xfrm>
            <a:off x="5490531" y="3103845"/>
            <a:ext cx="1355973" cy="1810294"/>
          </a:xfrm>
          <a:prstGeom prst="rect">
            <a:avLst/>
          </a:prstGeom>
        </p:spPr>
      </p:pic>
      <p:pic>
        <p:nvPicPr>
          <p:cNvPr id="18" name="Picture 17"/>
          <p:cNvPicPr>
            <a:picLocks noChangeAspect="1"/>
          </p:cNvPicPr>
          <p:nvPr/>
        </p:nvPicPr>
        <p:blipFill>
          <a:blip r:embed="rId7"/>
          <a:stretch>
            <a:fillRect/>
          </a:stretch>
        </p:blipFill>
        <p:spPr>
          <a:xfrm>
            <a:off x="7109753" y="3184059"/>
            <a:ext cx="1470017" cy="1910276"/>
          </a:xfrm>
          <a:prstGeom prst="rect">
            <a:avLst/>
          </a:prstGeom>
        </p:spPr>
      </p:pic>
      <p:pic>
        <p:nvPicPr>
          <p:cNvPr id="19" name="Picture 18"/>
          <p:cNvPicPr>
            <a:picLocks noChangeAspect="1"/>
          </p:cNvPicPr>
          <p:nvPr/>
        </p:nvPicPr>
        <p:blipFill>
          <a:blip r:embed="rId8"/>
          <a:stretch>
            <a:fillRect/>
          </a:stretch>
        </p:blipFill>
        <p:spPr>
          <a:xfrm>
            <a:off x="6948264" y="4555659"/>
            <a:ext cx="1935658" cy="1935658"/>
          </a:xfrm>
          <a:prstGeom prst="rect">
            <a:avLst/>
          </a:prstGeom>
        </p:spPr>
      </p:pic>
      <p:sp>
        <p:nvSpPr>
          <p:cNvPr id="6" name="Text Box 2"/>
          <p:cNvSpPr txBox="1">
            <a:spLocks noChangeArrowheads="1"/>
          </p:cNvSpPr>
          <p:nvPr/>
        </p:nvSpPr>
        <p:spPr bwMode="auto">
          <a:xfrm>
            <a:off x="899592" y="2396872"/>
            <a:ext cx="3528392" cy="5232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sng" strike="noStrike" cap="none" normalizeH="0" baseline="0" dirty="0">
                <a:ln>
                  <a:noFill/>
                </a:ln>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Yes</a:t>
            </a:r>
            <a:r>
              <a:rPr kumimoji="0" lang="en-US" altLang="en-US" sz="1400" b="0" i="0" u="none" strike="noStrike" cap="none" normalizeH="0" baseline="0" dirty="0">
                <a:ln>
                  <a:noFill/>
                </a:ln>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All plain black shorts, leggings, joggers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Calibri" panose="020F0502020204030204" pitchFamily="34" charset="0"/>
                <a:cs typeface="Times New Roman" panose="02020603050405020304" pitchFamily="18" charset="0"/>
              </a:rPr>
              <a:t>        All plain white T shirts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 name="Picture 19"/>
          <p:cNvPicPr>
            <a:picLocks noChangeAspect="1"/>
          </p:cNvPicPr>
          <p:nvPr/>
        </p:nvPicPr>
        <p:blipFill>
          <a:blip r:embed="rId9"/>
          <a:stretch>
            <a:fillRect/>
          </a:stretch>
        </p:blipFill>
        <p:spPr>
          <a:xfrm>
            <a:off x="1334041" y="4746850"/>
            <a:ext cx="1717252" cy="1717252"/>
          </a:xfrm>
          <a:prstGeom prst="rect">
            <a:avLst/>
          </a:prstGeom>
        </p:spPr>
      </p:pic>
      <p:pic>
        <p:nvPicPr>
          <p:cNvPr id="21" name="Picture 20"/>
          <p:cNvPicPr>
            <a:picLocks noChangeAspect="1"/>
          </p:cNvPicPr>
          <p:nvPr/>
        </p:nvPicPr>
        <p:blipFill>
          <a:blip r:embed="rId10"/>
          <a:stretch>
            <a:fillRect/>
          </a:stretch>
        </p:blipFill>
        <p:spPr>
          <a:xfrm>
            <a:off x="1376453" y="2884228"/>
            <a:ext cx="1848186" cy="1848186"/>
          </a:xfrm>
          <a:prstGeom prst="rect">
            <a:avLst/>
          </a:prstGeom>
        </p:spPr>
      </p:pic>
      <p:pic>
        <p:nvPicPr>
          <p:cNvPr id="22" name="Picture 21"/>
          <p:cNvPicPr>
            <a:picLocks noChangeAspect="1"/>
          </p:cNvPicPr>
          <p:nvPr/>
        </p:nvPicPr>
        <p:blipFill>
          <a:blip r:embed="rId11"/>
          <a:stretch>
            <a:fillRect/>
          </a:stretch>
        </p:blipFill>
        <p:spPr>
          <a:xfrm>
            <a:off x="5153475" y="4817395"/>
            <a:ext cx="1646533" cy="1646533"/>
          </a:xfrm>
          <a:prstGeom prst="rect">
            <a:avLst/>
          </a:prstGeom>
        </p:spPr>
      </p:pic>
    </p:spTree>
    <p:extLst>
      <p:ext uri="{BB962C8B-B14F-4D97-AF65-F5344CB8AC3E}">
        <p14:creationId xmlns:p14="http://schemas.microsoft.com/office/powerpoint/2010/main" val="1817476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Behaviour</a:t>
            </a:r>
            <a:r>
              <a:rPr lang="en-GB" dirty="0"/>
              <a:t> </a:t>
            </a:r>
          </a:p>
        </p:txBody>
      </p:sp>
      <p:sp>
        <p:nvSpPr>
          <p:cNvPr id="3" name="Content Placeholder 2"/>
          <p:cNvSpPr>
            <a:spLocks noGrp="1"/>
          </p:cNvSpPr>
          <p:nvPr>
            <p:ph idx="1"/>
          </p:nvPr>
        </p:nvSpPr>
        <p:spPr/>
        <p:txBody>
          <a:bodyPr>
            <a:normAutofit/>
          </a:bodyPr>
          <a:lstStyle/>
          <a:p>
            <a:pPr algn="ctr"/>
            <a:endParaRPr lang="en-GB" sz="3600" dirty="0">
              <a:latin typeface="Comic Sans MS" panose="030F0702030302020204" pitchFamily="66" charset="0"/>
            </a:endParaRPr>
          </a:p>
          <a:p>
            <a:pPr algn="ctr"/>
            <a:r>
              <a:rPr lang="en-GB" sz="3600" dirty="0">
                <a:latin typeface="Comic Sans MS" panose="030F0702030302020204" pitchFamily="66" charset="0"/>
              </a:rPr>
              <a:t>Ready Respectful Safe</a:t>
            </a:r>
          </a:p>
          <a:p>
            <a:pPr algn="ctr"/>
            <a:r>
              <a:rPr lang="en-GB" sz="3600" dirty="0">
                <a:latin typeface="Comic Sans MS" panose="030F0702030302020204" pitchFamily="66" charset="0"/>
              </a:rPr>
              <a:t>Weekly certificates</a:t>
            </a:r>
          </a:p>
          <a:p>
            <a:pPr algn="ctr"/>
            <a:r>
              <a:rPr lang="en-GB" sz="3600" dirty="0">
                <a:latin typeface="Comic Sans MS" panose="030F0702030302020204" pitchFamily="66" charset="0"/>
              </a:rPr>
              <a:t>Tea party</a:t>
            </a:r>
          </a:p>
          <a:p>
            <a:pPr algn="ctr"/>
            <a:r>
              <a:rPr lang="en-GB" sz="3600" dirty="0">
                <a:latin typeface="Comic Sans MS" panose="030F0702030302020204" pitchFamily="66" charset="0"/>
              </a:rPr>
              <a:t>House Points</a:t>
            </a:r>
          </a:p>
          <a:p>
            <a:pPr marL="0" indent="0" algn="ctr">
              <a:buNone/>
            </a:pPr>
            <a:endParaRPr lang="en-GB" sz="3600" dirty="0">
              <a:latin typeface="Comic Sans MS" panose="030F0702030302020204" pitchFamily="66" charset="0"/>
            </a:endParaRPr>
          </a:p>
          <a:p>
            <a:pPr marL="0" indent="0" algn="ctr">
              <a:buNone/>
            </a:pPr>
            <a:endParaRPr lang="en-GB" sz="1800" dirty="0">
              <a:latin typeface="Comic Sans MS" panose="030F0702030302020204" pitchFamily="66"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1907704" cy="16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280514"/>
            <a:ext cx="1907704" cy="16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2686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806" y="116632"/>
            <a:ext cx="7772400" cy="1470025"/>
          </a:xfrm>
        </p:spPr>
        <p:txBody>
          <a:bodyPr/>
          <a:lstStyle/>
          <a:p>
            <a:r>
              <a:rPr lang="en-GB" dirty="0"/>
              <a:t>Online safety</a:t>
            </a:r>
          </a:p>
        </p:txBody>
      </p:sp>
      <p:sp>
        <p:nvSpPr>
          <p:cNvPr id="3" name="Subtitle 2"/>
          <p:cNvSpPr>
            <a:spLocks noGrp="1"/>
          </p:cNvSpPr>
          <p:nvPr>
            <p:ph type="subTitle" idx="1"/>
          </p:nvPr>
        </p:nvSpPr>
        <p:spPr>
          <a:xfrm>
            <a:off x="539552" y="1340768"/>
            <a:ext cx="6400800" cy="1752600"/>
          </a:xfrm>
        </p:spPr>
        <p:txBody>
          <a:bodyPr>
            <a:normAutofit/>
          </a:bodyPr>
          <a:lstStyle/>
          <a:p>
            <a:r>
              <a:rPr lang="en-GB" dirty="0"/>
              <a:t>SMART Rules in school</a:t>
            </a:r>
          </a:p>
          <a:p>
            <a:r>
              <a:rPr lang="en-GB" dirty="0"/>
              <a:t>Social media guidelines state</a:t>
            </a:r>
          </a:p>
        </p:txBody>
      </p:sp>
      <p:pic>
        <p:nvPicPr>
          <p:cNvPr id="4" name="Picture 3"/>
          <p:cNvPicPr>
            <a:picLocks noChangeAspect="1"/>
          </p:cNvPicPr>
          <p:nvPr/>
        </p:nvPicPr>
        <p:blipFill>
          <a:blip r:embed="rId2"/>
          <a:stretch>
            <a:fillRect/>
          </a:stretch>
        </p:blipFill>
        <p:spPr>
          <a:xfrm>
            <a:off x="1403648" y="2708920"/>
            <a:ext cx="6230652" cy="3907875"/>
          </a:xfrm>
          <a:prstGeom prst="rect">
            <a:avLst/>
          </a:prstGeom>
        </p:spPr>
      </p:pic>
    </p:spTree>
    <p:extLst>
      <p:ext uri="{BB962C8B-B14F-4D97-AF65-F5344CB8AC3E}">
        <p14:creationId xmlns:p14="http://schemas.microsoft.com/office/powerpoint/2010/main" val="625945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Extra Curricular Clubs</a:t>
            </a:r>
          </a:p>
        </p:txBody>
      </p:sp>
      <p:sp>
        <p:nvSpPr>
          <p:cNvPr id="6" name="TextBox 5"/>
          <p:cNvSpPr txBox="1"/>
          <p:nvPr/>
        </p:nvSpPr>
        <p:spPr>
          <a:xfrm>
            <a:off x="683568" y="5661248"/>
            <a:ext cx="7153433" cy="369332"/>
          </a:xfrm>
          <a:prstGeom prst="rect">
            <a:avLst/>
          </a:prstGeom>
          <a:noFill/>
        </p:spPr>
        <p:txBody>
          <a:bodyPr wrap="none" rtlCol="0">
            <a:spAutoFit/>
          </a:bodyPr>
          <a:lstStyle/>
          <a:p>
            <a:r>
              <a:rPr lang="en-GB" dirty="0"/>
              <a:t>Please note all clubs finish at 4pm. Please be prompt picking up your child. </a:t>
            </a:r>
          </a:p>
        </p:txBody>
      </p:sp>
      <p:pic>
        <p:nvPicPr>
          <p:cNvPr id="4" name="Picture 3">
            <a:extLst>
              <a:ext uri="{FF2B5EF4-FFF2-40B4-BE49-F238E27FC236}">
                <a16:creationId xmlns:a16="http://schemas.microsoft.com/office/drawing/2014/main" id="{EB3C4F53-6135-ACB6-39CB-CEBFE3179A4E}"/>
              </a:ext>
            </a:extLst>
          </p:cNvPr>
          <p:cNvPicPr>
            <a:picLocks noChangeAspect="1"/>
          </p:cNvPicPr>
          <p:nvPr/>
        </p:nvPicPr>
        <p:blipFill>
          <a:blip r:embed="rId2"/>
          <a:stretch>
            <a:fillRect/>
          </a:stretch>
        </p:blipFill>
        <p:spPr>
          <a:xfrm>
            <a:off x="1619250" y="1338263"/>
            <a:ext cx="5905500" cy="4181475"/>
          </a:xfrm>
          <a:prstGeom prst="rect">
            <a:avLst/>
          </a:prstGeom>
        </p:spPr>
      </p:pic>
    </p:spTree>
    <p:extLst>
      <p:ext uri="{BB962C8B-B14F-4D97-AF65-F5344CB8AC3E}">
        <p14:creationId xmlns:p14="http://schemas.microsoft.com/office/powerpoint/2010/main" val="809791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Keep in touch</a:t>
            </a:r>
          </a:p>
        </p:txBody>
      </p:sp>
      <p:sp>
        <p:nvSpPr>
          <p:cNvPr id="3" name="Content Placeholder 2"/>
          <p:cNvSpPr>
            <a:spLocks noGrp="1"/>
          </p:cNvSpPr>
          <p:nvPr>
            <p:ph idx="1"/>
          </p:nvPr>
        </p:nvSpPr>
        <p:spPr>
          <a:xfrm>
            <a:off x="457200" y="1417638"/>
            <a:ext cx="8229600" cy="5035698"/>
          </a:xfrm>
        </p:spPr>
        <p:txBody>
          <a:bodyPr vert="horz" lIns="91440" tIns="45720" rIns="91440" bIns="45720" rtlCol="0" anchor="t">
            <a:normAutofit fontScale="85000" lnSpcReduction="10000"/>
          </a:bodyPr>
          <a:lstStyle/>
          <a:p>
            <a:pPr marL="0" indent="0">
              <a:buNone/>
            </a:pPr>
            <a:r>
              <a:rPr lang="en-GB" dirty="0">
                <a:latin typeface="Comic Sans MS" panose="030F0702030302020204" pitchFamily="66" charset="0"/>
              </a:rPr>
              <a:t>Facebook – This will be updated regularly with what your child is doing in school.  Please like our posts. </a:t>
            </a:r>
          </a:p>
          <a:p>
            <a:pPr marL="0" indent="0">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S</a:t>
            </a:r>
            <a:r>
              <a:rPr lang="en-GB" dirty="0">
                <a:latin typeface="Comic Sans MS"/>
              </a:rPr>
              <a:t>chool website - </a:t>
            </a:r>
            <a:r>
              <a:rPr lang="en-GB" dirty="0">
                <a:latin typeface="Comic Sans MS" panose="030F0702030302020204" pitchFamily="66" charset="0"/>
              </a:rPr>
              <a:t>This will be updated regularly with what your child is doing in school. </a:t>
            </a:r>
          </a:p>
          <a:p>
            <a:pPr marL="0" indent="0">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Tapestry – We will continue to use Tapestry as a form of communication and for additional homework.  Please check this regularly. </a:t>
            </a:r>
          </a:p>
          <a:p>
            <a:pPr marL="0" indent="0">
              <a:buNone/>
            </a:pPr>
            <a:endParaRPr lang="en-GB" dirty="0">
              <a:latin typeface="Comic Sans MS" panose="030F0702030302020204" pitchFamily="66" charset="0"/>
            </a:endParaRPr>
          </a:p>
          <a:p>
            <a:pPr marL="0" indent="0" algn="ctr">
              <a:buNone/>
            </a:pPr>
            <a:r>
              <a:rPr lang="en-GB" dirty="0">
                <a:latin typeface="Comic Sans MS" panose="030F0702030302020204" pitchFamily="66" charset="0"/>
              </a:rPr>
              <a:t>Come and speak me</a:t>
            </a:r>
            <a:r>
              <a:rPr lang="en-US" dirty="0">
                <a:latin typeface="Comic Sans MS" panose="030F0702030302020204" pitchFamily="66" charset="0"/>
              </a:rPr>
              <a:t>…I don’t bite!!</a:t>
            </a:r>
            <a:endParaRPr lang="en-GB" dirty="0">
              <a:latin typeface="Comic Sans MS" panose="030F0702030302020204" pitchFamily="66" charset="0"/>
            </a:endParaRPr>
          </a:p>
        </p:txBody>
      </p:sp>
    </p:spTree>
    <p:extLst>
      <p:ext uri="{BB962C8B-B14F-4D97-AF65-F5344CB8AC3E}">
        <p14:creationId xmlns:p14="http://schemas.microsoft.com/office/powerpoint/2010/main" val="2018301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4462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Curriculum expectations</a:t>
            </a:r>
          </a:p>
        </p:txBody>
      </p:sp>
      <p:graphicFrame>
        <p:nvGraphicFramePr>
          <p:cNvPr id="3" name="Table 2"/>
          <p:cNvGraphicFramePr>
            <a:graphicFrameLocks noGrp="1"/>
          </p:cNvGraphicFramePr>
          <p:nvPr>
            <p:extLst>
              <p:ext uri="{D42A27DB-BD31-4B8C-83A1-F6EECF244321}">
                <p14:modId xmlns:p14="http://schemas.microsoft.com/office/powerpoint/2010/main" val="1788611685"/>
              </p:ext>
            </p:extLst>
          </p:nvPr>
        </p:nvGraphicFramePr>
        <p:xfrm>
          <a:off x="683568" y="1484784"/>
          <a:ext cx="8229600" cy="4745993"/>
        </p:xfrm>
        <a:graphic>
          <a:graphicData uri="http://schemas.openxmlformats.org/drawingml/2006/table">
            <a:tbl>
              <a:tblPr/>
              <a:tblGrid>
                <a:gridCol w="8229600">
                  <a:extLst>
                    <a:ext uri="{9D8B030D-6E8A-4147-A177-3AD203B41FA5}">
                      <a16:colId xmlns:a16="http://schemas.microsoft.com/office/drawing/2014/main" val="3622210687"/>
                    </a:ext>
                  </a:extLst>
                </a:gridCol>
              </a:tblGrid>
              <a:tr h="2420959">
                <a:tc>
                  <a:txBody>
                    <a:bodyPr/>
                    <a:lstStyle/>
                    <a:p>
                      <a:pPr fontAlgn="t"/>
                      <a:r>
                        <a:rPr lang="en-GB" sz="2800" b="1" i="0" dirty="0">
                          <a:effectLst/>
                          <a:latin typeface="SassoonPrimaryType" pitchFamily="2" charset="0"/>
                        </a:rPr>
                        <a:t>Reading</a:t>
                      </a:r>
                    </a:p>
                    <a:p>
                      <a:pPr fontAlgn="t"/>
                      <a:r>
                        <a:rPr lang="en-GB" sz="2800" b="0" i="0" dirty="0">
                          <a:effectLst/>
                          <a:latin typeface="SassoonPrimaryType" pitchFamily="2" charset="0"/>
                        </a:rPr>
                        <a:t>By the end of Year 1, children are expected to:</a:t>
                      </a:r>
                    </a:p>
                    <a:p>
                      <a:pPr fontAlgn="t"/>
                      <a:r>
                        <a:rPr lang="en-GB" sz="2800" b="0" i="0" dirty="0">
                          <a:effectLst/>
                          <a:latin typeface="SassoonPrimaryType" pitchFamily="2" charset="0"/>
                        </a:rPr>
                        <a:t>✅ Know and use their phonics to read unfamiliar words</a:t>
                      </a:r>
                      <a:br>
                        <a:rPr lang="en-GB" sz="2800" b="0" i="0" dirty="0">
                          <a:effectLst/>
                          <a:latin typeface="SassoonPrimaryType" pitchFamily="2" charset="0"/>
                        </a:rPr>
                      </a:br>
                      <a:r>
                        <a:rPr lang="en-GB" sz="2800" b="0" i="0" dirty="0">
                          <a:effectLst/>
                          <a:latin typeface="SassoonPrimaryType" pitchFamily="2" charset="0"/>
                        </a:rPr>
                        <a:t>✅ Read common exception words by sight</a:t>
                      </a:r>
                      <a:br>
                        <a:rPr lang="en-GB" sz="2800" b="0" i="0" dirty="0">
                          <a:effectLst/>
                          <a:latin typeface="SassoonPrimaryType" pitchFamily="2" charset="0"/>
                        </a:rPr>
                      </a:br>
                      <a:r>
                        <a:rPr lang="en-GB" sz="2800" b="0" i="0" dirty="0">
                          <a:effectLst/>
                          <a:latin typeface="SassoonPrimaryType" pitchFamily="2" charset="0"/>
                        </a:rPr>
                        <a:t>✅ Read simple books fluently and with increasing confidence</a:t>
                      </a:r>
                      <a:br>
                        <a:rPr lang="en-GB" sz="2800" b="0" i="0" dirty="0">
                          <a:effectLst/>
                          <a:latin typeface="SassoonPrimaryType" pitchFamily="2" charset="0"/>
                        </a:rPr>
                      </a:br>
                      <a:r>
                        <a:rPr lang="en-GB" sz="2800" b="0" i="0" dirty="0">
                          <a:effectLst/>
                          <a:latin typeface="SassoonPrimaryType" pitchFamily="2" charset="0"/>
                        </a:rPr>
                        <a:t>✅ Talk about characters, events and information in texts</a:t>
                      </a:r>
                      <a:br>
                        <a:rPr lang="en-GB" sz="2800" b="0" i="0" dirty="0">
                          <a:effectLst/>
                          <a:latin typeface="SassoonPrimaryType" pitchFamily="2" charset="0"/>
                        </a:rPr>
                      </a:br>
                      <a:r>
                        <a:rPr lang="en-GB" sz="2800" b="0" i="0" dirty="0">
                          <a:effectLst/>
                          <a:latin typeface="SassoonPrimaryType" pitchFamily="2" charset="0"/>
                        </a:rPr>
                        <a:t>✅ Answer questions about what they have read</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802066035"/>
                  </a:ext>
                </a:extLst>
              </a:tr>
              <a:tr h="387353">
                <a:tc>
                  <a:txBody>
                    <a:bodyPr/>
                    <a:lstStyle/>
                    <a:p>
                      <a:endParaRPr lang="en-GB"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2604958762"/>
                  </a:ext>
                </a:extLst>
              </a:tr>
            </a:tbl>
          </a:graphicData>
        </a:graphic>
      </p:graphicFrame>
    </p:spTree>
    <p:extLst>
      <p:ext uri="{BB962C8B-B14F-4D97-AF65-F5344CB8AC3E}">
        <p14:creationId xmlns:p14="http://schemas.microsoft.com/office/powerpoint/2010/main" val="235221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457200" y="4462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a:t>Curriculum expectations</a:t>
            </a:r>
            <a:endParaRPr lang="en-GB" dirty="0"/>
          </a:p>
        </p:txBody>
      </p:sp>
      <p:graphicFrame>
        <p:nvGraphicFramePr>
          <p:cNvPr id="2" name="Table 1"/>
          <p:cNvGraphicFramePr>
            <a:graphicFrameLocks noGrp="1"/>
          </p:cNvGraphicFramePr>
          <p:nvPr>
            <p:extLst>
              <p:ext uri="{D42A27DB-BD31-4B8C-83A1-F6EECF244321}">
                <p14:modId xmlns:p14="http://schemas.microsoft.com/office/powerpoint/2010/main" val="1235388983"/>
              </p:ext>
            </p:extLst>
          </p:nvPr>
        </p:nvGraphicFramePr>
        <p:xfrm>
          <a:off x="466167" y="1412776"/>
          <a:ext cx="8229600" cy="3870960"/>
        </p:xfrm>
        <a:graphic>
          <a:graphicData uri="http://schemas.openxmlformats.org/drawingml/2006/table">
            <a:tbl>
              <a:tblPr/>
              <a:tblGrid>
                <a:gridCol w="8229600">
                  <a:extLst>
                    <a:ext uri="{9D8B030D-6E8A-4147-A177-3AD203B41FA5}">
                      <a16:colId xmlns:a16="http://schemas.microsoft.com/office/drawing/2014/main" val="2721393118"/>
                    </a:ext>
                  </a:extLst>
                </a:gridCol>
              </a:tblGrid>
              <a:tr h="0">
                <a:tc>
                  <a:txBody>
                    <a:bodyPr/>
                    <a:lstStyle/>
                    <a:p>
                      <a:pPr fontAlgn="t"/>
                      <a:r>
                        <a:rPr lang="en-GB" sz="2800" b="1" i="0" dirty="0">
                          <a:effectLst/>
                          <a:latin typeface="SassoonPrimaryType" pitchFamily="2" charset="0"/>
                        </a:rPr>
                        <a:t>Writing</a:t>
                      </a:r>
                    </a:p>
                    <a:p>
                      <a:pPr fontAlgn="t"/>
                      <a:r>
                        <a:rPr lang="en-GB" sz="2800" b="0" i="0" dirty="0">
                          <a:effectLst/>
                          <a:latin typeface="SassoonPrimaryType" pitchFamily="2" charset="0"/>
                        </a:rPr>
                        <a:t>✅ Form letters correctly and sit them on the line</a:t>
                      </a:r>
                      <a:br>
                        <a:rPr lang="en-GB" sz="2800" b="0" i="0" dirty="0">
                          <a:effectLst/>
                          <a:latin typeface="SassoonPrimaryType" pitchFamily="2" charset="0"/>
                        </a:rPr>
                      </a:br>
                      <a:r>
                        <a:rPr lang="en-GB" sz="2800" b="0" i="0" dirty="0">
                          <a:effectLst/>
                          <a:latin typeface="SassoonPrimaryType" pitchFamily="2" charset="0"/>
                        </a:rPr>
                        <a:t>✅ Use capital letters, full stops, question marks and exclamation marks</a:t>
                      </a:r>
                      <a:br>
                        <a:rPr lang="en-GB" sz="2800" b="0" i="0" dirty="0">
                          <a:effectLst/>
                          <a:latin typeface="SassoonPrimaryType" pitchFamily="2" charset="0"/>
                        </a:rPr>
                      </a:br>
                      <a:r>
                        <a:rPr lang="en-GB" sz="2800" b="0" i="0" dirty="0">
                          <a:effectLst/>
                          <a:latin typeface="SassoonPrimaryType" pitchFamily="2" charset="0"/>
                        </a:rPr>
                        <a:t>✅ Write simple sentences that make sense</a:t>
                      </a:r>
                      <a:br>
                        <a:rPr lang="en-GB" sz="2800" b="0" i="0" dirty="0">
                          <a:effectLst/>
                          <a:latin typeface="SassoonPrimaryType" pitchFamily="2" charset="0"/>
                        </a:rPr>
                      </a:br>
                      <a:r>
                        <a:rPr lang="en-GB" sz="2800" b="0" i="0" dirty="0">
                          <a:effectLst/>
                          <a:latin typeface="SassoonPrimaryType" pitchFamily="2" charset="0"/>
                        </a:rPr>
                        <a:t>✅ Use phonics to spell unfamiliar words</a:t>
                      </a:r>
                      <a:br>
                        <a:rPr lang="en-GB" sz="2800" b="0" i="0" dirty="0">
                          <a:effectLst/>
                          <a:latin typeface="SassoonPrimaryType" pitchFamily="2" charset="0"/>
                        </a:rPr>
                      </a:br>
                      <a:r>
                        <a:rPr lang="en-GB" sz="2800" b="0" i="0" dirty="0">
                          <a:effectLst/>
                          <a:latin typeface="SassoonPrimaryType" pitchFamily="2" charset="0"/>
                        </a:rPr>
                        <a:t>✅ Spell common exception words and key Year 1 words</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668785495"/>
                  </a:ext>
                </a:extLst>
              </a:tr>
              <a:tr h="0">
                <a:tc>
                  <a:txBody>
                    <a:bodyPr/>
                    <a:lstStyle/>
                    <a:p>
                      <a:endParaRPr lang="en-GB"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3790484255"/>
                  </a:ext>
                </a:extLst>
              </a:tr>
            </a:tbl>
          </a:graphicData>
        </a:graphic>
      </p:graphicFrame>
    </p:spTree>
    <p:extLst>
      <p:ext uri="{BB962C8B-B14F-4D97-AF65-F5344CB8AC3E}">
        <p14:creationId xmlns:p14="http://schemas.microsoft.com/office/powerpoint/2010/main" val="1570196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en-GB" dirty="0"/>
              <a:t>Curriculum expectations</a:t>
            </a:r>
          </a:p>
        </p:txBody>
      </p:sp>
      <p:graphicFrame>
        <p:nvGraphicFramePr>
          <p:cNvPr id="3" name="Table 2"/>
          <p:cNvGraphicFramePr>
            <a:graphicFrameLocks noGrp="1"/>
          </p:cNvGraphicFramePr>
          <p:nvPr>
            <p:extLst>
              <p:ext uri="{D42A27DB-BD31-4B8C-83A1-F6EECF244321}">
                <p14:modId xmlns:p14="http://schemas.microsoft.com/office/powerpoint/2010/main" val="174620410"/>
              </p:ext>
            </p:extLst>
          </p:nvPr>
        </p:nvGraphicFramePr>
        <p:xfrm>
          <a:off x="457200" y="1556792"/>
          <a:ext cx="8229600" cy="4358640"/>
        </p:xfrm>
        <a:graphic>
          <a:graphicData uri="http://schemas.openxmlformats.org/drawingml/2006/table">
            <a:tbl>
              <a:tblPr/>
              <a:tblGrid>
                <a:gridCol w="8229600">
                  <a:extLst>
                    <a:ext uri="{9D8B030D-6E8A-4147-A177-3AD203B41FA5}">
                      <a16:colId xmlns:a16="http://schemas.microsoft.com/office/drawing/2014/main" val="2991256890"/>
                    </a:ext>
                  </a:extLst>
                </a:gridCol>
              </a:tblGrid>
              <a:tr h="0">
                <a:tc>
                  <a:txBody>
                    <a:bodyPr/>
                    <a:lstStyle/>
                    <a:p>
                      <a:pPr fontAlgn="t"/>
                      <a:r>
                        <a:rPr lang="en-GB" sz="3200" b="1" i="0" dirty="0">
                          <a:effectLst/>
                          <a:latin typeface="SassoonPrimaryType" pitchFamily="2" charset="0"/>
                        </a:rPr>
                        <a:t>Maths</a:t>
                      </a:r>
                    </a:p>
                    <a:p>
                      <a:pPr fontAlgn="t"/>
                      <a:r>
                        <a:rPr lang="en-GB" sz="3200" b="0" i="0" dirty="0">
                          <a:effectLst/>
                          <a:latin typeface="SassoonPrimaryType" pitchFamily="2" charset="0"/>
                        </a:rPr>
                        <a:t>✅ Count forwards and backwards to 100</a:t>
                      </a:r>
                      <a:br>
                        <a:rPr lang="en-GB" sz="3200" b="0" i="0" dirty="0">
                          <a:effectLst/>
                          <a:latin typeface="SassoonPrimaryType" pitchFamily="2" charset="0"/>
                        </a:rPr>
                      </a:br>
                      <a:r>
                        <a:rPr lang="en-GB" sz="3200" b="0" i="0" dirty="0">
                          <a:effectLst/>
                          <a:latin typeface="SassoonPrimaryType" pitchFamily="2" charset="0"/>
                        </a:rPr>
                        <a:t>✅ Understand place value within 100</a:t>
                      </a:r>
                      <a:br>
                        <a:rPr lang="en-GB" sz="3200" b="0" i="0" dirty="0">
                          <a:effectLst/>
                          <a:latin typeface="SassoonPrimaryType" pitchFamily="2" charset="0"/>
                        </a:rPr>
                      </a:br>
                      <a:r>
                        <a:rPr lang="en-GB" sz="3200" b="0" i="0" dirty="0">
                          <a:effectLst/>
                          <a:latin typeface="SassoonPrimaryType" pitchFamily="2" charset="0"/>
                        </a:rPr>
                        <a:t>✅ Add and subtract within 20 and beyond</a:t>
                      </a:r>
                      <a:br>
                        <a:rPr lang="en-GB" sz="3200" b="0" i="0" dirty="0">
                          <a:effectLst/>
                          <a:latin typeface="SassoonPrimaryType" pitchFamily="2" charset="0"/>
                        </a:rPr>
                      </a:br>
                      <a:r>
                        <a:rPr lang="en-GB" sz="3200" b="0" i="0" dirty="0">
                          <a:effectLst/>
                          <a:latin typeface="SassoonPrimaryType" pitchFamily="2" charset="0"/>
                        </a:rPr>
                        <a:t>✅ Recognise, name and describe 2D and 3D shapes</a:t>
                      </a:r>
                      <a:br>
                        <a:rPr lang="en-GB" sz="3200" b="0" i="0" dirty="0">
                          <a:effectLst/>
                          <a:latin typeface="SassoonPrimaryType" pitchFamily="2" charset="0"/>
                        </a:rPr>
                      </a:br>
                      <a:r>
                        <a:rPr lang="en-GB" sz="3200" b="0" i="0" dirty="0">
                          <a:effectLst/>
                          <a:latin typeface="SassoonPrimaryType" pitchFamily="2" charset="0"/>
                        </a:rPr>
                        <a:t>✅ Measure length, mass, capacity and time</a:t>
                      </a:r>
                      <a:br>
                        <a:rPr lang="en-GB" sz="3200" b="0" i="0" dirty="0">
                          <a:effectLst/>
                          <a:latin typeface="SassoonPrimaryType" pitchFamily="2" charset="0"/>
                        </a:rPr>
                      </a:br>
                      <a:r>
                        <a:rPr lang="en-GB" sz="3200" b="0" i="0" dirty="0">
                          <a:effectLst/>
                          <a:latin typeface="SassoonPrimaryType" pitchFamily="2" charset="0"/>
                        </a:rPr>
                        <a:t>✅ Count in 2s, 5s and 10s</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4103190267"/>
                  </a:ext>
                </a:extLst>
              </a:tr>
              <a:tr h="0">
                <a:tc>
                  <a:txBody>
                    <a:bodyPr/>
                    <a:lstStyle/>
                    <a:p>
                      <a:endParaRPr lang="en-GB"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4049737935"/>
                  </a:ext>
                </a:extLst>
              </a:tr>
            </a:tbl>
          </a:graphicData>
        </a:graphic>
      </p:graphicFrame>
    </p:spTree>
    <p:extLst>
      <p:ext uri="{BB962C8B-B14F-4D97-AF65-F5344CB8AC3E}">
        <p14:creationId xmlns:p14="http://schemas.microsoft.com/office/powerpoint/2010/main" val="843793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latin typeface="SassoonPrimaryType" pitchFamily="2" charset="0"/>
              </a:rPr>
              <a:t>Parent Support at Home</a:t>
            </a:r>
            <a:br>
              <a:rPr lang="en-GB" b="1" dirty="0">
                <a:latin typeface="SassoonPrimaryType" pitchFamily="2" charset="0"/>
              </a:rPr>
            </a:b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29127330"/>
              </p:ext>
            </p:extLst>
          </p:nvPr>
        </p:nvGraphicFramePr>
        <p:xfrm>
          <a:off x="395536" y="1445487"/>
          <a:ext cx="8229600" cy="4297680"/>
        </p:xfrm>
        <a:graphic>
          <a:graphicData uri="http://schemas.openxmlformats.org/drawingml/2006/table">
            <a:tbl>
              <a:tblPr/>
              <a:tblGrid>
                <a:gridCol w="8229600">
                  <a:extLst>
                    <a:ext uri="{9D8B030D-6E8A-4147-A177-3AD203B41FA5}">
                      <a16:colId xmlns:a16="http://schemas.microsoft.com/office/drawing/2014/main" val="3054191669"/>
                    </a:ext>
                  </a:extLst>
                </a:gridCol>
              </a:tblGrid>
              <a:tr h="0">
                <a:tc>
                  <a:txBody>
                    <a:bodyPr/>
                    <a:lstStyle/>
                    <a:p>
                      <a:pPr fontAlgn="t"/>
                      <a:r>
                        <a:rPr lang="en-GB" sz="3600" b="0" i="0" dirty="0">
                          <a:effectLst/>
                          <a:latin typeface="SassoonPrimaryType" pitchFamily="2" charset="0"/>
                        </a:rPr>
                        <a:t>📚 Read with your child every day</a:t>
                      </a:r>
                      <a:br>
                        <a:rPr lang="en-GB" sz="3600" b="0" i="0" dirty="0">
                          <a:effectLst/>
                          <a:latin typeface="SassoonPrimaryType" pitchFamily="2" charset="0"/>
                        </a:rPr>
                      </a:br>
                      <a:r>
                        <a:rPr lang="en-GB" sz="3600" b="0" i="0" dirty="0">
                          <a:effectLst/>
                          <a:latin typeface="SassoonPrimaryType" pitchFamily="2" charset="0"/>
                        </a:rPr>
                        <a:t>✏️ Practise spellings and handwriting</a:t>
                      </a:r>
                      <a:br>
                        <a:rPr lang="en-GB" sz="3600" b="0" i="0" dirty="0">
                          <a:effectLst/>
                          <a:latin typeface="SassoonPrimaryType" pitchFamily="2" charset="0"/>
                        </a:rPr>
                      </a:br>
                      <a:r>
                        <a:rPr lang="en-GB" sz="3600" b="0" i="0" dirty="0">
                          <a:effectLst/>
                          <a:latin typeface="SassoonPrimaryType" pitchFamily="2" charset="0"/>
                        </a:rPr>
                        <a:t>🔢 Help your child recall number bonds to 10 and 20</a:t>
                      </a:r>
                      <a:br>
                        <a:rPr lang="en-GB" sz="3600" b="0" i="0" dirty="0">
                          <a:effectLst/>
                          <a:latin typeface="SassoonPrimaryType" pitchFamily="2" charset="0"/>
                        </a:rPr>
                      </a:br>
                      <a:r>
                        <a:rPr lang="en-GB" sz="3600" b="0" i="0" dirty="0">
                          <a:effectLst/>
                          <a:latin typeface="SassoonPrimaryType" pitchFamily="2" charset="0"/>
                        </a:rPr>
                        <a:t>🗣 Encourage your child to talk about their learning</a:t>
                      </a:r>
                      <a:br>
                        <a:rPr lang="en-GB" sz="3600" b="0" i="0" dirty="0">
                          <a:effectLst/>
                          <a:latin typeface="SassoonPrimaryType" pitchFamily="2" charset="0"/>
                        </a:rPr>
                      </a:br>
                      <a:r>
                        <a:rPr lang="en-GB" sz="3600" b="0" i="0" dirty="0">
                          <a:effectLst/>
                          <a:latin typeface="SassoonPrimaryType" pitchFamily="2" charset="0"/>
                        </a:rPr>
                        <a:t>⭐ Celebrate effort as well as achievement</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812256719"/>
                  </a:ext>
                </a:extLst>
              </a:tr>
              <a:tr h="0">
                <a:tc>
                  <a:txBody>
                    <a:bodyPr/>
                    <a:lstStyle/>
                    <a:p>
                      <a:endParaRPr lang="en-GB"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3780930001"/>
                  </a:ext>
                </a:extLst>
              </a:tr>
            </a:tbl>
          </a:graphicData>
        </a:graphic>
      </p:graphicFrame>
    </p:spTree>
    <p:extLst>
      <p:ext uri="{BB962C8B-B14F-4D97-AF65-F5344CB8AC3E}">
        <p14:creationId xmlns:p14="http://schemas.microsoft.com/office/powerpoint/2010/main" val="1499300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Curriculum expectations</a:t>
            </a:r>
            <a:br>
              <a:rPr lang="en-GB" dirty="0"/>
            </a:br>
            <a:endParaRPr lang="en-GB" dirty="0"/>
          </a:p>
        </p:txBody>
      </p:sp>
      <p:sp>
        <p:nvSpPr>
          <p:cNvPr id="5" name="Content Placeholder 4"/>
          <p:cNvSpPr>
            <a:spLocks noGrp="1"/>
          </p:cNvSpPr>
          <p:nvPr>
            <p:ph idx="1"/>
          </p:nvPr>
        </p:nvSpPr>
        <p:spPr>
          <a:xfrm>
            <a:off x="457200" y="1124744"/>
            <a:ext cx="8229600" cy="5256584"/>
          </a:xfrm>
        </p:spPr>
        <p:txBody>
          <a:bodyPr>
            <a:normAutofit fontScale="92500" lnSpcReduction="10000"/>
          </a:bodyPr>
          <a:lstStyle/>
          <a:p>
            <a:r>
              <a:rPr lang="en-GB" dirty="0"/>
              <a:t>This was just a brief overview of some of the expectations for Year 1. Please take a copy of the curriculum handout, which provides more detailed information about the learning objectives and skills your child will be working towards throughout the year.</a:t>
            </a:r>
          </a:p>
          <a:p>
            <a:endParaRPr lang="en-GB" b="1" dirty="0"/>
          </a:p>
          <a:p>
            <a:r>
              <a:rPr lang="en-GB" dirty="0"/>
              <a:t>If you have any questions about the curriculum or how you can support your child at home, please do not hesitate to ask. We look forward to working together to help your child have a happy and successful year in Year 1.</a:t>
            </a:r>
            <a:endParaRPr lang="en-GB" b="1" dirty="0"/>
          </a:p>
          <a:p>
            <a:endParaRPr lang="en-GB" dirty="0"/>
          </a:p>
        </p:txBody>
      </p:sp>
    </p:spTree>
    <p:extLst>
      <p:ext uri="{BB962C8B-B14F-4D97-AF65-F5344CB8AC3E}">
        <p14:creationId xmlns:p14="http://schemas.microsoft.com/office/powerpoint/2010/main" val="1365086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1452" y="973729"/>
            <a:ext cx="2719847" cy="369332"/>
          </a:xfrm>
          <a:prstGeom prst="rect">
            <a:avLst/>
          </a:prstGeom>
          <a:noFill/>
        </p:spPr>
        <p:txBody>
          <a:bodyPr wrap="none" rtlCol="0">
            <a:spAutoFit/>
          </a:bodyPr>
          <a:lstStyle/>
          <a:p>
            <a:r>
              <a:rPr lang="en-GB" dirty="0"/>
              <a:t>Home – school partnership</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35334" y="-33944"/>
            <a:ext cx="4848301" cy="6858000"/>
          </a:xfrm>
          <a:prstGeom prst="rect">
            <a:avLst/>
          </a:prstGeom>
        </p:spPr>
      </p:pic>
      <p:sp>
        <p:nvSpPr>
          <p:cNvPr id="5" name="TextBox 4"/>
          <p:cNvSpPr txBox="1"/>
          <p:nvPr/>
        </p:nvSpPr>
        <p:spPr>
          <a:xfrm>
            <a:off x="554970" y="1664833"/>
            <a:ext cx="3240360" cy="646331"/>
          </a:xfrm>
          <a:prstGeom prst="rect">
            <a:avLst/>
          </a:prstGeom>
          <a:noFill/>
        </p:spPr>
        <p:txBody>
          <a:bodyPr wrap="square" rtlCol="0">
            <a:spAutoFit/>
          </a:bodyPr>
          <a:lstStyle/>
          <a:p>
            <a:r>
              <a:rPr lang="en-GB" dirty="0"/>
              <a:t>These are our ambitions for your children:</a:t>
            </a:r>
          </a:p>
        </p:txBody>
      </p:sp>
      <p:sp>
        <p:nvSpPr>
          <p:cNvPr id="6" name="TextBox 5"/>
          <p:cNvSpPr txBox="1"/>
          <p:nvPr/>
        </p:nvSpPr>
        <p:spPr>
          <a:xfrm>
            <a:off x="448258" y="2492896"/>
            <a:ext cx="3240360" cy="2031325"/>
          </a:xfrm>
          <a:prstGeom prst="rect">
            <a:avLst/>
          </a:prstGeom>
          <a:noFill/>
        </p:spPr>
        <p:txBody>
          <a:bodyPr wrap="square" rtlCol="0">
            <a:spAutoFit/>
          </a:bodyPr>
          <a:lstStyle/>
          <a:p>
            <a:r>
              <a:rPr lang="en-GB" dirty="0"/>
              <a:t>Supporting your child with home learning helps reinforce what they have learned in school and gives them more opportunities to succeed. </a:t>
            </a:r>
          </a:p>
          <a:p>
            <a:endParaRPr lang="en-GB" dirty="0"/>
          </a:p>
          <a:p>
            <a:endParaRPr lang="en-GB" dirty="0"/>
          </a:p>
        </p:txBody>
      </p:sp>
      <p:sp>
        <p:nvSpPr>
          <p:cNvPr id="7" name="Content Placeholder 2"/>
          <p:cNvSpPr txBox="1">
            <a:spLocks/>
          </p:cNvSpPr>
          <p:nvPr/>
        </p:nvSpPr>
        <p:spPr>
          <a:xfrm>
            <a:off x="251520" y="4705953"/>
            <a:ext cx="4474840" cy="264434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sz="2400" u="sng" dirty="0"/>
              <a:t>Celebration Assembly </a:t>
            </a:r>
          </a:p>
          <a:p>
            <a:pPr marL="0" indent="0">
              <a:buFont typeface="Arial" panose="020B0604020202020204" pitchFamily="34" charset="0"/>
              <a:buNone/>
            </a:pPr>
            <a:r>
              <a:rPr lang="en-GB" sz="2400" dirty="0"/>
              <a:t>Parents will be invited if child has received an award. </a:t>
            </a:r>
          </a:p>
        </p:txBody>
      </p:sp>
    </p:spTree>
    <p:extLst>
      <p:ext uri="{BB962C8B-B14F-4D97-AF65-F5344CB8AC3E}">
        <p14:creationId xmlns:p14="http://schemas.microsoft.com/office/powerpoint/2010/main" val="3903894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Autofit/>
          </a:bodyPr>
          <a:lstStyle/>
          <a:p>
            <a:r>
              <a:rPr lang="en-GB" sz="7200" dirty="0">
                <a:latin typeface="Comic Sans MS" panose="030F0702030302020204" pitchFamily="66" charset="0"/>
              </a:rPr>
              <a:t>Thank you for listening, </a:t>
            </a:r>
            <a:br>
              <a:rPr lang="en-GB" sz="7200" dirty="0">
                <a:latin typeface="Comic Sans MS" panose="030F0702030302020204" pitchFamily="66" charset="0"/>
              </a:rPr>
            </a:br>
            <a:r>
              <a:rPr lang="en-GB" sz="7200" dirty="0">
                <a:latin typeface="Comic Sans MS" panose="030F0702030302020204" pitchFamily="66" charset="0"/>
              </a:rPr>
              <a:t>any questions?</a:t>
            </a:r>
          </a:p>
        </p:txBody>
      </p:sp>
      <p:pic>
        <p:nvPicPr>
          <p:cNvPr id="2" name="Picture 1"/>
          <p:cNvPicPr>
            <a:picLocks noChangeAspect="1"/>
          </p:cNvPicPr>
          <p:nvPr/>
        </p:nvPicPr>
        <p:blipFill>
          <a:blip r:embed="rId2"/>
          <a:stretch>
            <a:fillRect/>
          </a:stretch>
        </p:blipFill>
        <p:spPr>
          <a:xfrm>
            <a:off x="2987824" y="4581128"/>
            <a:ext cx="3086100" cy="2276872"/>
          </a:xfrm>
          <a:prstGeom prst="rect">
            <a:avLst/>
          </a:prstGeom>
        </p:spPr>
      </p:pic>
    </p:spTree>
    <p:extLst>
      <p:ext uri="{BB962C8B-B14F-4D97-AF65-F5344CB8AC3E}">
        <p14:creationId xmlns:p14="http://schemas.microsoft.com/office/powerpoint/2010/main" val="2743039500"/>
      </p:ext>
    </p:extLst>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999A30B3177043AA89C087F89E22C8" ma:contentTypeVersion="14" ma:contentTypeDescription="Create a new document." ma:contentTypeScope="" ma:versionID="10514b22ea039ad64cd351e1e4e9dac9">
  <xsd:schema xmlns:xsd="http://www.w3.org/2001/XMLSchema" xmlns:xs="http://www.w3.org/2001/XMLSchema" xmlns:p="http://schemas.microsoft.com/office/2006/metadata/properties" xmlns:ns2="e01e2121-dc66-403f-9677-356368cd2ab1" xmlns:ns3="82402643-741c-45c1-8143-f612360c506b" targetNamespace="http://schemas.microsoft.com/office/2006/metadata/properties" ma:root="true" ma:fieldsID="e4ed44d2a43d651812cc72a55ab6a2fa" ns2:_="" ns3:_="">
    <xsd:import namespace="e01e2121-dc66-403f-9677-356368cd2ab1"/>
    <xsd:import namespace="82402643-741c-45c1-8143-f612360c506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3:SharedWithUsers" minOccurs="0"/>
                <xsd:element ref="ns3:SharedWithDetail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1e2121-dc66-403f-9677-356368cd2a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f0d90e9a-5348-475f-87c0-8a705e0c44f6"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2402643-741c-45c1-8143-f612360c506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74c7b26-e211-4a3e-a6e1-d832b32a1b77}" ma:internalName="TaxCatchAll" ma:showField="CatchAllData" ma:web="82402643-741c-45c1-8143-f612360c506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2402643-741c-45c1-8143-f612360c506b" xsi:nil="true"/>
    <lcf76f155ced4ddcb4097134ff3c332f xmlns="e01e2121-dc66-403f-9677-356368cd2ab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DAC17B-69DB-4118-888A-0400D261F0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1e2121-dc66-403f-9677-356368cd2ab1"/>
    <ds:schemaRef ds:uri="82402643-741c-45c1-8143-f612360c50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58B63E4-DC8C-40D2-9C1E-2ED1358D77F7}">
  <ds:schemaRefs>
    <ds:schemaRef ds:uri="http://purl.org/dc/dcmitype/"/>
    <ds:schemaRef ds:uri="http://schemas.microsoft.com/office/2006/documentManagement/types"/>
    <ds:schemaRef ds:uri="http://purl.org/dc/elements/1.1/"/>
    <ds:schemaRef ds:uri="http://purl.org/dc/terms/"/>
    <ds:schemaRef ds:uri="http://schemas.microsoft.com/office/infopath/2007/PartnerControls"/>
    <ds:schemaRef ds:uri="82402643-741c-45c1-8143-f612360c506b"/>
    <ds:schemaRef ds:uri="http://schemas.openxmlformats.org/package/2006/metadata/core-properties"/>
    <ds:schemaRef ds:uri="e01e2121-dc66-403f-9677-356368cd2ab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1C486B02-90B9-48AF-ADB7-A5C3D0F7A1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1759</TotalTime>
  <Words>723</Words>
  <Application>Microsoft Office PowerPoint</Application>
  <PresentationFormat>On-screen Show (4:3)</PresentationFormat>
  <Paragraphs>85</Paragraphs>
  <Slides>20</Slides>
  <Notes>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Meet the Staff</vt:lpstr>
      <vt:lpstr>      What we will be covering this year:       </vt:lpstr>
      <vt:lpstr>Homework</vt:lpstr>
      <vt:lpstr>School lunches</vt:lpstr>
      <vt:lpstr>School Uniform</vt:lpstr>
      <vt:lpstr>PowerPoint Presentation</vt:lpstr>
      <vt:lpstr>PowerPoint Presentation</vt:lpstr>
      <vt:lpstr>PowerPoint Presentation</vt:lpstr>
      <vt:lpstr>Behaviour </vt:lpstr>
      <vt:lpstr>Online safety</vt:lpstr>
      <vt:lpstr>Extra Curricular Clubs</vt:lpstr>
      <vt:lpstr>Keep in touch</vt:lpstr>
      <vt:lpstr>PowerPoint Presentation</vt:lpstr>
      <vt:lpstr>PowerPoint Presentation</vt:lpstr>
      <vt:lpstr>Curriculum expectations</vt:lpstr>
      <vt:lpstr>Parent Support at Home </vt:lpstr>
      <vt:lpstr>Curriculum expectations </vt:lpstr>
      <vt:lpstr>PowerPoint Presentation</vt:lpstr>
      <vt:lpstr>Thank you for listening,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1</dc:title>
  <dc:creator>user</dc:creator>
  <cp:lastModifiedBy>SSP-Buildadmin</cp:lastModifiedBy>
  <cp:revision>131</cp:revision>
  <dcterms:created xsi:type="dcterms:W3CDTF">2015-09-08T20:01:23Z</dcterms:created>
  <dcterms:modified xsi:type="dcterms:W3CDTF">2026-09-27T16:23:09Z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0x010100B9999A30B3177043AA89C087F89E22C8</vt:lpwstr>
  </property>
  <property fmtid="{D5CDD505-2E9C-101B-9397-08002B2CF9AE}" pid="3" name="MediaServiceImageTags">
    <vt:lpwstr/>
  </property>
  <property fmtid="{D5CDD505-2E9C-101B-9397-08002B2CF9AE}" pid="4" name="Order">
    <vt:r8>102700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