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9" r:id="rId7"/>
    <p:sldId id="260" r:id="rId8"/>
    <p:sldId id="268" r:id="rId9"/>
    <p:sldId id="261" r:id="rId10"/>
    <p:sldId id="279" r:id="rId11"/>
    <p:sldId id="281" r:id="rId12"/>
    <p:sldId id="262" r:id="rId13"/>
    <p:sldId id="277" r:id="rId14"/>
    <p:sldId id="267" r:id="rId15"/>
    <p:sldId id="274" r:id="rId16"/>
    <p:sldId id="275" r:id="rId17"/>
    <p:sldId id="283" r:id="rId18"/>
    <p:sldId id="276" r:id="rId19"/>
    <p:sldId id="282" r:id="rId20"/>
    <p:sldId id="263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ie munro" userId="21e6dd541c7eb389" providerId="LiveId" clId="{9F0AC920-86C2-4891-A84F-0485D26F5C27}"/>
    <pc:docChg chg="modSld sldOrd">
      <pc:chgData name="rosie munro" userId="21e6dd541c7eb389" providerId="LiveId" clId="{9F0AC920-86C2-4891-A84F-0485D26F5C27}" dt="2026-09-20T13:19:33.498" v="42" actId="20577"/>
      <pc:docMkLst>
        <pc:docMk/>
      </pc:docMkLst>
      <pc:sldChg chg="ord">
        <pc:chgData name="rosie munro" userId="21e6dd541c7eb389" providerId="LiveId" clId="{9F0AC920-86C2-4891-A84F-0485D26F5C27}" dt="2026-09-20T13:18:56.730" v="1"/>
        <pc:sldMkLst>
          <pc:docMk/>
          <pc:sldMk cId="3271087888" sldId="256"/>
        </pc:sldMkLst>
      </pc:sldChg>
      <pc:sldChg chg="modSp mod">
        <pc:chgData name="rosie munro" userId="21e6dd541c7eb389" providerId="LiveId" clId="{9F0AC920-86C2-4891-A84F-0485D26F5C27}" dt="2026-09-20T13:19:07.939" v="40" actId="20577"/>
        <pc:sldMkLst>
          <pc:docMk/>
          <pc:sldMk cId="955166075" sldId="259"/>
        </pc:sldMkLst>
        <pc:spChg chg="mod">
          <ac:chgData name="rosie munro" userId="21e6dd541c7eb389" providerId="LiveId" clId="{9F0AC920-86C2-4891-A84F-0485D26F5C27}" dt="2026-09-20T13:19:07.939" v="40" actId="20577"/>
          <ac:spMkLst>
            <pc:docMk/>
            <pc:sldMk cId="955166075" sldId="259"/>
            <ac:spMk id="2" creationId="{00000000-0000-0000-0000-000000000000}"/>
          </ac:spMkLst>
        </pc:spChg>
      </pc:sldChg>
      <pc:sldChg chg="modSp mod">
        <pc:chgData name="rosie munro" userId="21e6dd541c7eb389" providerId="LiveId" clId="{9F0AC920-86C2-4891-A84F-0485D26F5C27}" dt="2026-09-20T13:19:33.498" v="42" actId="20577"/>
        <pc:sldMkLst>
          <pc:docMk/>
          <pc:sldMk cId="3327205281" sldId="263"/>
        </pc:sldMkLst>
        <pc:spChg chg="mod">
          <ac:chgData name="rosie munro" userId="21e6dd541c7eb389" providerId="LiveId" clId="{9F0AC920-86C2-4891-A84F-0485D26F5C27}" dt="2026-09-20T13:19:33.498" v="42" actId="20577"/>
          <ac:spMkLst>
            <pc:docMk/>
            <pc:sldMk cId="3327205281" sldId="26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E6178-76B5-43D3-B3C3-366B1C61F490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EA68A-E1D3-4ED7-819F-CB559EE09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00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EA68A-E1D3-4ED7-819F-CB559EE0993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04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EA68A-E1D3-4ED7-819F-CB559EE0993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0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59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71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45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48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7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4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8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77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26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80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74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32AF4-AC7E-4272-9684-73C80C9296FD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04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Comic Sans MS" panose="030F0702030302020204" pitchFamily="66" charset="0"/>
              </a:rPr>
              <a:t>Welcome to Year 2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1028" name="Picture 4" descr="https://ecdn.teacherspayteachers.com/thumbitem/Welcome-to-Year-2-Lightbox-Insert-3370867-1504421711/original-3370867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65920"/>
            <a:ext cx="714249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08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Meet the Staff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6579" y="2492896"/>
            <a:ext cx="488627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Mrs Walker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</a:rPr>
              <a:t>Mrs Kerr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</a:rPr>
              <a:t>Mr Cunningham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</a:rPr>
              <a:t>Year 2 Teaching Assistants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740" y="2492896"/>
            <a:ext cx="28953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Miss Munro</a:t>
            </a:r>
          </a:p>
          <a:p>
            <a:pPr algn="ctr"/>
            <a:r>
              <a:rPr lang="en-GB" sz="2800" dirty="0">
                <a:latin typeface="Comic Sans MS" panose="030F0702030302020204" pitchFamily="66" charset="0"/>
              </a:rPr>
              <a:t>Year 2 Teacher </a:t>
            </a:r>
          </a:p>
        </p:txBody>
      </p:sp>
      <p:sp>
        <p:nvSpPr>
          <p:cNvPr id="3" name="AutoShape 2" descr="Displaying IMG_01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isplaying IMG_015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Displaying IMG_015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0585" y="5517232"/>
            <a:ext cx="8229600" cy="1484784"/>
          </a:xfrm>
        </p:spPr>
        <p:txBody>
          <a:bodyPr>
            <a:normAutofit/>
          </a:bodyPr>
          <a:lstStyle/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000" dirty="0">
                <a:latin typeface="Comic Sans MS" panose="030F0702030302020204" pitchFamily="66" charset="0"/>
              </a:rPr>
              <a:t>We have PE on a Tuesday and a Friday.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85A82F-C4B9-6C76-D318-19F6FCEBC2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535431"/>
              </p:ext>
            </p:extLst>
          </p:nvPr>
        </p:nvGraphicFramePr>
        <p:xfrm>
          <a:off x="353813" y="188640"/>
          <a:ext cx="8229600" cy="6004173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178099233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55819437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5680817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4772181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587631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07009701"/>
                    </a:ext>
                  </a:extLst>
                </a:gridCol>
              </a:tblGrid>
              <a:tr h="52417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1" i="0">
                          <a:effectLst/>
                          <a:latin typeface="ISHALinkpen Join"/>
                        </a:rPr>
                        <a:t>Monday</a:t>
                      </a: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1" i="0">
                          <a:effectLst/>
                          <a:latin typeface="ISHALinkpen Join"/>
                        </a:rPr>
                        <a:t>Tuesday </a:t>
                      </a: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1" i="0">
                          <a:effectLst/>
                          <a:latin typeface="ISHALinkpen Join"/>
                        </a:rPr>
                        <a:t>Wednesday</a:t>
                      </a: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1" i="0">
                          <a:effectLst/>
                          <a:latin typeface="ISHALinkpen Join"/>
                        </a:rPr>
                        <a:t>Thursday (Mrs Pickavance)</a:t>
                      </a: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1" i="0">
                          <a:effectLst/>
                          <a:latin typeface="ISHALinkpen Join"/>
                        </a:rPr>
                        <a:t>Friday</a:t>
                      </a:r>
                      <a:r>
                        <a:rPr lang="en-GB" sz="10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784243"/>
                  </a:ext>
                </a:extLst>
              </a:tr>
              <a:tr h="46256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8.45-9.00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Individual 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Individual 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Individual 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Individual 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Individual 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3562218"/>
                  </a:ext>
                </a:extLst>
              </a:tr>
              <a:tr h="282537"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9.00-9.45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Assembly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English inc handwriting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English inc Handwriting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History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Assembly  </a:t>
                      </a:r>
                      <a:endParaRPr lang="en-GB" sz="1700" b="0" i="0">
                        <a:effectLst/>
                      </a:endParaRPr>
                    </a:p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Guided Reading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703313"/>
                  </a:ext>
                </a:extLst>
              </a:tr>
              <a:tr h="28253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Guided Reading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382367"/>
                  </a:ext>
                </a:extLst>
              </a:tr>
              <a:tr h="32444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9.45-10.30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Phonics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Phonics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Phonics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Phonics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Phonics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915848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10.30-10.45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Break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Break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Break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Break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Break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034311"/>
                  </a:ext>
                </a:extLst>
              </a:tr>
              <a:tr h="46256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10.45-11.30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Maths inc rapid recall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Maths inc rapid recall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 dirty="0">
                          <a:effectLst/>
                          <a:latin typeface="ISHALinkpen Join"/>
                        </a:rPr>
                        <a:t>Maths </a:t>
                      </a:r>
                      <a:r>
                        <a:rPr lang="en-GB" sz="900" b="0" i="0" dirty="0" err="1">
                          <a:effectLst/>
                          <a:latin typeface="ISHALinkpen Join"/>
                        </a:rPr>
                        <a:t>inc</a:t>
                      </a:r>
                      <a:r>
                        <a:rPr lang="en-GB" sz="900" b="0" i="0" dirty="0">
                          <a:effectLst/>
                          <a:latin typeface="ISHALinkpen Join"/>
                        </a:rPr>
                        <a:t> rapid recall   </a:t>
                      </a:r>
                      <a:endParaRPr lang="en-GB" sz="1700" b="0" i="0" dirty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Science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Maths inc rapid recall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637225"/>
                  </a:ext>
                </a:extLst>
              </a:tr>
              <a:tr h="33198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11.30-12.00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English 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Guided Reading 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Guided Reading 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Guided Reading 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English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389941"/>
                  </a:ext>
                </a:extLst>
              </a:tr>
              <a:tr h="32444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12.00-1.00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Lunch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Lunch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Lunch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Lunch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Lunch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919559"/>
                  </a:ext>
                </a:extLst>
              </a:tr>
              <a:tr h="46256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1.00-1.15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Spelling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Spelling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Spelling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Spelling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Mastering number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141475"/>
                  </a:ext>
                </a:extLst>
              </a:tr>
              <a:tr h="52417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1.15-1.30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ISHALinkpen Join"/>
                        </a:rPr>
                        <a:t>Mastering Number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ISHALinkpen Join"/>
                        </a:rPr>
                        <a:t>Mastering Number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Mastering Number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Prayer and Liturgy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ISHALinkpen Join"/>
                        </a:rPr>
                        <a:t>PE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947483"/>
                  </a:ext>
                </a:extLst>
              </a:tr>
              <a:tr h="46256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1.30-2.00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Library/ Handwriting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English till 2.05pm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Maths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Computing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328946"/>
                  </a:ext>
                </a:extLst>
              </a:tr>
              <a:tr h="44063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2.00-2.30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RE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PE 2.10 – 2.45pm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RE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PSHE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RE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091315"/>
                  </a:ext>
                </a:extLst>
              </a:tr>
              <a:tr h="46256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2.30 – 3.00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RE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Hymn Practise 2.45pm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RE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Music 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Art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823550"/>
                  </a:ext>
                </a:extLst>
              </a:tr>
              <a:tr h="32444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1" i="0">
                          <a:effectLst/>
                          <a:latin typeface="ISHALinkpen Join"/>
                        </a:rPr>
                        <a:t>3.00-3.15</a:t>
                      </a:r>
                      <a:r>
                        <a:rPr lang="en-GB" sz="900" b="0" i="0">
                          <a:effectLst/>
                          <a:latin typeface="ISHALinkpen Join"/>
                        </a:rPr>
                        <a:t>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Super six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Super six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Super six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>
                          <a:effectLst/>
                          <a:latin typeface="ISHALinkpen Join"/>
                        </a:rPr>
                        <a:t>Super six </a:t>
                      </a:r>
                      <a:endParaRPr lang="en-GB" sz="1700" b="0" i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125"/>
                        </a:lnSpc>
                        <a:buNone/>
                      </a:pPr>
                      <a:r>
                        <a:rPr lang="en-GB" sz="900" b="0" i="0" dirty="0">
                          <a:effectLst/>
                          <a:latin typeface="ISHALinkpen Join"/>
                        </a:rPr>
                        <a:t>Super six </a:t>
                      </a:r>
                      <a:endParaRPr lang="en-GB" sz="1700" b="0" i="0" dirty="0">
                        <a:effectLst/>
                      </a:endParaRPr>
                    </a:p>
                  </a:txBody>
                  <a:tcPr marL="84313" marR="84313" marT="42156" marB="42156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645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16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930226"/>
          </a:xfrm>
        </p:spPr>
        <p:txBody>
          <a:bodyPr>
            <a:normAutofit fontScale="90000"/>
          </a:bodyPr>
          <a:lstStyle/>
          <a:p>
            <a:br>
              <a:rPr lang="en-GB" u="sng" dirty="0"/>
            </a:br>
            <a:br>
              <a:rPr lang="en-GB" sz="3100" u="sng" dirty="0"/>
            </a:br>
            <a:br>
              <a:rPr lang="en-GB" sz="3100" u="sng" dirty="0"/>
            </a:br>
            <a:br>
              <a:rPr lang="en-GB" sz="3100" u="sng" dirty="0"/>
            </a:br>
            <a:br>
              <a:rPr lang="en-GB" sz="3100" u="sng" dirty="0"/>
            </a:br>
            <a:br>
              <a:rPr lang="en-GB" sz="3100" u="sng" dirty="0"/>
            </a:br>
            <a:r>
              <a:rPr lang="en-GB" sz="3100" u="sng" dirty="0"/>
              <a:t>What we will be covering this year: </a:t>
            </a:r>
            <a:br>
              <a:rPr lang="en-GB" sz="3100" u="sng" dirty="0"/>
            </a:br>
            <a:br>
              <a:rPr lang="en-GB" sz="2200" dirty="0">
                <a:solidFill>
                  <a:srgbClr val="7030A0"/>
                </a:solidFill>
              </a:rPr>
            </a:br>
            <a:br>
              <a:rPr lang="en-GB" sz="3200" dirty="0">
                <a:solidFill>
                  <a:srgbClr val="7030A0"/>
                </a:solidFill>
              </a:rPr>
            </a:br>
            <a:br>
              <a:rPr lang="en-GB" sz="3100" dirty="0"/>
            </a:br>
            <a:r>
              <a:rPr lang="en-GB" sz="3100" dirty="0"/>
              <a:t>show curriculum overview</a:t>
            </a:r>
            <a:br>
              <a:rPr lang="en-GB" sz="3100" dirty="0"/>
            </a:br>
            <a:br>
              <a:rPr lang="en-GB" sz="3100" dirty="0">
                <a:solidFill>
                  <a:srgbClr val="7030A0"/>
                </a:solidFill>
              </a:rPr>
            </a:br>
            <a:endParaRPr lang="en-GB" sz="3100" dirty="0">
              <a:solidFill>
                <a:srgbClr val="7030A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3116"/>
            <a:ext cx="5760640" cy="683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School lunches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7"/>
            <a:ext cx="8784976" cy="13681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GB" dirty="0"/>
              <a:t>If your child is bringing in a packed lunch to school please make sure it is a balanced meal. </a:t>
            </a:r>
          </a:p>
          <a:p>
            <a:pPr marL="0" indent="0" algn="ctr">
              <a:buNone/>
            </a:pPr>
            <a:r>
              <a:rPr lang="en-GB" dirty="0"/>
              <a:t>Children </a:t>
            </a:r>
            <a:r>
              <a:rPr lang="en-GB" b="1" dirty="0"/>
              <a:t>do not need to bring in a drink for lunch </a:t>
            </a:r>
            <a:r>
              <a:rPr lang="en-GB" dirty="0"/>
              <a:t>– we will provide water.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287936"/>
            <a:ext cx="5089240" cy="35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0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School 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Children are to wear the correct uniform every day, including appropriate footwear (PLAIN black trainers – see next slide.)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Simple watch (no Smart watches)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One pair of plain studs (no hooped or dangling earrings)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No nail varnish or acrylic/gel nails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No rucksacks/pencil cases. School will provide a reading folder.</a:t>
            </a:r>
          </a:p>
        </p:txBody>
      </p:sp>
    </p:spTree>
    <p:extLst>
      <p:ext uri="{BB962C8B-B14F-4D97-AF65-F5344CB8AC3E}">
        <p14:creationId xmlns:p14="http://schemas.microsoft.com/office/powerpoint/2010/main" val="390133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83990" cy="62171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332656"/>
            <a:ext cx="3600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XCCW Joined 22a" panose="03050602040000000000" pitchFamily="66" charset="0"/>
              </a:rPr>
              <a:t>Acceptable footwear</a:t>
            </a:r>
          </a:p>
          <a:p>
            <a:r>
              <a:rPr lang="en-GB" b="1" u="sng" dirty="0">
                <a:latin typeface="XCCW Joined 22a" panose="03050602040000000000" pitchFamily="66" charset="0"/>
              </a:rPr>
              <a:t>2026</a:t>
            </a:r>
          </a:p>
          <a:p>
            <a:r>
              <a:rPr lang="en-GB" b="1" u="sng" dirty="0">
                <a:latin typeface="XCCW Joined 22a" panose="03050602040000000000" pitchFamily="66" charset="0"/>
              </a:rPr>
              <a:t>EYFS &amp; KS1</a:t>
            </a:r>
          </a:p>
          <a:p>
            <a:endParaRPr lang="en-GB" b="1" u="sng" dirty="0">
              <a:latin typeface="XCCW Joined 22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93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PE uniform: wear to school on PE days which are</a:t>
            </a:r>
          </a:p>
          <a:p>
            <a:endParaRPr lang="en-GB" dirty="0"/>
          </a:p>
          <a:p>
            <a:r>
              <a:rPr lang="en-GB" dirty="0"/>
              <a:t>Jewellery is not to be worn at all, including stud earrings.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516" y="1445658"/>
            <a:ext cx="8712968" cy="5256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2023</a:t>
            </a:r>
          </a:p>
          <a:p>
            <a:pPr algn="ctr"/>
            <a:r>
              <a:rPr lang="en-GB"/>
              <a:t>                       KS2 </a:t>
            </a:r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endParaRPr lang="en-GB"/>
          </a:p>
        </p:txBody>
      </p:sp>
      <p:pic>
        <p:nvPicPr>
          <p:cNvPr id="2052" name="Picture 3" descr="964642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00" y="1602085"/>
            <a:ext cx="608968" cy="59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5" descr="Red cross not OK vector symbol | Public domain vecto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04251"/>
            <a:ext cx="644926" cy="64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436096" y="2384668"/>
            <a:ext cx="3024336" cy="1015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 or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coloured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logos / stripes / patterns.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No hoodies or tracksuit tops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30" y="21371"/>
            <a:ext cx="9364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2026</a:t>
            </a:r>
            <a:endParaRPr kumimoji="0" lang="en-GB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33" y="3109237"/>
            <a:ext cx="1431602" cy="14316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395" y="3407448"/>
            <a:ext cx="1444935" cy="202290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0531" y="3103845"/>
            <a:ext cx="1355973" cy="18102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9753" y="3184059"/>
            <a:ext cx="1470017" cy="19102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4555659"/>
            <a:ext cx="1935658" cy="1935658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99592" y="2396872"/>
            <a:ext cx="3528392" cy="52322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plain black shorts, leggings, joggers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       All plain white T shirts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4041" y="4746850"/>
            <a:ext cx="1717252" cy="17172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6453" y="2884228"/>
            <a:ext cx="1848186" cy="18481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3475" y="4817395"/>
            <a:ext cx="1646533" cy="164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76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Behaviour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Ready Respectful Safe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Weekly certificates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Tea party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House Points</a:t>
            </a:r>
          </a:p>
          <a:p>
            <a:pPr marL="0" indent="0" algn="ctr">
              <a:buNone/>
            </a:pPr>
            <a:endParaRPr lang="en-GB" sz="3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We have noticed some children are flagging particularly in the </a:t>
            </a: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afternoons. As you know, regular bedtimes are paramount to good </a:t>
            </a: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concentration and great work!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907704" cy="16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80514"/>
            <a:ext cx="1907704" cy="16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6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06" y="116632"/>
            <a:ext cx="7772400" cy="1470025"/>
          </a:xfrm>
        </p:spPr>
        <p:txBody>
          <a:bodyPr/>
          <a:lstStyle/>
          <a:p>
            <a:r>
              <a:rPr lang="en-GB" dirty="0"/>
              <a:t>Online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/>
              <a:t>SMART Rules in school</a:t>
            </a:r>
          </a:p>
          <a:p>
            <a:r>
              <a:rPr lang="en-GB" dirty="0"/>
              <a:t>Social media guidelines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708920"/>
            <a:ext cx="6230652" cy="3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45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Keep in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544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dirty="0">
                <a:latin typeface="Comic Sans MS" panose="030F0702030302020204" pitchFamily="66" charset="0"/>
              </a:rPr>
              <a:t>The Year 2 page on the school website will be regularly updated, so please keep having a look at all the exciting things we are doing!</a:t>
            </a:r>
          </a:p>
        </p:txBody>
      </p:sp>
    </p:spTree>
    <p:extLst>
      <p:ext uri="{BB962C8B-B14F-4D97-AF65-F5344CB8AC3E}">
        <p14:creationId xmlns:p14="http://schemas.microsoft.com/office/powerpoint/2010/main" val="201830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School Facebook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Tool for sharing positive news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Not for communication/negative comments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249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end of </a:t>
            </a:r>
            <a:r>
              <a:rPr lang="en-GB" dirty="0" err="1"/>
              <a:t>yr</a:t>
            </a:r>
            <a:r>
              <a:rPr lang="en-GB" dirty="0"/>
              <a:t> 2 children are expected to be able to:</a:t>
            </a:r>
          </a:p>
          <a:p>
            <a:r>
              <a:rPr lang="en-GB" dirty="0"/>
              <a:t>English..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19" y="1196751"/>
            <a:ext cx="8552941" cy="492941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Curriculum expectations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221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end of </a:t>
            </a:r>
            <a:r>
              <a:rPr lang="en-GB" dirty="0" err="1"/>
              <a:t>yr</a:t>
            </a:r>
            <a:r>
              <a:rPr lang="en-GB" dirty="0"/>
              <a:t> 2 children are expected to be able to:</a:t>
            </a:r>
          </a:p>
          <a:p>
            <a:r>
              <a:rPr lang="en-GB" dirty="0"/>
              <a:t>English..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27" y="1196752"/>
            <a:ext cx="8479173" cy="482453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Curriculum expectations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196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/>
              <a:t>Curriculum expectations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50404" y="1046485"/>
            <a:ext cx="7643192" cy="5824928"/>
            <a:chOff x="1043608" y="1374298"/>
            <a:chExt cx="7228300" cy="550336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t="34280"/>
            <a:stretch/>
          </p:blipFill>
          <p:spPr>
            <a:xfrm>
              <a:off x="1043608" y="2728584"/>
              <a:ext cx="7227689" cy="414908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b="78548"/>
            <a:stretch/>
          </p:blipFill>
          <p:spPr>
            <a:xfrm>
              <a:off x="1044219" y="1374298"/>
              <a:ext cx="7227689" cy="1354286"/>
            </a:xfrm>
            <a:prstGeom prst="rect">
              <a:avLst/>
            </a:prstGeom>
          </p:spPr>
        </p:pic>
      </p:grp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793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452" y="973729"/>
            <a:ext cx="2719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Home – school partnership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334" y="-33944"/>
            <a:ext cx="48483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970" y="1664833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are our ambitions for your children: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258" y="2492896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Supporting your child with home learning helps reinforce what they have learned in school and gives them more opportunities to succeed.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4705953"/>
            <a:ext cx="4474840" cy="26443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/>
              <a:t>Celebration Assembly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Parents will be invited if child has received an award. </a:t>
            </a:r>
          </a:p>
        </p:txBody>
      </p:sp>
    </p:spTree>
    <p:extLst>
      <p:ext uri="{BB962C8B-B14F-4D97-AF65-F5344CB8AC3E}">
        <p14:creationId xmlns:p14="http://schemas.microsoft.com/office/powerpoint/2010/main" val="3903894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Home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900" dirty="0">
                <a:latin typeface="Comic Sans MS" panose="030F0702030302020204" pitchFamily="66" charset="0"/>
              </a:rPr>
              <a:t>READING - Please hear your child read EVERY night. Please sign the reading record book. </a:t>
            </a:r>
          </a:p>
          <a:p>
            <a:pPr marL="0" indent="0">
              <a:buNone/>
            </a:pPr>
            <a:endParaRPr lang="en-GB" sz="19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900" dirty="0">
                <a:latin typeface="Comic Sans MS" panose="030F0702030302020204" pitchFamily="66" charset="0"/>
              </a:rPr>
              <a:t>TIMES TABLES – Please encourage your child to practise time tables as much as possible. It really does help!</a:t>
            </a:r>
          </a:p>
          <a:p>
            <a:pPr marL="0" indent="0">
              <a:buNone/>
            </a:pPr>
            <a:endParaRPr lang="en-GB" sz="19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0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7200" dirty="0">
                <a:latin typeface="Comic Sans MS" panose="030F0702030302020204" pitchFamily="66" charset="0"/>
              </a:rPr>
              <a:t>Thank you for listening, </a:t>
            </a:r>
            <a:br>
              <a:rPr lang="en-GB" sz="7200" dirty="0">
                <a:latin typeface="Comic Sans MS" panose="030F0702030302020204" pitchFamily="66" charset="0"/>
              </a:rPr>
            </a:br>
            <a:r>
              <a:rPr lang="en-GB" sz="7200" dirty="0">
                <a:latin typeface="Comic Sans MS" panose="030F0702030302020204" pitchFamily="66" charset="0"/>
              </a:rPr>
              <a:t>any questions?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581128"/>
            <a:ext cx="3086100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3950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99A30B3177043AA89C087F89E22C8" ma:contentTypeVersion="14" ma:contentTypeDescription="Create a new document." ma:contentTypeScope="" ma:versionID="409a4ad797f7b1015a48d7bde59e69ce">
  <xsd:schema xmlns:xsd="http://www.w3.org/2001/XMLSchema" xmlns:xs="http://www.w3.org/2001/XMLSchema" xmlns:p="http://schemas.microsoft.com/office/2006/metadata/properties" xmlns:ns2="e01e2121-dc66-403f-9677-356368cd2ab1" xmlns:ns3="82402643-741c-45c1-8143-f612360c506b" targetNamespace="http://schemas.microsoft.com/office/2006/metadata/properties" ma:root="true" ma:fieldsID="6a22f3ef73c198fb36b514fcdd1c0bab" ns2:_="" ns3:_="">
    <xsd:import namespace="e01e2121-dc66-403f-9677-356368cd2ab1"/>
    <xsd:import namespace="82402643-741c-45c1-8143-f612360c50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e2121-dc66-403f-9677-356368cd2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0d90e9a-5348-475f-87c0-8a705e0c4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02643-741c-45c1-8143-f612360c50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52fd4e6-bc58-41e1-aaac-72c2afefe03a}" ma:internalName="TaxCatchAll" ma:showField="CatchAllData" ma:web="82402643-741c-45c1-8143-f612360c50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402643-741c-45c1-8143-f612360c506b" xsi:nil="true"/>
    <lcf76f155ced4ddcb4097134ff3c332f xmlns="e01e2121-dc66-403f-9677-356368cd2ab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A4D4F9-F1DF-4C23-ABA1-6E3480EA03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e2121-dc66-403f-9677-356368cd2ab1"/>
    <ds:schemaRef ds:uri="82402643-741c-45c1-8143-f612360c5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8B63E4-DC8C-40D2-9C1E-2ED1358D77F7}">
  <ds:schemaRefs>
    <ds:schemaRef ds:uri="82402643-741c-45c1-8143-f612360c506b"/>
    <ds:schemaRef ds:uri="e01e2121-dc66-403f-9677-356368cd2ab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C486B02-90B9-48AF-ADB7-A5C3D0F7A1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1824</TotalTime>
  <Words>588</Words>
  <Application>Microsoft Office PowerPoint</Application>
  <PresentationFormat>On-screen Show (4:3)</PresentationFormat>
  <Paragraphs>167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Britannic Bold</vt:lpstr>
      <vt:lpstr>Calibri</vt:lpstr>
      <vt:lpstr>Comic Sans MS</vt:lpstr>
      <vt:lpstr>ISHALinkpen Join</vt:lpstr>
      <vt:lpstr>XCCW Joined 22a</vt:lpstr>
      <vt:lpstr>Office Theme</vt:lpstr>
      <vt:lpstr>Welcome to Year 2 </vt:lpstr>
      <vt:lpstr>Meet the Staff</vt:lpstr>
      <vt:lpstr>PowerPoint Presentation</vt:lpstr>
      <vt:lpstr>      What we will be covering this year:     show curriculum overview  </vt:lpstr>
      <vt:lpstr>School lunches</vt:lpstr>
      <vt:lpstr>School Uniform</vt:lpstr>
      <vt:lpstr>PowerPoint Presentation</vt:lpstr>
      <vt:lpstr>PowerPoint Presentation</vt:lpstr>
      <vt:lpstr>Behaviour </vt:lpstr>
      <vt:lpstr>Online safety</vt:lpstr>
      <vt:lpstr>Keep in touch</vt:lpstr>
      <vt:lpstr>School Facebook page</vt:lpstr>
      <vt:lpstr>PowerPoint Presentation</vt:lpstr>
      <vt:lpstr>PowerPoint Presentation</vt:lpstr>
      <vt:lpstr>Curriculum expectations</vt:lpstr>
      <vt:lpstr>PowerPoint Presentation</vt:lpstr>
      <vt:lpstr>Home Learning</vt:lpstr>
      <vt:lpstr>Thank you for listening, 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user</dc:creator>
  <cp:lastModifiedBy>Rosie Munro</cp:lastModifiedBy>
  <cp:revision>71</cp:revision>
  <dcterms:created xsi:type="dcterms:W3CDTF">2015-09-08T20:01:23Z</dcterms:created>
  <dcterms:modified xsi:type="dcterms:W3CDTF">2026-09-20T13:19:41Z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0x010100B9999A30B3177043AA89C087F89E22C8</vt:lpwstr>
  </property>
  <property fmtid="{D5CDD505-2E9C-101B-9397-08002B2CF9AE}" pid="3" name="MediaServiceImageTags">
    <vt:lpwstr/>
  </property>
</Properties>
</file>