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4"/>
  </p:notesMasterIdLst>
  <p:sldIdLst>
    <p:sldId id="256" r:id="rId2"/>
    <p:sldId id="295" r:id="rId3"/>
    <p:sldId id="959" r:id="rId4"/>
    <p:sldId id="955" r:id="rId5"/>
    <p:sldId id="891" r:id="rId6"/>
    <p:sldId id="883" r:id="rId7"/>
    <p:sldId id="286" r:id="rId8"/>
    <p:sldId id="958" r:id="rId9"/>
    <p:sldId id="940" r:id="rId10"/>
    <p:sldId id="779" r:id="rId11"/>
    <p:sldId id="292" r:id="rId12"/>
    <p:sldId id="95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9377"/>
    <a:srgbClr val="FFA846"/>
    <a:srgbClr val="FF9300"/>
    <a:srgbClr val="009193"/>
    <a:srgbClr val="4CB07C"/>
    <a:srgbClr val="E49E12"/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05"/>
    <p:restoredTop sz="76389" autoAdjust="0"/>
  </p:normalViewPr>
  <p:slideViewPr>
    <p:cSldViewPr snapToGrid="0" snapToObjects="1">
      <p:cViewPr varScale="1">
        <p:scale>
          <a:sx n="55" d="100"/>
          <a:sy n="55" d="100"/>
        </p:scale>
        <p:origin x="142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Approximately 20 minutes is needed for this session.</a:t>
            </a:r>
          </a:p>
          <a:p>
            <a:endParaRPr lang="en-US" dirty="0"/>
          </a:p>
          <a:p>
            <a:r>
              <a:rPr lang="en-US" dirty="0"/>
              <a:t>Notes</a:t>
            </a:r>
            <a:r>
              <a:rPr lang="en-US" baseline="0" dirty="0"/>
              <a:t> are provided to help you lead the presentation.</a:t>
            </a:r>
          </a:p>
          <a:p>
            <a:r>
              <a:rPr lang="en-US" baseline="0" dirty="0"/>
              <a:t>Notes in italics are for your attention only.</a:t>
            </a:r>
          </a:p>
          <a:p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This bitesize parent session is best used alongside an assembly where the children show off a story they know well or parents join a class </a:t>
            </a:r>
            <a:r>
              <a:rPr lang="en-US" i="1" baseline="0" dirty="0" err="1"/>
              <a:t>storytime</a:t>
            </a:r>
            <a:r>
              <a:rPr lang="en-US" i="1" baseline="0" dirty="0"/>
              <a:t> so you can 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them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bring bedtime stories alive.</a:t>
            </a:r>
          </a:p>
          <a:p>
            <a:endParaRPr lang="en-US" i="1" dirty="0"/>
          </a:p>
          <a:p>
            <a:r>
              <a:rPr lang="en-US" i="1" dirty="0"/>
              <a:t>Provide copies of ‘ten top tips for reading stories to your children’ from the Portal for each parent.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two year-old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enjoying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going on a bear hunt’ with his mum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Natalie.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storytime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reading stories aloud,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Mylo’s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mum is bonding with him through books - forming a link between reading and love.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distractions, no technology to get in the way.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loves the book,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mirrors that love.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is learning to sustain attention with his mum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076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shows that 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and range of words parents use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speak to their children predicts their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 at school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every opportunity to talk to your child throughout the day – meal times, travelling to school, playing together etc.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typical spoken language tends to reuse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sad, happy, nice, nasty, cross, little, big, run.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children soak up words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incredibly quickly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much more quickly than we are able to, so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hold back.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adults, we know thousands of words we can share with children – each one of us is a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walking thesaurus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 to use a range of words and phrases with similar, but slightly different, shades of meaning (synonyms).</a:t>
            </a:r>
          </a:p>
          <a:p>
            <a:pPr eaLnBrk="1" hangingPunct="1">
              <a:spcBef>
                <a:spcPct val="0"/>
              </a:spcBef>
            </a:pPr>
            <a:r>
              <a:rPr lang="en-GB" dirty="0">
                <a:latin typeface="Calibri" charset="0"/>
              </a:rPr>
              <a:t>Encourage your children to use these words for themselves.</a:t>
            </a:r>
          </a:p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lang="en-GB" dirty="0">
                <a:latin typeface="Calibri" charset="0"/>
              </a:rPr>
              <a:t>Build interesting sentences with your child e.g. what a miserable and gloomy day! Would you like a crunchy apple for snack?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2351AAA-0D62-384A-87E0-2618FEF377EF}" type="slidenum">
              <a:rPr lang="en-US">
                <a:latin typeface="Calibri" charset="0"/>
              </a:rPr>
              <a:pPr eaLnBrk="1" hangingPunct="1"/>
              <a:t>11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85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i="1" dirty="0">
                <a:solidFill>
                  <a:srgbClr val="FF0000"/>
                </a:solidFill>
              </a:rPr>
              <a:t>Read quote.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AEA0D-15AF-3040-A3B5-D7F153320F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77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Good Child Report from York University in 2016 sent the same message for the third year running – there is nothing new, surprising or difficult in helping children to be happy.  The report shows that the happiest children come from families who: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Click and read each point. </a:t>
            </a:r>
            <a:endParaRPr lang="en-GB" i="1" dirty="0"/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7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Stories provide a wealth of language we don’t use in everyday talk.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more stories, poems and nursery rhymes children know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more easily they will be able to understand what they read, when they can read.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thrive on repetition.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Sophie who is 2 ½ years old.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begs for her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stories to be read over and over again.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more her mum repeats the story, the more the story ‘belongs’ to Sophie.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Sophie ‘reads’ it, copying the special emphasis and actions that her mum used every time she read the story to her.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Ruth Miskin Literacy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351975-CA05-4734-9F82-596F4DC7254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75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watch Sophie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‘read’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‘Room on the Broom’.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film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8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In our school:</a:t>
            </a:r>
          </a:p>
          <a:p>
            <a:r>
              <a:rPr lang="en-GB" dirty="0"/>
              <a:t>We make</a:t>
            </a:r>
            <a:r>
              <a:rPr lang="en-GB" baseline="0" dirty="0"/>
              <a:t> time to read stories every day.</a:t>
            </a:r>
          </a:p>
          <a:p>
            <a:r>
              <a:rPr lang="en-GB" dirty="0"/>
              <a:t>We</a:t>
            </a:r>
            <a:r>
              <a:rPr lang="en-GB" baseline="0" dirty="0"/>
              <a:t> h</a:t>
            </a:r>
            <a:r>
              <a:rPr lang="en-GB" dirty="0"/>
              <a:t>ave key stories that the children hear over and over again. </a:t>
            </a:r>
            <a:r>
              <a:rPr lang="en-GB" i="1" dirty="0"/>
              <a:t>(Mention some favourites from your school)</a:t>
            </a:r>
            <a:endParaRPr lang="en-GB" i="0" dirty="0"/>
          </a:p>
          <a:p>
            <a:r>
              <a:rPr lang="en-GB" dirty="0"/>
              <a:t>We</a:t>
            </a:r>
            <a:r>
              <a:rPr lang="en-GB" baseline="0" dirty="0"/>
              <a:t> h</a:t>
            </a:r>
            <a:r>
              <a:rPr lang="en-GB" dirty="0"/>
              <a:t>elp children to learn words and phrases from the story </a:t>
            </a:r>
            <a:r>
              <a:rPr lang="en-GB" i="1" dirty="0"/>
              <a:t>(Demonstrate</a:t>
            </a:r>
            <a:r>
              <a:rPr lang="en-GB" i="1" baseline="0" dirty="0"/>
              <a:t> some key phrases your children know or will know off by heart)</a:t>
            </a:r>
            <a:endParaRPr lang="en-GB" dirty="0"/>
          </a:p>
          <a:p>
            <a:endParaRPr lang="en-GB" i="1" baseline="0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E16038-E029-2D4B-A0B7-ABFA30FBC90C}" type="slidenum">
              <a:rPr lang="en-US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4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most important things you can do as a parent</a:t>
            </a:r>
            <a:r>
              <a:rPr lang="en-US" baseline="0" dirty="0"/>
              <a:t> at home is read </a:t>
            </a:r>
            <a:r>
              <a:rPr lang="en-US" i="1" baseline="0" dirty="0"/>
              <a:t>to</a:t>
            </a:r>
            <a:r>
              <a:rPr lang="en-US" i="0" baseline="0" dirty="0"/>
              <a:t> your child. </a:t>
            </a:r>
          </a:p>
          <a:p>
            <a:r>
              <a:rPr lang="en-US" dirty="0"/>
              <a:t>This</a:t>
            </a:r>
            <a:r>
              <a:rPr lang="en-US" baseline="0" dirty="0"/>
              <a:t> h</a:t>
            </a:r>
            <a:r>
              <a:rPr lang="en-US" dirty="0"/>
              <a:t>elps develop an enjoyment for stories</a:t>
            </a:r>
            <a:r>
              <a:rPr lang="en-US" baseline="0" dirty="0"/>
              <a:t> and the motivation for learning to read themselves.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Loving</a:t>
            </a:r>
            <a:r>
              <a:rPr lang="en-GB" baseline="0" dirty="0"/>
              <a:t> stories is important because children who love stories want to read stories for themselves. Children who read a lot become better readers.</a:t>
            </a:r>
            <a:endParaRPr lang="en-GB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Ask questions and share opinions about what you read to engage them in discussion, get them thinking about what they read and develop vocabulary. </a:t>
            </a:r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3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all these things you child will learn when you read aloud stories and poems, - without any teaching! </a:t>
            </a:r>
          </a:p>
          <a:p>
            <a:r>
              <a:rPr lang="en-US" i="1" dirty="0"/>
              <a:t>Click each point and read.</a:t>
            </a:r>
            <a:endParaRPr lang="en-GB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51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our ten top tips for Storytime at home.</a:t>
            </a:r>
          </a:p>
          <a:p>
            <a:endParaRPr lang="en-US" dirty="0"/>
          </a:p>
          <a:p>
            <a:pPr marL="514350" indent="-514350">
              <a:buAutoNum type="arabicPeriod"/>
            </a:pPr>
            <a:r>
              <a:rPr lang="en-US" sz="1200" dirty="0"/>
              <a:t>Make it a treat – introduce each new book with excitement.</a:t>
            </a:r>
          </a:p>
          <a:p>
            <a:pPr marL="514350" indent="-514350">
              <a:buAutoNum type="arabicPeriod"/>
            </a:pPr>
            <a:r>
              <a:rPr lang="en-US" sz="1200" dirty="0"/>
              <a:t>Make it a special quiet time – cuddle up!</a:t>
            </a:r>
          </a:p>
          <a:p>
            <a:pPr marL="514350" indent="-514350">
              <a:buAutoNum type="arabicPeriod"/>
            </a:pPr>
            <a:r>
              <a:rPr lang="en-US" sz="1200" dirty="0"/>
              <a:t>Show curiosity in what you’re going to read.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Read story once without stopping so they can enjoy the whole story.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If you think your child might not understand something say something like ‘Oh I think what’s happening here is that…”</a:t>
            </a:r>
            <a:endParaRPr lang="en-US" sz="1200" dirty="0"/>
          </a:p>
          <a:p>
            <a:pPr marL="514350" indent="-514350">
              <a:buAutoNum type="arabicPeriod"/>
            </a:pPr>
            <a:r>
              <a:rPr lang="en-US" sz="1200" dirty="0"/>
              <a:t>Chat about the story e.g. I wonder why he did that? Oh no, I hope she’s not going to…</a:t>
            </a:r>
          </a:p>
          <a:p>
            <a:pPr marL="514350" indent="-514350">
              <a:buAutoNum type="arabicPeriod"/>
            </a:pPr>
            <a:r>
              <a:rPr lang="en-US" sz="1200" dirty="0"/>
              <a:t>Avoid asking questions to test what they remember.</a:t>
            </a:r>
          </a:p>
          <a:p>
            <a:pPr marL="514350" indent="-514350">
              <a:buAutoNum type="arabicPeriod"/>
            </a:pPr>
            <a:r>
              <a:rPr lang="en-US" sz="1200" dirty="0"/>
              <a:t>Link to other stories and experiences you have shared e.g. this reminds me of…</a:t>
            </a:r>
          </a:p>
          <a:p>
            <a:pPr marL="514350" indent="-514350">
              <a:buAutoNum type="arabicPeriod"/>
            </a:pPr>
            <a:r>
              <a:rPr lang="en-US" sz="1200" dirty="0"/>
              <a:t>Read </a:t>
            </a:r>
            <a:r>
              <a:rPr lang="en-US" sz="1200" dirty="0" err="1"/>
              <a:t>favourites</a:t>
            </a:r>
            <a:r>
              <a:rPr lang="en-US" sz="1200" dirty="0"/>
              <a:t> over and over again – encourage your child to join with the bits they know. Avoid saying ‘not that story again!’</a:t>
            </a:r>
          </a:p>
          <a:p>
            <a:pPr marL="514350" indent="-514350">
              <a:buAutoNum type="arabicPeriod"/>
            </a:pPr>
            <a:r>
              <a:rPr lang="en-US" sz="1200" dirty="0"/>
              <a:t>Use different voices – be enthusiastic!</a:t>
            </a:r>
          </a:p>
          <a:p>
            <a:pPr marL="514350" indent="-514350">
              <a:buAutoNum type="arabicPeriod"/>
            </a:pPr>
            <a:r>
              <a:rPr lang="en-GB" sz="1200" dirty="0"/>
              <a:t>Love </a:t>
            </a:r>
            <a:r>
              <a:rPr lang="en-US" sz="1200" dirty="0"/>
              <a:t>the book – read with enjoyment.</a:t>
            </a:r>
            <a:endParaRPr lang="en-US" dirty="0"/>
          </a:p>
          <a:p>
            <a:endParaRPr lang="en-US" dirty="0"/>
          </a:p>
          <a:p>
            <a:r>
              <a:rPr lang="en-US" dirty="0"/>
              <a:t>I will give you a handout with these tips when you leave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9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RM_page.jpg">
            <a:extLst>
              <a:ext uri="{FF2B5EF4-FFF2-40B4-BE49-F238E27FC236}">
                <a16:creationId xmlns:a16="http://schemas.microsoft.com/office/drawing/2014/main" id="{E75AA4C5-81DA-7D4E-B1E7-F60952CFD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289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F7B808-32EE-9E47-B1B8-E471A5F077CF}"/>
              </a:ext>
            </a:extLst>
          </p:cNvPr>
          <p:cNvSpPr/>
          <p:nvPr userDrawn="1"/>
        </p:nvSpPr>
        <p:spPr>
          <a:xfrm>
            <a:off x="3553427" y="4391189"/>
            <a:ext cx="2199190" cy="103014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31B2B1E-D4B5-074E-92E7-6A3A8EED5A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1904" y="308419"/>
            <a:ext cx="2882096" cy="1146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AD883D-91B5-9949-ABDA-9F606A5DCA4C}"/>
              </a:ext>
            </a:extLst>
          </p:cNvPr>
          <p:cNvSpPr/>
          <p:nvPr userDrawn="1"/>
        </p:nvSpPr>
        <p:spPr>
          <a:xfrm>
            <a:off x="4201610" y="3892076"/>
            <a:ext cx="4942390" cy="1122744"/>
          </a:xfrm>
          <a:prstGeom prst="rect">
            <a:avLst/>
          </a:prstGeom>
          <a:solidFill>
            <a:srgbClr val="17937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BF0DE9-BCB6-5A4C-9DAB-1DABF4EBEE9C}"/>
              </a:ext>
            </a:extLst>
          </p:cNvPr>
          <p:cNvSpPr/>
          <p:nvPr userDrawn="1"/>
        </p:nvSpPr>
        <p:spPr>
          <a:xfrm>
            <a:off x="6910086" y="3553428"/>
            <a:ext cx="2233914" cy="1352834"/>
          </a:xfrm>
          <a:prstGeom prst="rect">
            <a:avLst/>
          </a:prstGeom>
          <a:solidFill>
            <a:srgbClr val="179377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01610" y="3862451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55B854-EF40-3440-BB55-022F1A744249}"/>
              </a:ext>
            </a:extLst>
          </p:cNvPr>
          <p:cNvSpPr/>
          <p:nvPr userDrawn="1"/>
        </p:nvSpPr>
        <p:spPr>
          <a:xfrm>
            <a:off x="7338349" y="5950074"/>
            <a:ext cx="1805651" cy="907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C0629CE-3EA2-2C40-90CF-6AF7180E67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41448" y="6276753"/>
            <a:ext cx="4479403" cy="388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9C866B-C4C8-0444-9687-B980E76BC5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14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975" y="-33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91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432378" y="4015680"/>
            <a:ext cx="5354351" cy="1131962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Read Write Inc. </a:t>
            </a:r>
            <a:r>
              <a:rPr lang="en-US" sz="2800" dirty="0"/>
              <a:t>Phonics </a:t>
            </a:r>
            <a:br>
              <a:rPr lang="en-US" sz="2800" dirty="0"/>
            </a:br>
            <a:r>
              <a:rPr lang="en-US" sz="2800" dirty="0"/>
              <a:t>Parents’ Meeting</a:t>
            </a:r>
            <a:br>
              <a:rPr lang="en-US" sz="2800" dirty="0"/>
            </a:br>
            <a:r>
              <a:rPr lang="en-US" sz="2800" dirty="0" err="1"/>
              <a:t>Storytimes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going on a bear hunt</a:t>
            </a:r>
          </a:p>
        </p:txBody>
      </p:sp>
      <p:pic>
        <p:nvPicPr>
          <p:cNvPr id="5" name="S.48 - We're Going on a Bear Hunt - Storytime at home.mpg">
            <a:hlinkClick r:id="" action="ppaction://media"/>
            <a:extLst>
              <a:ext uri="{FF2B5EF4-FFF2-40B4-BE49-F238E27FC236}">
                <a16:creationId xmlns:a16="http://schemas.microsoft.com/office/drawing/2014/main" id="{3B37007D-171F-B34C-BDD3-CB365D495F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850" y="1287463"/>
            <a:ext cx="8639175" cy="4859337"/>
          </a:xfrm>
        </p:spPr>
      </p:pic>
    </p:spTree>
    <p:extLst>
      <p:ext uri="{BB962C8B-B14F-4D97-AF65-F5344CB8AC3E}">
        <p14:creationId xmlns:p14="http://schemas.microsoft.com/office/powerpoint/2010/main" val="18747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23528" y="206610"/>
            <a:ext cx="7478713" cy="864096"/>
          </a:xfrm>
        </p:spPr>
        <p:txBody>
          <a:bodyPr/>
          <a:lstStyle/>
          <a:p>
            <a:pPr eaLnBrk="1" hangingPunct="1"/>
            <a:r>
              <a:rPr lang="en-GB" dirty="0">
                <a:latin typeface="Arial" charset="0"/>
              </a:rPr>
              <a:t>Be a ‘talk-a-lot’ family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23528" y="1227994"/>
            <a:ext cx="8229600" cy="4559300"/>
          </a:xfrm>
        </p:spPr>
        <p:txBody>
          <a:bodyPr>
            <a:no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sz="2800" b="1" dirty="0">
                <a:latin typeface="Arial" charset="0"/>
              </a:rPr>
              <a:t>Talk </a:t>
            </a:r>
            <a:r>
              <a:rPr lang="en-GB" sz="2800" dirty="0">
                <a:latin typeface="Arial" charset="0"/>
              </a:rPr>
              <a:t>to your child as much as possible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sz="2800" dirty="0">
                <a:latin typeface="Arial" charset="0"/>
              </a:rPr>
              <a:t>Use new and ambitious vocabulary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sz="2800" dirty="0">
                <a:latin typeface="Arial" charset="0"/>
              </a:rPr>
              <a:t>Build interesting sentences together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1. Read the same stories aloud again and again</a:t>
            </a:r>
          </a:p>
          <a:p>
            <a:r>
              <a:rPr lang="en-GB" sz="2800" dirty="0"/>
              <a:t>2. Read with enthusiasm – love each story</a:t>
            </a:r>
          </a:p>
          <a:p>
            <a:r>
              <a:rPr lang="en-GB" sz="2800" dirty="0"/>
              <a:t>3. Use a range of vocabulary with your child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51B80-C98F-864F-9740-E3F0E812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263881" cy="2447596"/>
          </a:xfrm>
        </p:spPr>
        <p:txBody>
          <a:bodyPr/>
          <a:lstStyle/>
          <a:p>
            <a:r>
              <a:rPr lang="en-US" dirty="0"/>
              <a:t>Children who never have a story read to them, who never hear words that rhyme, who never imagine fighting with dragons or marrying a prince, have the odds overwhelmingly against them.</a:t>
            </a:r>
            <a:endParaRPr lang="en-US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3C3D3C-A11A-E14A-91E3-23F810041EF8}"/>
              </a:ext>
            </a:extLst>
          </p:cNvPr>
          <p:cNvSpPr txBox="1">
            <a:spLocks/>
          </p:cNvSpPr>
          <p:nvPr/>
        </p:nvSpPr>
        <p:spPr>
          <a:xfrm>
            <a:off x="5412370" y="4183292"/>
            <a:ext cx="8640951" cy="86409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7878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/>
              <a:t>Maryanne Wolf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549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children happy?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Read for fun on most days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Share meal times and talk together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Cut down on TV viewing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Do things together  – visit local places: farms, parks, museums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Teach their children new skills and knowledge - cooking, drawing, music, sport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Listen to each other</a:t>
            </a: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GB" b="1" dirty="0"/>
          </a:p>
          <a:p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Repeated readings</a:t>
            </a:r>
            <a:br>
              <a:rPr lang="en-US" dirty="0"/>
            </a:br>
            <a:r>
              <a:rPr lang="en-US" dirty="0"/>
              <a:t>Again! Again!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208" y="1202584"/>
            <a:ext cx="8091293" cy="1698848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Children are wired to thrive on </a:t>
            </a:r>
            <a:r>
              <a:rPr lang="en-US" b="1" dirty="0"/>
              <a:t>repetition</a:t>
            </a:r>
          </a:p>
          <a:p>
            <a:endParaRPr lang="en-US" dirty="0"/>
          </a:p>
          <a:p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7591" y="3719157"/>
            <a:ext cx="8552416" cy="2307383"/>
            <a:chOff x="1393441" y="3629109"/>
            <a:chExt cx="5833889" cy="1573943"/>
          </a:xfrm>
        </p:grpSpPr>
        <p:pic>
          <p:nvPicPr>
            <p:cNvPr id="12" name="Picture 11" descr="Screen Shot 2016-05-11 at 07.22.0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294" y="3970798"/>
              <a:ext cx="953908" cy="1232131"/>
            </a:xfrm>
            <a:prstGeom prst="rect">
              <a:avLst/>
            </a:prstGeom>
          </p:spPr>
        </p:pic>
        <p:pic>
          <p:nvPicPr>
            <p:cNvPr id="13" name="Picture 12" descr="Screen Shot 2016-05-11 at 07.23.3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954" y="3909855"/>
              <a:ext cx="1158845" cy="1293074"/>
            </a:xfrm>
            <a:prstGeom prst="rect">
              <a:avLst/>
            </a:prstGeom>
          </p:spPr>
        </p:pic>
        <p:pic>
          <p:nvPicPr>
            <p:cNvPr id="14" name="Picture 13" descr="Screen Shot 2016-05-11 at 07.23.5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529" y="3629109"/>
              <a:ext cx="1546801" cy="1564856"/>
            </a:xfrm>
            <a:prstGeom prst="rect">
              <a:avLst/>
            </a:prstGeom>
          </p:spPr>
        </p:pic>
        <p:pic>
          <p:nvPicPr>
            <p:cNvPr id="15" name="Picture 14" descr="Screen Shot 2016-09-29 at 14.52.0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869" y="4019386"/>
              <a:ext cx="931660" cy="1183666"/>
            </a:xfrm>
            <a:prstGeom prst="rect">
              <a:avLst/>
            </a:prstGeom>
          </p:spPr>
        </p:pic>
        <p:pic>
          <p:nvPicPr>
            <p:cNvPr id="16" name="Picture 15" descr="Screen Shot 2016-09-29 at 14.51.5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441" y="4122976"/>
              <a:ext cx="1282853" cy="1079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2732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Room on the Broom</a:t>
            </a:r>
          </a:p>
        </p:txBody>
      </p:sp>
      <p:pic>
        <p:nvPicPr>
          <p:cNvPr id="4" name="Sophie Reads to Osca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1086" y="1340768"/>
            <a:ext cx="5040313" cy="5040313"/>
          </a:xfrm>
        </p:spPr>
      </p:pic>
    </p:spTree>
    <p:extLst>
      <p:ext uri="{BB962C8B-B14F-4D97-AF65-F5344CB8AC3E}">
        <p14:creationId xmlns:p14="http://schemas.microsoft.com/office/powerpoint/2010/main" val="17040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330200" y="457200"/>
            <a:ext cx="7478713" cy="6477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Storytimes</a:t>
            </a:r>
            <a:endParaRPr lang="en-US" altLang="en-US" dirty="0"/>
          </a:p>
        </p:txBody>
      </p:sp>
      <p:grpSp>
        <p:nvGrpSpPr>
          <p:cNvPr id="27650" name="Group 9"/>
          <p:cNvGrpSpPr>
            <a:grpSpLocks/>
          </p:cNvGrpSpPr>
          <p:nvPr/>
        </p:nvGrpSpPr>
        <p:grpSpPr bwMode="auto">
          <a:xfrm>
            <a:off x="1373188" y="1504950"/>
            <a:ext cx="6053137" cy="5127625"/>
            <a:chOff x="1372588" y="1505475"/>
            <a:chExt cx="6053345" cy="5127298"/>
          </a:xfrm>
        </p:grpSpPr>
        <p:pic>
          <p:nvPicPr>
            <p:cNvPr id="27651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2049">
              <a:off x="4499366" y="1505475"/>
              <a:ext cx="2478960" cy="247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97635">
              <a:off x="4584210" y="3886573"/>
              <a:ext cx="2841723" cy="1960438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90443">
              <a:off x="1372588" y="3910385"/>
              <a:ext cx="2132085" cy="2722388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27654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4375">
              <a:off x="3231901" y="3604184"/>
              <a:ext cx="1859549" cy="2615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02815" y="1529286"/>
              <a:ext cx="2678205" cy="2376335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71959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Storytime at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GB" dirty="0">
                <a:latin typeface="Arial" charset="0"/>
              </a:rPr>
              <a:t>Read</a:t>
            </a:r>
            <a:r>
              <a:rPr lang="en-GB" b="1" dirty="0">
                <a:latin typeface="Arial" charset="0"/>
              </a:rPr>
              <a:t> </a:t>
            </a:r>
            <a:r>
              <a:rPr lang="en-GB" i="1" dirty="0">
                <a:latin typeface="Arial" charset="0"/>
              </a:rPr>
              <a:t>to</a:t>
            </a:r>
            <a:r>
              <a:rPr lang="en-GB" dirty="0">
                <a:latin typeface="Arial" charset="0"/>
              </a:rPr>
              <a:t> your children every day</a:t>
            </a:r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GB" dirty="0">
                <a:latin typeface="Arial" charset="0"/>
              </a:rPr>
              <a:t>Ask lots of questions and share opinions</a:t>
            </a: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GB" b="1" dirty="0"/>
          </a:p>
          <a:p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6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7ADA-27B8-CA4C-AC1E-2044221C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things your child learns when you read aloud stories and poems every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E2A18-44D0-CA4E-8E20-56BAD98D8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66124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Sustain attention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Appreciate rhythm and rhyme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Build pictures in their minds from the words on the page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Understand </a:t>
            </a:r>
            <a:r>
              <a:rPr lang="en-US" sz="2400" dirty="0" err="1"/>
              <a:t>humour</a:t>
            </a:r>
            <a:r>
              <a:rPr lang="en-US" sz="2400" dirty="0"/>
              <a:t> and irony 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new words and phrases in different contexts  - and later in writing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Learn new vocabulary and knowledge of the world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Think about characters’ feelings and use appropriate voices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Follow a plot with all its twists and turns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Understand suspense and predict what’s about to happen next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Link sentences and ideas from one passage to the next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7976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Tips - Storytime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sz="2800" dirty="0"/>
              <a:t>Make it a treat</a:t>
            </a:r>
          </a:p>
          <a:p>
            <a:pPr marL="514350" indent="-514350">
              <a:buAutoNum type="arabicPeriod"/>
            </a:pPr>
            <a:r>
              <a:rPr lang="en-US" sz="2800" dirty="0"/>
              <a:t>Make it a special quiet time</a:t>
            </a:r>
          </a:p>
          <a:p>
            <a:pPr marL="514350" indent="-514350">
              <a:buAutoNum type="arabicPeriod"/>
            </a:pPr>
            <a:r>
              <a:rPr lang="en-US" sz="2800" dirty="0"/>
              <a:t>Show curiosity </a:t>
            </a:r>
          </a:p>
          <a:p>
            <a:pPr marL="514350" indent="-514350">
              <a:buAutoNum type="arabicPeriod"/>
            </a:pPr>
            <a:r>
              <a:rPr lang="en-US" sz="2800" dirty="0"/>
              <a:t>Read story once without stopping</a:t>
            </a:r>
          </a:p>
          <a:p>
            <a:pPr marL="514350" indent="-514350">
              <a:buAutoNum type="arabicPeriod"/>
            </a:pPr>
            <a:r>
              <a:rPr lang="en-US" sz="2800" dirty="0"/>
              <a:t>Chat about the story</a:t>
            </a:r>
          </a:p>
          <a:p>
            <a:pPr marL="514350" indent="-514350">
              <a:buAutoNum type="arabicPeriod"/>
            </a:pPr>
            <a:r>
              <a:rPr lang="en-US" sz="2800" dirty="0"/>
              <a:t>Avoid testing with questions</a:t>
            </a:r>
          </a:p>
          <a:p>
            <a:pPr marL="514350" indent="-514350">
              <a:buAutoNum type="arabicPeriod"/>
            </a:pPr>
            <a:r>
              <a:rPr lang="en-US" sz="2800" dirty="0"/>
              <a:t>Link to other stories and experiences</a:t>
            </a:r>
          </a:p>
          <a:p>
            <a:pPr marL="514350" indent="-514350">
              <a:buAutoNum type="arabicPeriod"/>
            </a:pPr>
            <a:r>
              <a:rPr lang="en-US" sz="2800" dirty="0"/>
              <a:t>Read </a:t>
            </a:r>
            <a:r>
              <a:rPr lang="en-US" sz="2800" dirty="0" err="1"/>
              <a:t>favourites</a:t>
            </a:r>
            <a:r>
              <a:rPr lang="en-US" sz="2800" dirty="0"/>
              <a:t> over and over again</a:t>
            </a:r>
          </a:p>
          <a:p>
            <a:pPr marL="514350" indent="-514350">
              <a:buAutoNum type="arabicPeriod"/>
            </a:pPr>
            <a:r>
              <a:rPr lang="en-US" sz="2800" dirty="0"/>
              <a:t>Use different voices</a:t>
            </a:r>
          </a:p>
          <a:p>
            <a:pPr marL="514350" indent="-514350">
              <a:buAutoNum type="arabicPeriod"/>
            </a:pPr>
            <a:r>
              <a:rPr lang="en-GB" sz="2800" dirty="0"/>
              <a:t>Love </a:t>
            </a:r>
            <a:r>
              <a:rPr lang="en-US" sz="2800" dirty="0"/>
              <a:t>the book</a:t>
            </a:r>
          </a:p>
        </p:txBody>
      </p:sp>
    </p:spTree>
    <p:extLst>
      <p:ext uri="{BB962C8B-B14F-4D97-AF65-F5344CB8AC3E}">
        <p14:creationId xmlns:p14="http://schemas.microsoft.com/office/powerpoint/2010/main" val="380618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603</TotalTime>
  <Words>1242</Words>
  <Application>Microsoft Office PowerPoint</Application>
  <PresentationFormat>On-screen Show (4:3)</PresentationFormat>
  <Paragraphs>143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ＭＳ Ｐゴシック</vt:lpstr>
      <vt:lpstr>ＭＳ Ｐゴシック</vt:lpstr>
      <vt:lpstr>Arial</vt:lpstr>
      <vt:lpstr>Calibri</vt:lpstr>
      <vt:lpstr>Garamond</vt:lpstr>
      <vt:lpstr>Wingdings</vt:lpstr>
      <vt:lpstr>NEW Phonics Template</vt:lpstr>
      <vt:lpstr>Read Write Inc. Phonics  Parents’ Meeting Storytimes</vt:lpstr>
      <vt:lpstr>PowerPoint Presentation</vt:lpstr>
      <vt:lpstr>What makes children happy?</vt:lpstr>
      <vt:lpstr>Repeated readings Again! Again!</vt:lpstr>
      <vt:lpstr>Room on the Broom</vt:lpstr>
      <vt:lpstr>Storytimes</vt:lpstr>
      <vt:lpstr>Storytime at home</vt:lpstr>
      <vt:lpstr>10 things your child learns when you read aloud stories and poems every day</vt:lpstr>
      <vt:lpstr>Top Tips - Storytime</vt:lpstr>
      <vt:lpstr>We’re going on a bear hunt</vt:lpstr>
      <vt:lpstr>Be a ‘talk-a-lot’ family</vt:lpstr>
      <vt:lpstr>What can you do?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Sarah Price</cp:lastModifiedBy>
  <cp:revision>133</cp:revision>
  <dcterms:created xsi:type="dcterms:W3CDTF">2015-11-23T14:36:59Z</dcterms:created>
  <dcterms:modified xsi:type="dcterms:W3CDTF">2021-11-02T12:22:32Z</dcterms:modified>
</cp:coreProperties>
</file>