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2"/>
  </p:notesMasterIdLst>
  <p:handoutMasterIdLst>
    <p:handoutMasterId r:id="rId13"/>
  </p:handoutMasterIdLst>
  <p:sldIdLst>
    <p:sldId id="275" r:id="rId3"/>
    <p:sldId id="294" r:id="rId4"/>
    <p:sldId id="287" r:id="rId5"/>
    <p:sldId id="282" r:id="rId6"/>
    <p:sldId id="284" r:id="rId7"/>
    <p:sldId id="293" r:id="rId8"/>
    <p:sldId id="300" r:id="rId9"/>
    <p:sldId id="298" r:id="rId10"/>
    <p:sldId id="2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cmAuthor>
  <p:cmAuthor id="2" name="Jenny Price" initials="JP" lastIdx="12" clrIdx="1">
    <p:extLst/>
  </p:cmAuthor>
  <p:cmAuthor id="3" name="Frances Bestley" initials="FB" lastIdx="4" clrIdx="2">
    <p:extLst/>
  </p:cmAuthor>
  <p:cmAuthor id="4" name="Gerry McMurtrie" initials="GM" lastIdx="4"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EE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3792" autoAdjust="0"/>
  </p:normalViewPr>
  <p:slideViewPr>
    <p:cSldViewPr snapToGrid="0">
      <p:cViewPr>
        <p:scale>
          <a:sx n="90" d="100"/>
          <a:sy n="90" d="100"/>
        </p:scale>
        <p:origin x="-114" y="-15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7/15/2020</a:t>
            </a:fld>
            <a:endParaRPr lang="en-US"/>
          </a:p>
        </p:txBody>
      </p:sp>
      <p:sp>
        <p:nvSpPr>
          <p:cNvPr id="4" name="Footer Placeholder 3">
            <a:extLst>
              <a:ext uri="{FF2B5EF4-FFF2-40B4-BE49-F238E27FC236}">
                <a16:creationId xmlns:a16="http://schemas.microsoft.com/office/drawing/2014/main" xmlns=""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7/15/2020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err="1">
                <a:solidFill>
                  <a:schemeClr val="tx1"/>
                </a:solidFill>
                <a:effectLst/>
                <a:latin typeface="+mn-lt"/>
                <a:ea typeface="+mn-ea"/>
                <a:cs typeface="+mn-cs"/>
              </a:rPr>
              <a:t>Sehinemariam</a:t>
            </a:r>
            <a:r>
              <a:rPr lang="en-GB" sz="1200" b="0" i="0" kern="1200" dirty="0">
                <a:solidFill>
                  <a:schemeClr val="tx1"/>
                </a:solidFill>
                <a:effectLst/>
                <a:latin typeface="+mn-lt"/>
                <a:ea typeface="+mn-ea"/>
                <a:cs typeface="+mn-cs"/>
              </a:rPr>
              <a:t>, 17, a grade 12 student attending classes via Radio which is one of the government’s initiative to support studying at home due to closed schools across Ethiopia.</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Unicef/Tesfaye</a:t>
            </a:r>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2</a:t>
            </a:fld>
            <a:endParaRPr lang="en-US"/>
          </a:p>
        </p:txBody>
      </p:sp>
    </p:spTree>
    <p:extLst>
      <p:ext uri="{BB962C8B-B14F-4D97-AF65-F5344CB8AC3E}">
        <p14:creationId xmlns:p14="http://schemas.microsoft.com/office/powerpoint/2010/main" val="262642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6</a:t>
            </a:fld>
            <a:endParaRPr lang="en-US"/>
          </a:p>
        </p:txBody>
      </p:sp>
    </p:spTree>
    <p:extLst>
      <p:ext uri="{BB962C8B-B14F-4D97-AF65-F5344CB8AC3E}">
        <p14:creationId xmlns:p14="http://schemas.microsoft.com/office/powerpoint/2010/main" val="1165401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847449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40581298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xmlns=""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xmlns=""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xmlns=""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xmlns=""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xmlns=""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xmlns=""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xmlns=""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xmlns=""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xmlns=""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xmlns=""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xmlns=""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xmlns=""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xmlns=""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xmlns=""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15/07/2020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xmlns=""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xmlns=""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xmlns=""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15/07/2020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xmlns=""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xmlns=""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xmlns=""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xmlns=""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xmlns=""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xmlns=""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xmlns=""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xmlns=""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15/07/2020</a:t>
            </a:fld>
            <a:endParaRPr lang="en-GB" dirty="0"/>
          </a:p>
        </p:txBody>
      </p:sp>
      <p:sp>
        <p:nvSpPr>
          <p:cNvPr id="21" name="Footer Placeholder 4">
            <a:extLst>
              <a:ext uri="{FF2B5EF4-FFF2-40B4-BE49-F238E27FC236}">
                <a16:creationId xmlns:a16="http://schemas.microsoft.com/office/drawing/2014/main" xmlns=""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xmlns=""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xmlns=""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xmlns=""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xmlns=""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xmlns=""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15/07/2020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xmlns=""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xmlns=""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xmlns=""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xmlns=""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15/07/2020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xmlns=""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xmlns=""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xmlns=""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xmlns=""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xmlns=""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xmlns=""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15/07/2020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xmlns=""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xmlns=""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xmlns=""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xmlns=""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xmlns=""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xmlns=""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15/07/2020</a:t>
            </a:fld>
            <a:endParaRPr lang="en-GB" dirty="0"/>
          </a:p>
        </p:txBody>
      </p:sp>
      <p:sp>
        <p:nvSpPr>
          <p:cNvPr id="19" name="Footer Placeholder 4">
            <a:extLst>
              <a:ext uri="{FF2B5EF4-FFF2-40B4-BE49-F238E27FC236}">
                <a16:creationId xmlns:a16="http://schemas.microsoft.com/office/drawing/2014/main" xmlns=""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xmlns=""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xmlns=""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xmlns=""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xmlns=""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xmlns=""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xmlns=""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15/07/2020</a:t>
            </a:fld>
            <a:endParaRPr lang="en-GB" dirty="0"/>
          </a:p>
        </p:txBody>
      </p:sp>
      <p:sp>
        <p:nvSpPr>
          <p:cNvPr id="20" name="Footer Placeholder 4">
            <a:extLst>
              <a:ext uri="{FF2B5EF4-FFF2-40B4-BE49-F238E27FC236}">
                <a16:creationId xmlns:a16="http://schemas.microsoft.com/office/drawing/2014/main" xmlns=""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xmlns=""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xmlns=""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xmlns=""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xmlns=""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xmlns=""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xmlns=""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xmlns=""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xmlns=""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xmlns=""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xmlns=""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xmlns=""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xmlns=""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xmlns=""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xmlns=""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xmlns=""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15/07/2020</a:t>
            </a:fld>
            <a:endParaRPr lang="en-GB" dirty="0"/>
          </a:p>
        </p:txBody>
      </p:sp>
      <p:sp>
        <p:nvSpPr>
          <p:cNvPr id="19" name="Footer Placeholder 4">
            <a:extLst>
              <a:ext uri="{FF2B5EF4-FFF2-40B4-BE49-F238E27FC236}">
                <a16:creationId xmlns:a16="http://schemas.microsoft.com/office/drawing/2014/main" xmlns=""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xmlns=""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xmlns=""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xmlns=""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xmlns=""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xmlns=""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xmlns=""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xmlns=""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15/07/2020</a:t>
            </a:fld>
            <a:endParaRPr lang="en-GB" dirty="0"/>
          </a:p>
        </p:txBody>
      </p:sp>
      <p:sp>
        <p:nvSpPr>
          <p:cNvPr id="19" name="Footer Placeholder 4">
            <a:extLst>
              <a:ext uri="{FF2B5EF4-FFF2-40B4-BE49-F238E27FC236}">
                <a16:creationId xmlns:a16="http://schemas.microsoft.com/office/drawing/2014/main" xmlns=""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xmlns=""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xmlns=""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xmlns=""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xmlns=""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xmlns=""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xmlns="" id="{4F095093-BD19-4072-9C47-B89A1EA671A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xmlns=""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15/07/2020</a:t>
            </a:fld>
            <a:endParaRPr lang="en-GB" dirty="0"/>
          </a:p>
        </p:txBody>
      </p:sp>
      <p:sp>
        <p:nvSpPr>
          <p:cNvPr id="19" name="Footer Placeholder 4">
            <a:extLst>
              <a:ext uri="{FF2B5EF4-FFF2-40B4-BE49-F238E27FC236}">
                <a16:creationId xmlns:a16="http://schemas.microsoft.com/office/drawing/2014/main" xmlns=""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xmlns=""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xmlns=""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xmlns=""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xmlns=""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xmlns=""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xmlns=""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xmlns=""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15/07/2020</a:t>
            </a:fld>
            <a:endParaRPr lang="en-GB" dirty="0"/>
          </a:p>
        </p:txBody>
      </p:sp>
      <p:sp>
        <p:nvSpPr>
          <p:cNvPr id="19" name="Footer Placeholder 4">
            <a:extLst>
              <a:ext uri="{FF2B5EF4-FFF2-40B4-BE49-F238E27FC236}">
                <a16:creationId xmlns:a16="http://schemas.microsoft.com/office/drawing/2014/main" xmlns=""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xmlns=""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xmlns=""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xmlns=""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xmlns=""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xmlns=""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xmlns=""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person and person posing for a picture&#10;&#10;Description automatically generated">
            <a:extLst>
              <a:ext uri="{FF2B5EF4-FFF2-40B4-BE49-F238E27FC236}">
                <a16:creationId xmlns:a16="http://schemas.microsoft.com/office/drawing/2014/main" xmlns="" id="{2E7397FF-6434-4FC9-B44F-1CC48D80D52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7" name="Title 1">
            <a:extLst>
              <a:ext uri="{FF2B5EF4-FFF2-40B4-BE49-F238E27FC236}">
                <a16:creationId xmlns:a16="http://schemas.microsoft.com/office/drawing/2014/main" xmlns="" id="{47D11434-A53E-4AB5-9FB1-FFA5A6EF751B}"/>
              </a:ext>
            </a:extLst>
          </p:cNvPr>
          <p:cNvSpPr txBox="1">
            <a:spLocks/>
          </p:cNvSpPr>
          <p:nvPr userDrawn="1"/>
        </p:nvSpPr>
        <p:spPr>
          <a:xfrm>
            <a:off x="9525" y="556968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xmlns=""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xmlns=""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xmlns=""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xmlns=""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xmlns=""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xmlns=""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xmlns=""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xmlns=""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xmlns=""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6B6F8058-81B7-4C54-91CD-599A25CFB492}"/>
              </a:ext>
            </a:extLst>
          </p:cNvPr>
          <p:cNvSpPr>
            <a:spLocks noGrp="1"/>
          </p:cNvSpPr>
          <p:nvPr>
            <p:ph type="dt" sz="half" idx="10"/>
          </p:nvPr>
        </p:nvSpPr>
        <p:spPr/>
        <p:txBody>
          <a:bodyPr/>
          <a:lstStyle/>
          <a:p>
            <a:fld id="{6462777B-FBFE-42A3-A18D-56512AA4417C}" type="datetimeFigureOut">
              <a:rPr lang="en-GB" smtClean="0"/>
              <a:t>15/07/2020</a:t>
            </a:fld>
            <a:endParaRPr lang="en-GB"/>
          </a:p>
        </p:txBody>
      </p:sp>
      <p:sp>
        <p:nvSpPr>
          <p:cNvPr id="5" name="Footer Placeholder 4">
            <a:extLst>
              <a:ext uri="{FF2B5EF4-FFF2-40B4-BE49-F238E27FC236}">
                <a16:creationId xmlns:a16="http://schemas.microsoft.com/office/drawing/2014/main" xmlns=""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3EE784CD-3D9F-4522-802A-F6C76D500C5D}"/>
              </a:ext>
            </a:extLst>
          </p:cNvPr>
          <p:cNvSpPr>
            <a:spLocks noGrp="1"/>
          </p:cNvSpPr>
          <p:nvPr>
            <p:ph type="dt" sz="half" idx="10"/>
          </p:nvPr>
        </p:nvSpPr>
        <p:spPr/>
        <p:txBody>
          <a:bodyPr/>
          <a:lstStyle/>
          <a:p>
            <a:fld id="{6462777B-FBFE-42A3-A18D-56512AA4417C}" type="datetimeFigureOut">
              <a:rPr lang="en-GB" smtClean="0"/>
              <a:t>15/07/2020</a:t>
            </a:fld>
            <a:endParaRPr lang="en-GB"/>
          </a:p>
        </p:txBody>
      </p:sp>
      <p:sp>
        <p:nvSpPr>
          <p:cNvPr id="5" name="Footer Placeholder 4">
            <a:extLst>
              <a:ext uri="{FF2B5EF4-FFF2-40B4-BE49-F238E27FC236}">
                <a16:creationId xmlns:a16="http://schemas.microsoft.com/office/drawing/2014/main" xmlns=""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5015F25-F1B6-4E7D-9FD0-978994CF5E23}"/>
              </a:ext>
            </a:extLst>
          </p:cNvPr>
          <p:cNvSpPr>
            <a:spLocks noGrp="1"/>
          </p:cNvSpPr>
          <p:nvPr>
            <p:ph type="dt" sz="half" idx="10"/>
          </p:nvPr>
        </p:nvSpPr>
        <p:spPr/>
        <p:txBody>
          <a:bodyPr/>
          <a:lstStyle/>
          <a:p>
            <a:fld id="{6462777B-FBFE-42A3-A18D-56512AA4417C}" type="datetimeFigureOut">
              <a:rPr lang="en-GB" smtClean="0"/>
              <a:t>15/07/2020</a:t>
            </a:fld>
            <a:endParaRPr lang="en-GB"/>
          </a:p>
        </p:txBody>
      </p:sp>
      <p:sp>
        <p:nvSpPr>
          <p:cNvPr id="5" name="Footer Placeholder 4">
            <a:extLst>
              <a:ext uri="{FF2B5EF4-FFF2-40B4-BE49-F238E27FC236}">
                <a16:creationId xmlns:a16="http://schemas.microsoft.com/office/drawing/2014/main" xmlns=""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xmlns=""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xmlns=""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84F359A8-D160-4248-9710-5DB32D9E8183}"/>
              </a:ext>
            </a:extLst>
          </p:cNvPr>
          <p:cNvSpPr>
            <a:spLocks noGrp="1"/>
          </p:cNvSpPr>
          <p:nvPr>
            <p:ph type="dt" sz="half" idx="10"/>
          </p:nvPr>
        </p:nvSpPr>
        <p:spPr/>
        <p:txBody>
          <a:bodyPr/>
          <a:lstStyle/>
          <a:p>
            <a:fld id="{6462777B-FBFE-42A3-A18D-56512AA4417C}" type="datetimeFigureOut">
              <a:rPr lang="en-GB" smtClean="0"/>
              <a:t>15/07/2020</a:t>
            </a:fld>
            <a:endParaRPr lang="en-GB"/>
          </a:p>
        </p:txBody>
      </p:sp>
      <p:sp>
        <p:nvSpPr>
          <p:cNvPr id="6" name="Footer Placeholder 5">
            <a:extLst>
              <a:ext uri="{FF2B5EF4-FFF2-40B4-BE49-F238E27FC236}">
                <a16:creationId xmlns:a16="http://schemas.microsoft.com/office/drawing/2014/main" xmlns=""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8BD51B72-7801-4F8F-8788-9E5F9062AEDB}"/>
              </a:ext>
            </a:extLst>
          </p:cNvPr>
          <p:cNvSpPr>
            <a:spLocks noGrp="1"/>
          </p:cNvSpPr>
          <p:nvPr>
            <p:ph type="dt" sz="half" idx="10"/>
          </p:nvPr>
        </p:nvSpPr>
        <p:spPr/>
        <p:txBody>
          <a:bodyPr/>
          <a:lstStyle/>
          <a:p>
            <a:fld id="{6462777B-FBFE-42A3-A18D-56512AA4417C}" type="datetimeFigureOut">
              <a:rPr lang="en-GB" smtClean="0"/>
              <a:t>15/07/2020</a:t>
            </a:fld>
            <a:endParaRPr lang="en-GB"/>
          </a:p>
        </p:txBody>
      </p:sp>
      <p:sp>
        <p:nvSpPr>
          <p:cNvPr id="8" name="Footer Placeholder 7">
            <a:extLst>
              <a:ext uri="{FF2B5EF4-FFF2-40B4-BE49-F238E27FC236}">
                <a16:creationId xmlns:a16="http://schemas.microsoft.com/office/drawing/2014/main" xmlns=""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xmlns=""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4CB88FF7-8FA6-42EB-BBDE-F86D84DBF78C}"/>
              </a:ext>
            </a:extLst>
          </p:cNvPr>
          <p:cNvSpPr>
            <a:spLocks noGrp="1"/>
          </p:cNvSpPr>
          <p:nvPr>
            <p:ph type="dt" sz="half" idx="10"/>
          </p:nvPr>
        </p:nvSpPr>
        <p:spPr/>
        <p:txBody>
          <a:bodyPr/>
          <a:lstStyle/>
          <a:p>
            <a:fld id="{6462777B-FBFE-42A3-A18D-56512AA4417C}" type="datetimeFigureOut">
              <a:rPr lang="en-GB" smtClean="0"/>
              <a:t>15/07/2020</a:t>
            </a:fld>
            <a:endParaRPr lang="en-GB"/>
          </a:p>
        </p:txBody>
      </p:sp>
      <p:sp>
        <p:nvSpPr>
          <p:cNvPr id="4" name="Footer Placeholder 3">
            <a:extLst>
              <a:ext uri="{FF2B5EF4-FFF2-40B4-BE49-F238E27FC236}">
                <a16:creationId xmlns:a16="http://schemas.microsoft.com/office/drawing/2014/main" xmlns=""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xmlns=""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BCC9469-2D75-4F44-8C3E-0AD456CE6A2A}"/>
              </a:ext>
            </a:extLst>
          </p:cNvPr>
          <p:cNvSpPr>
            <a:spLocks noGrp="1"/>
          </p:cNvSpPr>
          <p:nvPr>
            <p:ph type="dt" sz="half" idx="10"/>
          </p:nvPr>
        </p:nvSpPr>
        <p:spPr/>
        <p:txBody>
          <a:bodyPr/>
          <a:lstStyle/>
          <a:p>
            <a:fld id="{6462777B-FBFE-42A3-A18D-56512AA4417C}" type="datetimeFigureOut">
              <a:rPr lang="en-GB" smtClean="0"/>
              <a:t>15/07/2020</a:t>
            </a:fld>
            <a:endParaRPr lang="en-GB"/>
          </a:p>
        </p:txBody>
      </p:sp>
      <p:sp>
        <p:nvSpPr>
          <p:cNvPr id="3" name="Footer Placeholder 2">
            <a:extLst>
              <a:ext uri="{FF2B5EF4-FFF2-40B4-BE49-F238E27FC236}">
                <a16:creationId xmlns:a16="http://schemas.microsoft.com/office/drawing/2014/main" xmlns=""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xmlns=""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C5D4B34-E2BA-4A1F-9326-DE12A002F0F4}"/>
              </a:ext>
            </a:extLst>
          </p:cNvPr>
          <p:cNvSpPr>
            <a:spLocks noGrp="1"/>
          </p:cNvSpPr>
          <p:nvPr>
            <p:ph type="dt" sz="half" idx="10"/>
          </p:nvPr>
        </p:nvSpPr>
        <p:spPr/>
        <p:txBody>
          <a:bodyPr/>
          <a:lstStyle/>
          <a:p>
            <a:fld id="{6462777B-FBFE-42A3-A18D-56512AA4417C}" type="datetimeFigureOut">
              <a:rPr lang="en-GB" smtClean="0"/>
              <a:t>15/07/2020</a:t>
            </a:fld>
            <a:endParaRPr lang="en-GB"/>
          </a:p>
        </p:txBody>
      </p:sp>
      <p:sp>
        <p:nvSpPr>
          <p:cNvPr id="6" name="Footer Placeholder 5">
            <a:extLst>
              <a:ext uri="{FF2B5EF4-FFF2-40B4-BE49-F238E27FC236}">
                <a16:creationId xmlns:a16="http://schemas.microsoft.com/office/drawing/2014/main" xmlns=""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87FF6B5-6722-4E5C-942F-45C9BB806B65}"/>
              </a:ext>
            </a:extLst>
          </p:cNvPr>
          <p:cNvSpPr>
            <a:spLocks noGrp="1"/>
          </p:cNvSpPr>
          <p:nvPr>
            <p:ph type="dt" sz="half" idx="10"/>
          </p:nvPr>
        </p:nvSpPr>
        <p:spPr/>
        <p:txBody>
          <a:bodyPr/>
          <a:lstStyle/>
          <a:p>
            <a:fld id="{6462777B-FBFE-42A3-A18D-56512AA4417C}" type="datetimeFigureOut">
              <a:rPr lang="en-GB" smtClean="0"/>
              <a:t>15/07/2020</a:t>
            </a:fld>
            <a:endParaRPr lang="en-GB"/>
          </a:p>
        </p:txBody>
      </p:sp>
      <p:sp>
        <p:nvSpPr>
          <p:cNvPr id="6" name="Footer Placeholder 5">
            <a:extLst>
              <a:ext uri="{FF2B5EF4-FFF2-40B4-BE49-F238E27FC236}">
                <a16:creationId xmlns:a16="http://schemas.microsoft.com/office/drawing/2014/main" xmlns=""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D9DEAC2E-AC40-4594-8E64-2C744C36839A}"/>
              </a:ext>
            </a:extLst>
          </p:cNvPr>
          <p:cNvSpPr>
            <a:spLocks noGrp="1"/>
          </p:cNvSpPr>
          <p:nvPr>
            <p:ph type="dt" sz="half" idx="10"/>
          </p:nvPr>
        </p:nvSpPr>
        <p:spPr/>
        <p:txBody>
          <a:bodyPr/>
          <a:lstStyle/>
          <a:p>
            <a:fld id="{6462777B-FBFE-42A3-A18D-56512AA4417C}" type="datetimeFigureOut">
              <a:rPr lang="en-GB" smtClean="0"/>
              <a:t>15/07/2020</a:t>
            </a:fld>
            <a:endParaRPr lang="en-GB"/>
          </a:p>
        </p:txBody>
      </p:sp>
      <p:sp>
        <p:nvSpPr>
          <p:cNvPr id="5" name="Footer Placeholder 4">
            <a:extLst>
              <a:ext uri="{FF2B5EF4-FFF2-40B4-BE49-F238E27FC236}">
                <a16:creationId xmlns:a16="http://schemas.microsoft.com/office/drawing/2014/main" xmlns=""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2BE47AE1-371A-4884-A47C-C25D5D41F219}"/>
              </a:ext>
            </a:extLst>
          </p:cNvPr>
          <p:cNvSpPr>
            <a:spLocks noGrp="1"/>
          </p:cNvSpPr>
          <p:nvPr>
            <p:ph type="dt" sz="half" idx="10"/>
          </p:nvPr>
        </p:nvSpPr>
        <p:spPr/>
        <p:txBody>
          <a:bodyPr/>
          <a:lstStyle/>
          <a:p>
            <a:fld id="{6462777B-FBFE-42A3-A18D-56512AA4417C}" type="datetimeFigureOut">
              <a:rPr lang="en-GB" smtClean="0"/>
              <a:t>15/07/2020</a:t>
            </a:fld>
            <a:endParaRPr lang="en-GB"/>
          </a:p>
        </p:txBody>
      </p:sp>
      <p:sp>
        <p:nvSpPr>
          <p:cNvPr id="5" name="Footer Placeholder 4">
            <a:extLst>
              <a:ext uri="{FF2B5EF4-FFF2-40B4-BE49-F238E27FC236}">
                <a16:creationId xmlns:a16="http://schemas.microsoft.com/office/drawing/2014/main" xmlns=""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xmlns=""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xmlns=""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xmlns=""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xmlns=""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xmlns=""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xmlns=""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xmlns=""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xmlns=""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xmlns=""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xmlns=""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15/07/2020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15/07/2020</a:t>
            </a:fld>
            <a:endParaRPr lang="en-GB"/>
          </a:p>
        </p:txBody>
      </p:sp>
      <p:sp>
        <p:nvSpPr>
          <p:cNvPr id="5" name="Footer Placeholder 4">
            <a:extLst>
              <a:ext uri="{FF2B5EF4-FFF2-40B4-BE49-F238E27FC236}">
                <a16:creationId xmlns:a16="http://schemas.microsoft.com/office/drawing/2014/main" xmlns=""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xmlns=""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34.jpe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37.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hyperlink" Target="https://youtu.be/lfObk0GXpZ4"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notesSlide" Target="../notesSlides/notesSlide3.xml"/><Relationship Id="rId7" Type="http://schemas.openxmlformats.org/officeDocument/2006/relationships/image" Target="../media/image36.png"/><Relationship Id="rId2" Type="http://schemas.openxmlformats.org/officeDocument/2006/relationships/slideLayout" Target="../slideLayouts/slideLayout24.xml"/><Relationship Id="rId1" Type="http://schemas.openxmlformats.org/officeDocument/2006/relationships/video" Target="https://www.youtube.com/embed/4QrS_1dcRRM?feature=oembed" TargetMode="External"/><Relationship Id="rId6" Type="http://schemas.openxmlformats.org/officeDocument/2006/relationships/image" Target="../media/image37.jpeg"/><Relationship Id="rId5" Type="http://schemas.openxmlformats.org/officeDocument/2006/relationships/hyperlink" Target="https://www.mfpa.uk/news-events/hedgehog-tutorial-by-mouth-painter-rosie-moriarty-simmonds/" TargetMode="External"/><Relationship Id="rId4" Type="http://schemas.openxmlformats.org/officeDocument/2006/relationships/hyperlink" Target="https://www.youtube.com/watch?v=4QrS_1dcRRM"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www.yumpu.com/en/document/view/58806247/the-goats-of-anarchy-leave-no-one-behind" TargetMode="External"/><Relationship Id="rId3" Type="http://schemas.openxmlformats.org/officeDocument/2006/relationships/notesSlide" Target="../notesSlides/notesSlide4.xml"/><Relationship Id="rId7" Type="http://schemas.openxmlformats.org/officeDocument/2006/relationships/hyperlink" Target="https://www.youtube.com/watch?v=7-LwkSZOE44" TargetMode="External"/><Relationship Id="rId2" Type="http://schemas.openxmlformats.org/officeDocument/2006/relationships/slideLayout" Target="../slideLayouts/slideLayout24.xml"/><Relationship Id="rId1" Type="http://schemas.openxmlformats.org/officeDocument/2006/relationships/video" Target="https://www.youtube.com/embed/CL8GMxRW_5Y?feature=oembed" TargetMode="External"/><Relationship Id="rId6" Type="http://schemas.openxmlformats.org/officeDocument/2006/relationships/hyperlink" Target="https://www.british-sign.co.uk/" TargetMode="External"/><Relationship Id="rId5" Type="http://schemas.openxmlformats.org/officeDocument/2006/relationships/hyperlink" Target="https://www.youtube.com/watch?v=CL8GMxRW_5Y" TargetMode="External"/><Relationship Id="rId4" Type="http://schemas.openxmlformats.org/officeDocument/2006/relationships/hyperlink" Target="https://www.paralympic.org/the-ipc/paralympic-games-education-programmes" TargetMode="External"/><Relationship Id="rId9" Type="http://schemas.openxmlformats.org/officeDocument/2006/relationships/image" Target="../media/image38.jpeg"/></Relationships>
</file>

<file path=ppt/slides/_rels/slide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5FDCA232-6EA8-4F76-B8BB-DB2A03E3D214}"/>
              </a:ext>
            </a:extLst>
          </p:cNvPr>
          <p:cNvSpPr/>
          <p:nvPr/>
        </p:nvSpPr>
        <p:spPr>
          <a:xfrm rot="16200000">
            <a:off x="10432412" y="4549609"/>
            <a:ext cx="3204850" cy="230832"/>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Unicef/Dawe</a:t>
            </a:r>
            <a:endParaRPr lang="en-GB" sz="1000" dirty="0">
              <a:solidFill>
                <a:srgbClr val="CCCCCC"/>
              </a:solidFill>
            </a:endParaRPr>
          </a:p>
        </p:txBody>
      </p:sp>
    </p:spTree>
    <p:extLst>
      <p:ext uri="{BB962C8B-B14F-4D97-AF65-F5344CB8AC3E}">
        <p14:creationId xmlns:p14="http://schemas.microsoft.com/office/powerpoint/2010/main" val="1625878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xmlns="" id="{68EF436D-9311-46A7-BC40-599A6C4FB311}"/>
              </a:ext>
            </a:extLst>
          </p:cNvPr>
          <p:cNvSpPr txBox="1">
            <a:spLocks/>
          </p:cNvSpPr>
          <p:nvPr/>
        </p:nvSpPr>
        <p:spPr>
          <a:xfrm>
            <a:off x="272796" y="1657079"/>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Can you guess how they are linked together? Which article of the Convention do these pictures relate to?</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Write down your thoughts or discuss with someone in your home. </a:t>
            </a:r>
          </a:p>
        </p:txBody>
      </p:sp>
      <p:sp>
        <p:nvSpPr>
          <p:cNvPr id="16" name="Rectangle 15">
            <a:extLst>
              <a:ext uri="{FF2B5EF4-FFF2-40B4-BE49-F238E27FC236}">
                <a16:creationId xmlns:a16="http://schemas.microsoft.com/office/drawing/2014/main" xmlns="" id="{7517829E-D028-4A6A-BB00-54725351BF39}"/>
              </a:ext>
            </a:extLst>
          </p:cNvPr>
          <p:cNvSpPr/>
          <p:nvPr/>
        </p:nvSpPr>
        <p:spPr>
          <a:xfrm>
            <a:off x="272796" y="6411890"/>
            <a:ext cx="1377300" cy="3693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Accessible Icon Project</a:t>
            </a:r>
          </a:p>
          <a:p>
            <a:endParaRPr lang="en-GB" sz="900" dirty="0">
              <a:latin typeface="Arial" panose="020B0604020202020204" pitchFamily="34" charset="0"/>
              <a:cs typeface="Arial" panose="020B0604020202020204" pitchFamily="34" charset="0"/>
            </a:endParaRPr>
          </a:p>
        </p:txBody>
      </p:sp>
      <p:pic>
        <p:nvPicPr>
          <p:cNvPr id="4" name="Picture 3" descr="A picture containing drawing&#10;&#10;Description automatically generated">
            <a:extLst>
              <a:ext uri="{FF2B5EF4-FFF2-40B4-BE49-F238E27FC236}">
                <a16:creationId xmlns:a16="http://schemas.microsoft.com/office/drawing/2014/main" xmlns="" id="{913D647C-7C6B-4801-85ED-AB25FD2FC6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4196" y="3007141"/>
            <a:ext cx="3314700" cy="3314700"/>
          </a:xfrm>
          <a:prstGeom prst="rect">
            <a:avLst/>
          </a:prstGeom>
        </p:spPr>
      </p:pic>
      <p:pic>
        <p:nvPicPr>
          <p:cNvPr id="7" name="Picture 6" descr="A close up of a logo&#10;&#10;Description automatically generated">
            <a:extLst>
              <a:ext uri="{FF2B5EF4-FFF2-40B4-BE49-F238E27FC236}">
                <a16:creationId xmlns:a16="http://schemas.microsoft.com/office/drawing/2014/main" xmlns="" id="{FE271EA1-828A-485A-BE9A-D94D460867F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7733" y="3007141"/>
            <a:ext cx="3826933" cy="2152650"/>
          </a:xfrm>
          <a:prstGeom prst="rect">
            <a:avLst/>
          </a:prstGeom>
        </p:spPr>
      </p:pic>
      <p:sp>
        <p:nvSpPr>
          <p:cNvPr id="13" name="Rectangle 12">
            <a:extLst>
              <a:ext uri="{FF2B5EF4-FFF2-40B4-BE49-F238E27FC236}">
                <a16:creationId xmlns:a16="http://schemas.microsoft.com/office/drawing/2014/main" xmlns="" id="{1CFA3A2F-3FD9-4FC9-BB82-BE007634F25F}"/>
              </a:ext>
            </a:extLst>
          </p:cNvPr>
          <p:cNvSpPr/>
          <p:nvPr/>
        </p:nvSpPr>
        <p:spPr>
          <a:xfrm>
            <a:off x="3811058" y="5200921"/>
            <a:ext cx="742511" cy="3693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BBC News</a:t>
            </a:r>
          </a:p>
          <a:p>
            <a:endParaRPr lang="en-GB" sz="900" dirty="0">
              <a:latin typeface="Arial" panose="020B0604020202020204" pitchFamily="34" charset="0"/>
              <a:cs typeface="Arial" panose="020B0604020202020204" pitchFamily="34" charset="0"/>
            </a:endParaRPr>
          </a:p>
        </p:txBody>
      </p:sp>
      <p:pic>
        <p:nvPicPr>
          <p:cNvPr id="11" name="Picture 10" descr="A picture containing person, person, sitting, young&#10;&#10;Description automatically generated">
            <a:extLst>
              <a:ext uri="{FF2B5EF4-FFF2-40B4-BE49-F238E27FC236}">
                <a16:creationId xmlns:a16="http://schemas.microsoft.com/office/drawing/2014/main" xmlns="" id="{9114B580-EA71-44FC-8C88-FC771FC6614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63503" y="3007141"/>
            <a:ext cx="4162425" cy="2774950"/>
          </a:xfrm>
          <a:prstGeom prst="rect">
            <a:avLst/>
          </a:prstGeom>
        </p:spPr>
      </p:pic>
      <p:sp>
        <p:nvSpPr>
          <p:cNvPr id="15" name="Rectangle 14">
            <a:extLst>
              <a:ext uri="{FF2B5EF4-FFF2-40B4-BE49-F238E27FC236}">
                <a16:creationId xmlns:a16="http://schemas.microsoft.com/office/drawing/2014/main" xmlns="" id="{9D1F7889-E1B5-4C3F-9BC2-7098CB2143A6}"/>
              </a:ext>
            </a:extLst>
          </p:cNvPr>
          <p:cNvSpPr/>
          <p:nvPr/>
        </p:nvSpPr>
        <p:spPr>
          <a:xfrm>
            <a:off x="7792508" y="5839241"/>
            <a:ext cx="838691" cy="3693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Unicef/Dawe</a:t>
            </a: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6146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23</a:t>
            </a:r>
            <a:endParaRPr lang="en-GB" dirty="0"/>
          </a:p>
        </p:txBody>
      </p:sp>
      <p:sp>
        <p:nvSpPr>
          <p:cNvPr id="3" name="Subtitle 2">
            <a:extLst>
              <a:ext uri="{FF2B5EF4-FFF2-40B4-BE49-F238E27FC236}">
                <a16:creationId xmlns:a16="http://schemas.microsoft.com/office/drawing/2014/main" xmlns="" id="{B620A5F9-5DAF-4851-B223-03AA2F2D5AFC}"/>
              </a:ext>
            </a:extLst>
          </p:cNvPr>
          <p:cNvSpPr>
            <a:spLocks noGrp="1"/>
          </p:cNvSpPr>
          <p:nvPr>
            <p:ph type="subTitle" idx="1"/>
          </p:nvPr>
        </p:nvSpPr>
        <p:spPr>
          <a:xfrm>
            <a:off x="6498675" y="2207975"/>
            <a:ext cx="5350894" cy="3378311"/>
          </a:xfrm>
        </p:spPr>
        <p:txBody>
          <a:bodyPr>
            <a:normAutofit fontScale="77500" lnSpcReduction="20000"/>
          </a:bodyPr>
          <a:lstStyle/>
          <a:p>
            <a:pPr marL="0" indent="0">
              <a:buNone/>
            </a:pPr>
            <a:r>
              <a:rPr lang="en-GB" b="1" dirty="0"/>
              <a:t>Article 23 -  A child with a disability has the right to live a full and decent life with dignity, and as far as possible, independence, and to play an active part in their community.</a:t>
            </a:r>
          </a:p>
          <a:p>
            <a:pPr marL="0" indent="0">
              <a:buNone/>
            </a:pPr>
            <a:endParaRPr lang="en-GB" b="1" dirty="0"/>
          </a:p>
          <a:p>
            <a:pPr marL="0" indent="0">
              <a:buNone/>
            </a:pPr>
            <a:r>
              <a:rPr lang="en-GB" dirty="0"/>
              <a:t>Governments must do all they can to support disabled children and their families. </a:t>
            </a:r>
          </a:p>
          <a:p>
            <a:pPr marL="0" indent="0">
              <a:buNone/>
            </a:pPr>
            <a:endParaRPr lang="en-GB" dirty="0"/>
          </a:p>
          <a:p>
            <a:pPr marL="0" indent="0">
              <a:buNone/>
            </a:pPr>
            <a:endParaRPr lang="en-GB" dirty="0"/>
          </a:p>
        </p:txBody>
      </p:sp>
      <p:sp>
        <p:nvSpPr>
          <p:cNvPr id="4" name="Text Placeholder 3">
            <a:extLst>
              <a:ext uri="{FF2B5EF4-FFF2-40B4-BE49-F238E27FC236}">
                <a16:creationId xmlns:a16="http://schemas.microsoft.com/office/drawing/2014/main" xmlns="" id="{9AF24185-5481-4053-A57E-E451C666D66A}"/>
              </a:ext>
            </a:extLst>
          </p:cNvPr>
          <p:cNvSpPr>
            <a:spLocks noGrp="1"/>
          </p:cNvSpPr>
          <p:nvPr>
            <p:ph type="body" sz="quarter" idx="4294967295"/>
          </p:nvPr>
        </p:nvSpPr>
        <p:spPr>
          <a:xfrm>
            <a:off x="476249" y="1739602"/>
            <a:ext cx="5351463" cy="387529"/>
          </a:xfrm>
        </p:spPr>
        <p:txBody>
          <a:bodyPr>
            <a:normAutofit fontScale="55000" lnSpcReduction="20000"/>
          </a:bodyPr>
          <a:lstStyle/>
          <a:p>
            <a:pPr marL="0" indent="0">
              <a:buNone/>
            </a:pPr>
            <a:r>
              <a:rPr lang="en-GB" dirty="0">
                <a:latin typeface="Arial" panose="020B0604020202020204" pitchFamily="34" charset="0"/>
                <a:cs typeface="Arial" panose="020B0604020202020204" pitchFamily="34" charset="0"/>
              </a:rPr>
              <a:t>Gerry introduces Article 23 - Children with a disability</a:t>
            </a:r>
          </a:p>
          <a:p>
            <a:pPr marL="0" indent="0">
              <a:buNone/>
            </a:pPr>
            <a:endParaRPr lang="en-GB" dirty="0"/>
          </a:p>
        </p:txBody>
      </p:sp>
      <p:sp>
        <p:nvSpPr>
          <p:cNvPr id="7" name="Text Placeholder 3">
            <a:extLst>
              <a:ext uri="{FF2B5EF4-FFF2-40B4-BE49-F238E27FC236}">
                <a16:creationId xmlns:a16="http://schemas.microsoft.com/office/drawing/2014/main" xmlns="" id="{F0811A18-FEAE-4785-A3E8-65890D526C4B}"/>
              </a:ext>
            </a:extLst>
          </p:cNvPr>
          <p:cNvSpPr txBox="1">
            <a:spLocks/>
          </p:cNvSpPr>
          <p:nvPr/>
        </p:nvSpPr>
        <p:spPr>
          <a:xfrm>
            <a:off x="282105" y="5904183"/>
            <a:ext cx="5351463" cy="38752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Arial" panose="020B0604020202020204" pitchFamily="34" charset="0"/>
                <a:cs typeface="Arial" panose="020B0604020202020204" pitchFamily="34" charset="0"/>
                <a:hlinkClick r:id="rId4"/>
              </a:rPr>
              <a:t>Watch Gerry on YouTube</a:t>
            </a:r>
            <a:endParaRPr lang="en-GB"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dirty="0"/>
          </a:p>
        </p:txBody>
      </p:sp>
      <p:pic>
        <p:nvPicPr>
          <p:cNvPr id="6" name="Article 23 Introduction Video">
            <a:hlinkClick r:id="" action="ppaction://media"/>
            <a:extLst>
              <a:ext uri="{FF2B5EF4-FFF2-40B4-BE49-F238E27FC236}">
                <a16:creationId xmlns:a16="http://schemas.microsoft.com/office/drawing/2014/main" xmlns="" id="{088D81A7-4984-485A-97CD-5ED66C3841B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6249" y="2316372"/>
            <a:ext cx="5705475" cy="3209330"/>
          </a:xfrm>
          <a:prstGeom prst="rect">
            <a:avLst/>
          </a:prstGeom>
        </p:spPr>
      </p:pic>
      <p:pic>
        <p:nvPicPr>
          <p:cNvPr id="9" name="Graphic 8">
            <a:extLst>
              <a:ext uri="{FF2B5EF4-FFF2-40B4-BE49-F238E27FC236}">
                <a16:creationId xmlns:a16="http://schemas.microsoft.com/office/drawing/2014/main" xmlns="" id="{0ABCA48D-C90B-443A-8FED-EDE299F711E6}"/>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10566429" y="166032"/>
            <a:ext cx="1283140" cy="1710852"/>
          </a:xfrm>
          <a:prstGeom prst="rect">
            <a:avLst/>
          </a:prstGeom>
        </p:spPr>
      </p:pic>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89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C8A39211-37EF-4294-ADF9-C260DF8AE1F9}"/>
              </a:ext>
            </a:extLst>
          </p:cNvPr>
          <p:cNvSpPr>
            <a:spLocks noGrp="1"/>
          </p:cNvSpPr>
          <p:nvPr>
            <p:ph type="body" sz="quarter" idx="11"/>
          </p:nvPr>
        </p:nvSpPr>
        <p:spPr>
          <a:xfrm>
            <a:off x="7591322" y="4669189"/>
            <a:ext cx="4205823" cy="1388244"/>
          </a:xfrm>
        </p:spPr>
        <p:txBody>
          <a:bodyPr>
            <a:normAutofit/>
          </a:bodyPr>
          <a:lstStyle/>
          <a:p>
            <a:pPr marL="0" indent="0" algn="ctr">
              <a:buNone/>
            </a:pPr>
            <a:endParaRPr lang="en-GB" dirty="0">
              <a:latin typeface="Arial" panose="020B0604020202020204" pitchFamily="34" charset="0"/>
              <a:cs typeface="Arial" panose="020B0604020202020204" pitchFamily="34" charset="0"/>
            </a:endParaRPr>
          </a:p>
        </p:txBody>
      </p:sp>
      <p:sp>
        <p:nvSpPr>
          <p:cNvPr id="4" name="Cloud 3">
            <a:extLst>
              <a:ext uri="{FF2B5EF4-FFF2-40B4-BE49-F238E27FC236}">
                <a16:creationId xmlns:a16="http://schemas.microsoft.com/office/drawing/2014/main" xmlns="" id="{7C7930D2-588D-40F6-B81E-9492B6FCBE41}"/>
              </a:ext>
            </a:extLst>
          </p:cNvPr>
          <p:cNvSpPr/>
          <p:nvPr/>
        </p:nvSpPr>
        <p:spPr>
          <a:xfrm>
            <a:off x="525484" y="1680311"/>
            <a:ext cx="5181387" cy="3683000"/>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xmlns="" id="{390370E6-C2A0-4D09-9B30-3FCB6DD8150D}"/>
              </a:ext>
            </a:extLst>
          </p:cNvPr>
          <p:cNvSpPr/>
          <p:nvPr/>
        </p:nvSpPr>
        <p:spPr>
          <a:xfrm>
            <a:off x="5088968" y="4546763"/>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xmlns="" id="{79A8187B-B1E0-4921-89F1-9B6DB8A06430}"/>
              </a:ext>
            </a:extLst>
          </p:cNvPr>
          <p:cNvSpPr/>
          <p:nvPr/>
        </p:nvSpPr>
        <p:spPr>
          <a:xfrm>
            <a:off x="5718377" y="5265934"/>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xmlns="" id="{E7EC16E1-E231-42C1-8ECA-F186CD4C63E5}"/>
              </a:ext>
            </a:extLst>
          </p:cNvPr>
          <p:cNvSpPr/>
          <p:nvPr/>
        </p:nvSpPr>
        <p:spPr>
          <a:xfrm>
            <a:off x="6201716" y="5685431"/>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xmlns="" id="{65786EA0-D2BB-4186-82FF-74AA440AECCF}"/>
              </a:ext>
            </a:extLst>
          </p:cNvPr>
          <p:cNvSpPr txBox="1">
            <a:spLocks/>
          </p:cNvSpPr>
          <p:nvPr/>
        </p:nvSpPr>
        <p:spPr>
          <a:xfrm>
            <a:off x="1248744" y="2449314"/>
            <a:ext cx="3600235" cy="2450811"/>
          </a:xfrm>
          <a:prstGeom prst="rect">
            <a:avLst/>
          </a:prstGeom>
        </p:spPr>
        <p:txBody>
          <a:bodyPr vert="horz" lIns="91440" tIns="180000" rIns="91440" bIns="45720" rtlCol="0">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dirty="0">
                <a:solidFill>
                  <a:srgbClr val="00B0F0"/>
                </a:solidFill>
                <a:latin typeface="Arial" panose="020B0604020202020204" pitchFamily="34" charset="0"/>
                <a:cs typeface="Arial" panose="020B0604020202020204" pitchFamily="34" charset="0"/>
              </a:rPr>
              <a:t>What can schools do</a:t>
            </a:r>
          </a:p>
          <a:p>
            <a:pPr marL="0" indent="0" algn="ctr">
              <a:buNone/>
            </a:pPr>
            <a:r>
              <a:rPr lang="en-GB" sz="2400" dirty="0">
                <a:solidFill>
                  <a:srgbClr val="00B0F0"/>
                </a:solidFill>
                <a:latin typeface="Arial" panose="020B0604020202020204" pitchFamily="34" charset="0"/>
                <a:cs typeface="Arial" panose="020B0604020202020204" pitchFamily="34" charset="0"/>
              </a:rPr>
              <a:t>to support pupils who </a:t>
            </a:r>
          </a:p>
          <a:p>
            <a:pPr marL="0" indent="0" algn="ctr">
              <a:buNone/>
            </a:pPr>
            <a:r>
              <a:rPr lang="en-GB" sz="2400" dirty="0">
                <a:solidFill>
                  <a:srgbClr val="00B0F0"/>
                </a:solidFill>
                <a:latin typeface="Arial" panose="020B0604020202020204" pitchFamily="34" charset="0"/>
                <a:cs typeface="Arial" panose="020B0604020202020204" pitchFamily="34" charset="0"/>
              </a:rPr>
              <a:t>have a disability?</a:t>
            </a:r>
          </a:p>
        </p:txBody>
      </p:sp>
      <p:sp>
        <p:nvSpPr>
          <p:cNvPr id="14" name="Title 1">
            <a:extLst>
              <a:ext uri="{FF2B5EF4-FFF2-40B4-BE49-F238E27FC236}">
                <a16:creationId xmlns:a16="http://schemas.microsoft.com/office/drawing/2014/main" xmlns="" id="{3473AE6D-C3DF-432C-8AC2-C099C4FD1D7F}"/>
              </a:ext>
            </a:extLst>
          </p:cNvPr>
          <p:cNvSpPr>
            <a:spLocks noGrp="1"/>
          </p:cNvSpPr>
          <p:nvPr>
            <p:ph type="ctrTitle"/>
          </p:nvPr>
        </p:nvSpPr>
        <p:spPr>
          <a:xfrm>
            <a:off x="369525" y="442145"/>
            <a:ext cx="11587919" cy="877104"/>
          </a:xfrm>
        </p:spPr>
        <p:txBody>
          <a:bodyPr>
            <a:noAutofit/>
          </a:bodyPr>
          <a:lstStyle/>
          <a:p>
            <a:r>
              <a:rPr lang="en-GB" sz="2400" dirty="0"/>
              <a:t>  </a:t>
            </a:r>
          </a:p>
        </p:txBody>
      </p:sp>
      <p:sp>
        <p:nvSpPr>
          <p:cNvPr id="15" name="Title 2">
            <a:extLst>
              <a:ext uri="{FF2B5EF4-FFF2-40B4-BE49-F238E27FC236}">
                <a16:creationId xmlns:a16="http://schemas.microsoft.com/office/drawing/2014/main" xmlns="" id="{D050CF15-DFB4-4AB0-AF83-154B9DC6D927}"/>
              </a:ext>
            </a:extLst>
          </p:cNvPr>
          <p:cNvSpPr txBox="1">
            <a:spLocks/>
          </p:cNvSpPr>
          <p:nvPr/>
        </p:nvSpPr>
        <p:spPr>
          <a:xfrm>
            <a:off x="360000" y="261444"/>
            <a:ext cx="11247587" cy="8771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spc="400" baseline="0">
                <a:solidFill>
                  <a:srgbClr val="00AEEF"/>
                </a:solidFill>
                <a:latin typeface="Univers Next Pro Condensed" panose="020B0906030202020203" pitchFamily="34" charset="0"/>
                <a:ea typeface="+mj-ea"/>
                <a:cs typeface="+mj-cs"/>
              </a:defRPr>
            </a:lvl1pPr>
          </a:lstStyle>
          <a:p>
            <a:r>
              <a:rPr lang="en-GB" dirty="0"/>
              <a:t>Children with disabilities</a:t>
            </a:r>
          </a:p>
        </p:txBody>
      </p:sp>
      <p:sp>
        <p:nvSpPr>
          <p:cNvPr id="2" name="Rectangle 1">
            <a:extLst>
              <a:ext uri="{FF2B5EF4-FFF2-40B4-BE49-F238E27FC236}">
                <a16:creationId xmlns:a16="http://schemas.microsoft.com/office/drawing/2014/main" xmlns="" id="{B5D4B3F2-BE12-4430-8ABF-5250AB3140C4}"/>
              </a:ext>
            </a:extLst>
          </p:cNvPr>
          <p:cNvSpPr/>
          <p:nvPr/>
        </p:nvSpPr>
        <p:spPr>
          <a:xfrm>
            <a:off x="5960046" y="1680184"/>
            <a:ext cx="6096000" cy="1754326"/>
          </a:xfrm>
          <a:prstGeom prst="rect">
            <a:avLst/>
          </a:prstGeom>
        </p:spPr>
        <p:txBody>
          <a:bodyPr>
            <a:spAutoFit/>
          </a:bodyPr>
          <a:lstStyle/>
          <a:p>
            <a:r>
              <a:rPr lang="en-GB" i="1" dirty="0">
                <a:solidFill>
                  <a:srgbClr val="00B0F0"/>
                </a:solidFill>
                <a:latin typeface="Arial" panose="020B0604020202020204" pitchFamily="34" charset="0"/>
                <a:cs typeface="Arial" panose="020B0604020202020204" pitchFamily="34" charset="0"/>
              </a:rPr>
              <a:t>The Convention says: “Children must be supported, included, listened to and involved in decisions about their education.</a:t>
            </a:r>
          </a:p>
          <a:p>
            <a:endParaRPr lang="en-GB" i="1" dirty="0">
              <a:solidFill>
                <a:srgbClr val="00B0F0"/>
              </a:solidFill>
              <a:latin typeface="Arial" panose="020B0604020202020204" pitchFamily="34" charset="0"/>
              <a:cs typeface="Arial" panose="020B0604020202020204" pitchFamily="34" charset="0"/>
            </a:endParaRPr>
          </a:p>
          <a:p>
            <a:r>
              <a:rPr lang="en-GB" i="1" dirty="0">
                <a:solidFill>
                  <a:srgbClr val="00B0F0"/>
                </a:solidFill>
                <a:latin typeface="Arial" panose="020B0604020202020204" pitchFamily="34" charset="0"/>
                <a:cs typeface="Arial" panose="020B0604020202020204" pitchFamily="34" charset="0"/>
              </a:rPr>
              <a:t>“A disability is a physical or mental impairment that has a </a:t>
            </a:r>
            <a:r>
              <a:rPr lang="en-GB" i="1" dirty="0" smtClean="0">
                <a:solidFill>
                  <a:srgbClr val="00B0F0"/>
                </a:solidFill>
                <a:latin typeface="Arial" panose="020B0604020202020204" pitchFamily="34" charset="0"/>
                <a:cs typeface="Arial" panose="020B0604020202020204" pitchFamily="34" charset="0"/>
              </a:rPr>
              <a:t>negative </a:t>
            </a:r>
            <a:r>
              <a:rPr lang="en-GB" i="1" dirty="0">
                <a:solidFill>
                  <a:srgbClr val="00B0F0"/>
                </a:solidFill>
                <a:latin typeface="Arial" panose="020B0604020202020204" pitchFamily="34" charset="0"/>
                <a:cs typeface="Arial" panose="020B0604020202020204" pitchFamily="34" charset="0"/>
              </a:rPr>
              <a:t>effect on </a:t>
            </a:r>
            <a:r>
              <a:rPr lang="en-GB" i="1" dirty="0" smtClean="0">
                <a:solidFill>
                  <a:srgbClr val="00B0F0"/>
                </a:solidFill>
                <a:latin typeface="Arial" panose="020B0604020202020204" pitchFamily="34" charset="0"/>
                <a:cs typeface="Arial" panose="020B0604020202020204" pitchFamily="34" charset="0"/>
              </a:rPr>
              <a:t>how you </a:t>
            </a:r>
            <a:r>
              <a:rPr lang="en-GB" i="1" dirty="0">
                <a:solidFill>
                  <a:srgbClr val="00B0F0"/>
                </a:solidFill>
                <a:latin typeface="Arial" panose="020B0604020202020204" pitchFamily="34" charset="0"/>
                <a:cs typeface="Arial" panose="020B0604020202020204" pitchFamily="34" charset="0"/>
              </a:rPr>
              <a:t>do </a:t>
            </a:r>
            <a:r>
              <a:rPr lang="en-GB" i="1" dirty="0" smtClean="0">
                <a:solidFill>
                  <a:srgbClr val="00B0F0"/>
                </a:solidFill>
                <a:latin typeface="Arial" panose="020B0604020202020204" pitchFamily="34" charset="0"/>
                <a:cs typeface="Arial" panose="020B0604020202020204" pitchFamily="34" charset="0"/>
              </a:rPr>
              <a:t>your daily </a:t>
            </a:r>
            <a:r>
              <a:rPr lang="en-GB" i="1" dirty="0">
                <a:solidFill>
                  <a:srgbClr val="00B0F0"/>
                </a:solidFill>
                <a:latin typeface="Arial" panose="020B0604020202020204" pitchFamily="34" charset="0"/>
                <a:cs typeface="Arial" panose="020B0604020202020204" pitchFamily="34" charset="0"/>
              </a:rPr>
              <a:t>activities.”</a:t>
            </a:r>
          </a:p>
        </p:txBody>
      </p:sp>
    </p:spTree>
    <p:extLst>
      <p:ext uri="{BB962C8B-B14F-4D97-AF65-F5344CB8AC3E}">
        <p14:creationId xmlns:p14="http://schemas.microsoft.com/office/powerpoint/2010/main" val="3684898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519CE0EB-9064-441E-8E00-1290285670BD}"/>
              </a:ext>
            </a:extLst>
          </p:cNvPr>
          <p:cNvSpPr>
            <a:spLocks noGrp="1"/>
          </p:cNvSpPr>
          <p:nvPr>
            <p:ph type="body" sz="quarter" idx="11"/>
          </p:nvPr>
        </p:nvSpPr>
        <p:spPr>
          <a:xfrm>
            <a:off x="460208" y="1802892"/>
            <a:ext cx="10858500" cy="4092575"/>
          </a:xfrm>
        </p:spPr>
        <p:txBody>
          <a:bodyPr>
            <a:normAutofit fontScale="25000" lnSpcReduction="20000"/>
          </a:bodyPr>
          <a:lstStyle/>
          <a:p>
            <a:r>
              <a:rPr lang="en-GB" sz="6200" dirty="0">
                <a:latin typeface="Arial" panose="020B0604020202020204" pitchFamily="34" charset="0"/>
                <a:cs typeface="Arial" panose="020B0604020202020204" pitchFamily="34" charset="0"/>
              </a:rPr>
              <a:t>Make sure </a:t>
            </a:r>
            <a:r>
              <a:rPr lang="en-GB" sz="6200" dirty="0" smtClean="0">
                <a:latin typeface="Arial" panose="020B0604020202020204" pitchFamily="34" charset="0"/>
                <a:cs typeface="Arial" panose="020B0604020202020204" pitchFamily="34" charset="0"/>
              </a:rPr>
              <a:t>children can get in and around the building.</a:t>
            </a:r>
          </a:p>
          <a:p>
            <a:r>
              <a:rPr lang="en-GB" sz="6200" dirty="0" smtClean="0">
                <a:latin typeface="Arial" panose="020B0604020202020204" pitchFamily="34" charset="0"/>
                <a:cs typeface="Arial" panose="020B0604020202020204" pitchFamily="34" charset="0"/>
              </a:rPr>
              <a:t>Make sure children have equipment that they need to be able to get around or hear or see properly.</a:t>
            </a:r>
            <a:endParaRPr lang="en-GB" sz="6200" dirty="0">
              <a:latin typeface="Arial" panose="020B0604020202020204" pitchFamily="34" charset="0"/>
              <a:cs typeface="Arial" panose="020B0604020202020204" pitchFamily="34" charset="0"/>
            </a:endParaRPr>
          </a:p>
          <a:p>
            <a:r>
              <a:rPr lang="en-GB" sz="6200" dirty="0">
                <a:latin typeface="Arial" panose="020B0604020202020204" pitchFamily="34" charset="0"/>
                <a:cs typeface="Arial" panose="020B0604020202020204" pitchFamily="34" charset="0"/>
              </a:rPr>
              <a:t>Make lessons and activities accessible for all (easy read, sign language, Braille)</a:t>
            </a:r>
          </a:p>
          <a:p>
            <a:r>
              <a:rPr lang="en-GB" sz="6200" dirty="0">
                <a:latin typeface="Arial" panose="020B0604020202020204" pitchFamily="34" charset="0"/>
                <a:cs typeface="Arial" panose="020B0604020202020204" pitchFamily="34" charset="0"/>
              </a:rPr>
              <a:t>Have quiet, calm and relaxing spaces such as a nurture room</a:t>
            </a:r>
          </a:p>
          <a:p>
            <a:r>
              <a:rPr lang="en-GB" sz="6200" dirty="0">
                <a:latin typeface="Arial" panose="020B0604020202020204" pitchFamily="34" charset="0"/>
                <a:cs typeface="Arial" panose="020B0604020202020204" pitchFamily="34" charset="0"/>
              </a:rPr>
              <a:t>Use special equipment such as a microphone or hearing loop</a:t>
            </a:r>
          </a:p>
          <a:p>
            <a:r>
              <a:rPr lang="en-GB" sz="6200" dirty="0" smtClean="0">
                <a:latin typeface="Arial" panose="020B0604020202020204" pitchFamily="34" charset="0"/>
                <a:cs typeface="Arial" panose="020B0604020202020204" pitchFamily="34" charset="0"/>
              </a:rPr>
              <a:t>Make sure children feel included. </a:t>
            </a:r>
            <a:endParaRPr lang="en-GB" sz="6200" dirty="0">
              <a:latin typeface="Arial" panose="020B0604020202020204" pitchFamily="34" charset="0"/>
              <a:cs typeface="Arial" panose="020B0604020202020204" pitchFamily="34" charset="0"/>
            </a:endParaRPr>
          </a:p>
          <a:p>
            <a:r>
              <a:rPr lang="en-GB" sz="6200" dirty="0">
                <a:latin typeface="Arial" panose="020B0604020202020204" pitchFamily="34" charset="0"/>
                <a:cs typeface="Arial" panose="020B0604020202020204" pitchFamily="34" charset="0"/>
              </a:rPr>
              <a:t>Work together and create a plan – making sure the child is heard</a:t>
            </a:r>
          </a:p>
          <a:p>
            <a:r>
              <a:rPr lang="en-GB" sz="6200" dirty="0" smtClean="0">
                <a:latin typeface="Arial" panose="020B0604020202020204" pitchFamily="34" charset="0"/>
                <a:cs typeface="Arial" panose="020B0604020202020204" pitchFamily="34" charset="0"/>
              </a:rPr>
              <a:t>Make sure children have toilets that they can use.</a:t>
            </a:r>
            <a:endParaRPr lang="en-GB" sz="6200" dirty="0">
              <a:latin typeface="Arial" panose="020B0604020202020204" pitchFamily="34" charset="0"/>
              <a:cs typeface="Arial" panose="020B0604020202020204" pitchFamily="34" charset="0"/>
            </a:endParaRPr>
          </a:p>
          <a:p>
            <a:r>
              <a:rPr lang="en-GB" sz="6200" dirty="0">
                <a:latin typeface="Arial" panose="020B0604020202020204" pitchFamily="34" charset="0"/>
                <a:cs typeface="Arial" panose="020B0604020202020204" pitchFamily="34" charset="0"/>
              </a:rPr>
              <a:t>Make sure all children can enjoy the </a:t>
            </a:r>
            <a:r>
              <a:rPr lang="en-GB" sz="6200" dirty="0" smtClean="0">
                <a:latin typeface="Arial" panose="020B0604020202020204" pitchFamily="34" charset="0"/>
                <a:cs typeface="Arial" panose="020B0604020202020204" pitchFamily="34" charset="0"/>
              </a:rPr>
              <a:t>playground.</a:t>
            </a:r>
            <a:endParaRPr lang="en-GB" sz="62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xmlns="" id="{6A854495-F1E1-460C-B725-72CB6252C37B}"/>
              </a:ext>
            </a:extLst>
          </p:cNvPr>
          <p:cNvSpPr>
            <a:spLocks noGrp="1"/>
          </p:cNvSpPr>
          <p:nvPr>
            <p:ph type="ctrTitle"/>
          </p:nvPr>
        </p:nvSpPr>
        <p:spPr/>
        <p:txBody>
          <a:bodyPr/>
          <a:lstStyle/>
          <a:p>
            <a:r>
              <a:rPr lang="en-GB" dirty="0"/>
              <a:t>How many of these did you get?</a:t>
            </a:r>
          </a:p>
        </p:txBody>
      </p:sp>
    </p:spTree>
    <p:extLst>
      <p:ext uri="{BB962C8B-B14F-4D97-AF65-F5344CB8AC3E}">
        <p14:creationId xmlns:p14="http://schemas.microsoft.com/office/powerpoint/2010/main" val="1606822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xmlns=""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xmlns="" id="{46321322-9A6E-421F-85A0-224A33516ACA}"/>
              </a:ext>
            </a:extLst>
          </p:cNvPr>
          <p:cNvSpPr/>
          <p:nvPr/>
        </p:nvSpPr>
        <p:spPr>
          <a:xfrm rot="20916146">
            <a:off x="392257" y="1342205"/>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xmlns="" id="{4732AD66-E745-4C04-AA65-02C71BBDAD5F}"/>
              </a:ext>
            </a:extLst>
          </p:cNvPr>
          <p:cNvSpPr/>
          <p:nvPr/>
        </p:nvSpPr>
        <p:spPr>
          <a:xfrm>
            <a:off x="94073"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sp>
        <p:nvSpPr>
          <p:cNvPr id="25" name="Flowchart: Connector 24">
            <a:extLst>
              <a:ext uri="{FF2B5EF4-FFF2-40B4-BE49-F238E27FC236}">
                <a16:creationId xmlns:a16="http://schemas.microsoft.com/office/drawing/2014/main" xmlns="" id="{5DBA6628-F645-4A31-9AFF-050A34306ED8}"/>
              </a:ext>
            </a:extLst>
          </p:cNvPr>
          <p:cNvSpPr/>
          <p:nvPr/>
        </p:nvSpPr>
        <p:spPr>
          <a:xfrm>
            <a:off x="3579007" y="1616288"/>
            <a:ext cx="2826596" cy="278959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What does disability mean to you? Do you know anyone who has a disability? How does your school help people with disabilities? Write down a list and talk to your friends about it.</a:t>
            </a:r>
          </a:p>
        </p:txBody>
      </p:sp>
      <p:sp>
        <p:nvSpPr>
          <p:cNvPr id="16" name="Flowchart: Connector 15">
            <a:extLst>
              <a:ext uri="{FF2B5EF4-FFF2-40B4-BE49-F238E27FC236}">
                <a16:creationId xmlns:a16="http://schemas.microsoft.com/office/drawing/2014/main" xmlns="" id="{803D5654-646E-4BEF-9F04-8F71ABCE5BC4}"/>
              </a:ext>
            </a:extLst>
          </p:cNvPr>
          <p:cNvSpPr/>
          <p:nvPr/>
        </p:nvSpPr>
        <p:spPr>
          <a:xfrm>
            <a:off x="9032014" y="2666507"/>
            <a:ext cx="2826596" cy="278959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Article 23 says that children have the right to live a “full and decent life with dignity”. Do you know what dignity is? Ask someone what they think it means or look it up and talk to someone about it.</a:t>
            </a:r>
          </a:p>
        </p:txBody>
      </p:sp>
      <p:sp>
        <p:nvSpPr>
          <p:cNvPr id="18" name="Flowchart: Connector 17">
            <a:extLst>
              <a:ext uri="{FF2B5EF4-FFF2-40B4-BE49-F238E27FC236}">
                <a16:creationId xmlns:a16="http://schemas.microsoft.com/office/drawing/2014/main" xmlns="" id="{97C33C67-D0E1-4495-BAAD-BDEA77809A2C}"/>
              </a:ext>
            </a:extLst>
          </p:cNvPr>
          <p:cNvSpPr/>
          <p:nvPr/>
        </p:nvSpPr>
        <p:spPr>
          <a:xfrm>
            <a:off x="6348839" y="76301"/>
            <a:ext cx="2940123" cy="2919906"/>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Winnie has cerebral palsy and she enjoys horse riding. Do you have any hobbies? Write a letter to tell Winnie about the hobbies that you enjoy doing and maybe you have some questions for her. Watch Winnie tell her story </a:t>
            </a:r>
            <a:r>
              <a:rPr lang="en-GB" sz="1400" dirty="0">
                <a:solidFill>
                  <a:srgbClr val="00B0F0"/>
                </a:solidFill>
                <a:latin typeface="Arial" panose="020B0604020202020204" pitchFamily="34" charset="0"/>
                <a:cs typeface="Arial" panose="020B0604020202020204" pitchFamily="34" charset="0"/>
                <a:hlinkClick r:id="rId4"/>
              </a:rPr>
              <a:t>here</a:t>
            </a:r>
            <a:r>
              <a:rPr lang="en-GB" sz="1400" dirty="0">
                <a:solidFill>
                  <a:srgbClr val="00B0F0"/>
                </a:solidFill>
                <a:latin typeface="Arial" panose="020B0604020202020204" pitchFamily="34" charset="0"/>
                <a:cs typeface="Arial" panose="020B0604020202020204" pitchFamily="34" charset="0"/>
              </a:rPr>
              <a:t>.</a:t>
            </a:r>
          </a:p>
        </p:txBody>
      </p:sp>
      <p:sp>
        <p:nvSpPr>
          <p:cNvPr id="19" name="Flowchart: Connector 18">
            <a:extLst>
              <a:ext uri="{FF2B5EF4-FFF2-40B4-BE49-F238E27FC236}">
                <a16:creationId xmlns:a16="http://schemas.microsoft.com/office/drawing/2014/main" xmlns="" id="{A44E77E5-727F-4487-A105-DE17AFFD6DC9}"/>
              </a:ext>
            </a:extLst>
          </p:cNvPr>
          <p:cNvSpPr/>
          <p:nvPr/>
        </p:nvSpPr>
        <p:spPr>
          <a:xfrm>
            <a:off x="5813022" y="3619269"/>
            <a:ext cx="3242779" cy="3162430"/>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Some children can’t use their hands to do things like drawing and painting. Watch this video and have a look at some art created by artists using only their mouth or feet. Have a go at </a:t>
            </a:r>
            <a:r>
              <a:rPr lang="en-GB" sz="1400" dirty="0">
                <a:solidFill>
                  <a:srgbClr val="00B0F0"/>
                </a:solidFill>
                <a:latin typeface="Arial" panose="020B0604020202020204" pitchFamily="34" charset="0"/>
                <a:cs typeface="Arial" panose="020B0604020202020204" pitchFamily="34" charset="0"/>
                <a:hlinkClick r:id="rId5"/>
              </a:rPr>
              <a:t>painting this hedgehog (or anything else) </a:t>
            </a:r>
            <a:r>
              <a:rPr lang="en-GB" sz="1400" dirty="0">
                <a:solidFill>
                  <a:srgbClr val="00B0F0"/>
                </a:solidFill>
                <a:latin typeface="Arial" panose="020B0604020202020204" pitchFamily="34" charset="0"/>
                <a:cs typeface="Arial" panose="020B0604020202020204" pitchFamily="34" charset="0"/>
              </a:rPr>
              <a:t>with either your mouth or feet.</a:t>
            </a:r>
          </a:p>
        </p:txBody>
      </p:sp>
      <p:pic>
        <p:nvPicPr>
          <p:cNvPr id="2" name="Online Media 1" title="Winnie - Kids with Disabilities">
            <a:hlinkClick r:id="" action="ppaction://media"/>
            <a:extLst>
              <a:ext uri="{FF2B5EF4-FFF2-40B4-BE49-F238E27FC236}">
                <a16:creationId xmlns:a16="http://schemas.microsoft.com/office/drawing/2014/main" xmlns="" id="{D91CAE1E-B6A0-4148-8A84-3BF556967B2C}"/>
              </a:ext>
            </a:extLst>
          </p:cNvPr>
          <p:cNvPicPr>
            <a:picLocks noRot="1" noChangeAspect="1"/>
          </p:cNvPicPr>
          <p:nvPr>
            <a:videoFile r:link="rId1"/>
          </p:nvPr>
        </p:nvPicPr>
        <p:blipFill>
          <a:blip r:embed="rId6"/>
          <a:stretch>
            <a:fillRect/>
          </a:stretch>
        </p:blipFill>
        <p:spPr>
          <a:xfrm>
            <a:off x="9005904" y="778123"/>
            <a:ext cx="2695575" cy="1516261"/>
          </a:xfrm>
          <a:prstGeom prst="rect">
            <a:avLst/>
          </a:prstGeom>
        </p:spPr>
      </p:pic>
      <p:pic>
        <p:nvPicPr>
          <p:cNvPr id="22" name="Graphic 21">
            <a:extLst>
              <a:ext uri="{FF2B5EF4-FFF2-40B4-BE49-F238E27FC236}">
                <a16:creationId xmlns:a16="http://schemas.microsoft.com/office/drawing/2014/main" xmlns="" id="{14CD79D7-F54B-428D-9DBC-8BD4D2338136}"/>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333390" y="3011086"/>
            <a:ext cx="1832319" cy="2443091"/>
          </a:xfrm>
          <a:prstGeom prst="rect">
            <a:avLst/>
          </a:prstGeom>
        </p:spPr>
      </p:pic>
    </p:spTree>
    <p:extLst>
      <p:ext uri="{BB962C8B-B14F-4D97-AF65-F5344CB8AC3E}">
        <p14:creationId xmlns:p14="http://schemas.microsoft.com/office/powerpoint/2010/main" val="133103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xmlns=""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25" name="Flowchart: Connector 24">
            <a:extLst>
              <a:ext uri="{FF2B5EF4-FFF2-40B4-BE49-F238E27FC236}">
                <a16:creationId xmlns:a16="http://schemas.microsoft.com/office/drawing/2014/main" xmlns="" id="{5DBA6628-F645-4A31-9AFF-050A34306ED8}"/>
              </a:ext>
            </a:extLst>
          </p:cNvPr>
          <p:cNvSpPr/>
          <p:nvPr/>
        </p:nvSpPr>
        <p:spPr>
          <a:xfrm>
            <a:off x="575940" y="3781509"/>
            <a:ext cx="2748425" cy="270043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Find out about a </a:t>
            </a:r>
            <a:r>
              <a:rPr lang="en-GB" sz="1400" dirty="0">
                <a:solidFill>
                  <a:srgbClr val="00B0F0"/>
                </a:solidFill>
                <a:latin typeface="Arial" panose="020B0604020202020204" pitchFamily="34" charset="0"/>
                <a:cs typeface="Arial" panose="020B0604020202020204" pitchFamily="34" charset="0"/>
                <a:hlinkClick r:id="rId4"/>
              </a:rPr>
              <a:t>Paralympic sport </a:t>
            </a:r>
            <a:r>
              <a:rPr lang="en-GB" sz="1400" dirty="0">
                <a:solidFill>
                  <a:srgbClr val="00B0F0"/>
                </a:solidFill>
                <a:latin typeface="Arial" panose="020B0604020202020204" pitchFamily="34" charset="0"/>
                <a:cs typeface="Arial" panose="020B0604020202020204" pitchFamily="34" charset="0"/>
              </a:rPr>
              <a:t>that interests you and find a way to show your findings in something like a story, poster, PowerPoint or drawing.</a:t>
            </a:r>
          </a:p>
        </p:txBody>
      </p:sp>
      <p:sp>
        <p:nvSpPr>
          <p:cNvPr id="9" name="Flowchart: Connector 8">
            <a:extLst>
              <a:ext uri="{FF2B5EF4-FFF2-40B4-BE49-F238E27FC236}">
                <a16:creationId xmlns:a16="http://schemas.microsoft.com/office/drawing/2014/main" xmlns="" id="{B787D854-0688-4AD7-B525-1C43A69AA915}"/>
              </a:ext>
            </a:extLst>
          </p:cNvPr>
          <p:cNvSpPr/>
          <p:nvPr/>
        </p:nvSpPr>
        <p:spPr>
          <a:xfrm>
            <a:off x="5362578" y="2962276"/>
            <a:ext cx="3467099" cy="3547770"/>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It is important that a child with a disability is included and treated with respect. Watch </a:t>
            </a:r>
            <a:r>
              <a:rPr lang="en-GB" sz="1400" dirty="0">
                <a:solidFill>
                  <a:srgbClr val="00B0F0"/>
                </a:solidFill>
                <a:latin typeface="Arial" panose="020B0604020202020204" pitchFamily="34" charset="0"/>
                <a:cs typeface="Arial" panose="020B0604020202020204" pitchFamily="34" charset="0"/>
                <a:hlinkClick r:id="rId5"/>
              </a:rPr>
              <a:t>this video</a:t>
            </a:r>
            <a:r>
              <a:rPr lang="en-GB" sz="1400" dirty="0">
                <a:solidFill>
                  <a:srgbClr val="00B0F0"/>
                </a:solidFill>
                <a:latin typeface="Arial" panose="020B0604020202020204" pitchFamily="34" charset="0"/>
                <a:cs typeface="Arial" panose="020B0604020202020204" pitchFamily="34" charset="0"/>
              </a:rPr>
              <a:t> and listen to Phoebe who has Cerebral Palsy share her story about the importance of being included and involved in everything she wants to do. Think about what you would ask Phoebe or what you would want to talk to Phoebe about.</a:t>
            </a:r>
          </a:p>
        </p:txBody>
      </p:sp>
      <p:sp>
        <p:nvSpPr>
          <p:cNvPr id="10" name="Flowchart: Connector 9">
            <a:extLst>
              <a:ext uri="{FF2B5EF4-FFF2-40B4-BE49-F238E27FC236}">
                <a16:creationId xmlns:a16="http://schemas.microsoft.com/office/drawing/2014/main" xmlns="" id="{76FDAFCA-85C5-43A3-A999-9268BE1DFF7B}"/>
              </a:ext>
            </a:extLst>
          </p:cNvPr>
          <p:cNvSpPr/>
          <p:nvPr/>
        </p:nvSpPr>
        <p:spPr>
          <a:xfrm>
            <a:off x="8002522" y="82122"/>
            <a:ext cx="3719975" cy="372427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Sign language is a way of communicating using your hands, mostly used by people with loss of hearing.  Have a look at this website and see if you can learn some </a:t>
            </a:r>
            <a:r>
              <a:rPr lang="en-GB" sz="1400" dirty="0">
                <a:solidFill>
                  <a:srgbClr val="00B0F0"/>
                </a:solidFill>
                <a:latin typeface="Arial" panose="020B0604020202020204" pitchFamily="34" charset="0"/>
                <a:cs typeface="Arial" panose="020B0604020202020204" pitchFamily="34" charset="0"/>
                <a:hlinkClick r:id="rId6"/>
              </a:rPr>
              <a:t>sign language</a:t>
            </a:r>
            <a:r>
              <a:rPr lang="en-GB" sz="1400" dirty="0">
                <a:solidFill>
                  <a:srgbClr val="00B0F0"/>
                </a:solidFill>
                <a:latin typeface="Arial" panose="020B0604020202020204" pitchFamily="34" charset="0"/>
                <a:cs typeface="Arial" panose="020B0604020202020204" pitchFamily="34" charset="0"/>
              </a:rPr>
              <a:t>. Teach what you learn to a friend or with someone in your household. Maybe even share a video with your teachers. You could also try this one for </a:t>
            </a:r>
            <a:r>
              <a:rPr lang="en-GB" sz="1400" dirty="0">
                <a:solidFill>
                  <a:srgbClr val="00B0F0"/>
                </a:solidFill>
                <a:latin typeface="Arial" panose="020B0604020202020204" pitchFamily="34" charset="0"/>
                <a:cs typeface="Arial" panose="020B0604020202020204" pitchFamily="34" charset="0"/>
                <a:hlinkClick r:id="rId7"/>
              </a:rPr>
              <a:t>animals/alphabet</a:t>
            </a:r>
            <a:r>
              <a:rPr lang="en-GB" sz="1400" dirty="0">
                <a:solidFill>
                  <a:srgbClr val="00B0F0"/>
                </a:solidFill>
                <a:latin typeface="Arial" panose="020B0604020202020204" pitchFamily="34" charset="0"/>
                <a:cs typeface="Arial" panose="020B0604020202020204" pitchFamily="34" charset="0"/>
              </a:rPr>
              <a:t>. </a:t>
            </a:r>
          </a:p>
        </p:txBody>
      </p:sp>
      <p:sp>
        <p:nvSpPr>
          <p:cNvPr id="13" name="Flowchart: Connector 12">
            <a:extLst>
              <a:ext uri="{FF2B5EF4-FFF2-40B4-BE49-F238E27FC236}">
                <a16:creationId xmlns:a16="http://schemas.microsoft.com/office/drawing/2014/main" xmlns="" id="{91F4996B-7FE0-4E71-893E-EE878B4C8424}"/>
              </a:ext>
            </a:extLst>
          </p:cNvPr>
          <p:cNvSpPr/>
          <p:nvPr/>
        </p:nvSpPr>
        <p:spPr>
          <a:xfrm>
            <a:off x="2561672" y="1262013"/>
            <a:ext cx="3085858" cy="3022349"/>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How would you feel if you couldn’t join in with games in the playground? What should a playground that can be used by everyone look like? Draw a picture and share with your friends. Have a look at </a:t>
            </a:r>
            <a:r>
              <a:rPr lang="en-GB" sz="1400" dirty="0">
                <a:solidFill>
                  <a:srgbClr val="00B0F0"/>
                </a:solidFill>
                <a:latin typeface="Arial" panose="020B0604020202020204" pitchFamily="34" charset="0"/>
                <a:cs typeface="Arial" panose="020B0604020202020204" pitchFamily="34" charset="0"/>
                <a:hlinkClick r:id="rId8"/>
              </a:rPr>
              <a:t>this comic</a:t>
            </a:r>
            <a:r>
              <a:rPr lang="en-GB" sz="1400" dirty="0">
                <a:solidFill>
                  <a:srgbClr val="00B0F0"/>
                </a:solidFill>
                <a:latin typeface="Arial" panose="020B0604020202020204" pitchFamily="34" charset="0"/>
                <a:cs typeface="Arial" panose="020B0604020202020204" pitchFamily="34" charset="0"/>
              </a:rPr>
              <a:t>.</a:t>
            </a:r>
          </a:p>
        </p:txBody>
      </p:sp>
      <p:pic>
        <p:nvPicPr>
          <p:cNvPr id="4" name="Online Media 3" title="TALK TO ME | Physical Disability Awareness">
            <a:hlinkClick r:id="" action="ppaction://media"/>
            <a:extLst>
              <a:ext uri="{FF2B5EF4-FFF2-40B4-BE49-F238E27FC236}">
                <a16:creationId xmlns:a16="http://schemas.microsoft.com/office/drawing/2014/main" xmlns="" id="{67DD33ED-0E8D-4CFC-8B71-20B38C61113A}"/>
              </a:ext>
            </a:extLst>
          </p:cNvPr>
          <p:cNvPicPr>
            <a:picLocks noRot="1" noChangeAspect="1"/>
          </p:cNvPicPr>
          <p:nvPr>
            <a:videoFile r:link="rId1"/>
          </p:nvPr>
        </p:nvPicPr>
        <p:blipFill>
          <a:blip r:embed="rId9"/>
          <a:stretch>
            <a:fillRect/>
          </a:stretch>
        </p:blipFill>
        <p:spPr>
          <a:xfrm>
            <a:off x="8553452" y="4646312"/>
            <a:ext cx="3467100" cy="1950244"/>
          </a:xfrm>
          <a:prstGeom prst="rect">
            <a:avLst/>
          </a:prstGeom>
        </p:spPr>
      </p:pic>
    </p:spTree>
    <p:extLst>
      <p:ext uri="{BB962C8B-B14F-4D97-AF65-F5344CB8AC3E}">
        <p14:creationId xmlns:p14="http://schemas.microsoft.com/office/powerpoint/2010/main" val="214148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441638-F573-4656-A222-BDE091EEEE96}"/>
              </a:ext>
            </a:extLst>
          </p:cNvPr>
          <p:cNvSpPr>
            <a:spLocks noGrp="1"/>
          </p:cNvSpPr>
          <p:nvPr>
            <p:ph type="ctrTitle"/>
          </p:nvPr>
        </p:nvSpPr>
        <p:spPr>
          <a:xfrm>
            <a:off x="360000" y="242394"/>
            <a:ext cx="11247587" cy="877104"/>
          </a:xfrm>
        </p:spPr>
        <p:txBody>
          <a:bodyPr anchor="b">
            <a:normAutofit/>
          </a:bodyPr>
          <a:lstStyle/>
          <a:p>
            <a:r>
              <a:rPr lang="en-GB" dirty="0"/>
              <a:t>Reflection</a:t>
            </a:r>
          </a:p>
        </p:txBody>
      </p:sp>
      <p:sp>
        <p:nvSpPr>
          <p:cNvPr id="3" name="Subtitle 2">
            <a:extLst>
              <a:ext uri="{FF2B5EF4-FFF2-40B4-BE49-F238E27FC236}">
                <a16:creationId xmlns:a16="http://schemas.microsoft.com/office/drawing/2014/main" xmlns="" id="{EA897948-CC46-4511-8D62-469583C09E40}"/>
              </a:ext>
            </a:extLst>
          </p:cNvPr>
          <p:cNvSpPr>
            <a:spLocks noGrp="1"/>
          </p:cNvSpPr>
          <p:nvPr>
            <p:ph type="subTitle" idx="1"/>
          </p:nvPr>
        </p:nvSpPr>
        <p:spPr>
          <a:xfrm>
            <a:off x="433137" y="1735976"/>
            <a:ext cx="6394383" cy="3722957"/>
          </a:xfrm>
        </p:spPr>
        <p:txBody>
          <a:bodyPr>
            <a:normAutofit/>
          </a:bodyPr>
          <a:lstStyle/>
          <a:p>
            <a:pPr marL="0" indent="0">
              <a:buNone/>
            </a:pPr>
            <a:r>
              <a:rPr lang="en-GB" sz="1800" b="1" dirty="0"/>
              <a:t>Try to find somewhere peaceful and spend a few minutes being quiet and still… then think about these questions…</a:t>
            </a:r>
          </a:p>
          <a:p>
            <a:r>
              <a:rPr lang="en-GB" sz="1800" dirty="0"/>
              <a:t>What do you do in your own life to respect the rights of disabled children to live a full and decent life with dignity?</a:t>
            </a:r>
          </a:p>
          <a:p>
            <a:r>
              <a:rPr lang="en-GB" sz="1800" dirty="0"/>
              <a:t>Is your local playpark accessible for children with disabilities? If not, what can you do to help improve things?</a:t>
            </a:r>
          </a:p>
          <a:p>
            <a:pPr marL="0" indent="0">
              <a:buNone/>
            </a:pPr>
            <a:r>
              <a:rPr lang="en-GB" sz="1800" b="1" dirty="0"/>
              <a:t>Write down your thoughts and if you want, share this back with your teacher, friends or family. </a:t>
            </a:r>
          </a:p>
          <a:p>
            <a:pPr marL="0" indent="0">
              <a:buNone/>
            </a:pPr>
            <a:endParaRPr lang="en-GB" sz="1800" dirty="0"/>
          </a:p>
        </p:txBody>
      </p:sp>
      <p:sp>
        <p:nvSpPr>
          <p:cNvPr id="8" name="Rectangle 7">
            <a:extLst>
              <a:ext uri="{FF2B5EF4-FFF2-40B4-BE49-F238E27FC236}">
                <a16:creationId xmlns:a16="http://schemas.microsoft.com/office/drawing/2014/main" xmlns="" id="{DCB833E4-6FBA-46FA-81DB-A9CD4240CAC9}"/>
              </a:ext>
            </a:extLst>
          </p:cNvPr>
          <p:cNvSpPr/>
          <p:nvPr/>
        </p:nvSpPr>
        <p:spPr>
          <a:xfrm>
            <a:off x="83775" y="6596556"/>
            <a:ext cx="838691" cy="230832"/>
          </a:xfrm>
          <a:prstGeom prst="rect">
            <a:avLst/>
          </a:prstGeom>
        </p:spPr>
        <p:txBody>
          <a:bodyPr wrap="none">
            <a:spAutoFit/>
          </a:bodyPr>
          <a:lstStyle/>
          <a:p>
            <a:r>
              <a:rPr lang="en-GB" sz="900" dirty="0" err="1">
                <a:solidFill>
                  <a:srgbClr val="121212"/>
                </a:solidFill>
                <a:latin typeface="Arial" panose="020B0604020202020204" pitchFamily="34" charset="0"/>
                <a:cs typeface="Arial" panose="020B0604020202020204" pitchFamily="34" charset="0"/>
              </a:rPr>
              <a:t>Uncief</a:t>
            </a:r>
            <a:r>
              <a:rPr lang="en-GB" sz="900" dirty="0">
                <a:solidFill>
                  <a:srgbClr val="121212"/>
                </a:solidFill>
                <a:latin typeface="Arial" panose="020B0604020202020204" pitchFamily="34" charset="0"/>
                <a:cs typeface="Arial" panose="020B0604020202020204" pitchFamily="34" charset="0"/>
              </a:rPr>
              <a:t>/Dawe</a:t>
            </a:r>
            <a:endParaRPr lang="en-GB" sz="900" dirty="0">
              <a:latin typeface="Arial" panose="020B0604020202020204" pitchFamily="34" charset="0"/>
              <a:cs typeface="Arial" panose="020B0604020202020204" pitchFamily="34" charset="0"/>
            </a:endParaRPr>
          </a:p>
        </p:txBody>
      </p:sp>
      <p:pic>
        <p:nvPicPr>
          <p:cNvPr id="5" name="Picture 4" descr="A picture containing person, table, indoor, person&#10;&#10;Description automatically generated">
            <a:extLst>
              <a:ext uri="{FF2B5EF4-FFF2-40B4-BE49-F238E27FC236}">
                <a16:creationId xmlns:a16="http://schemas.microsoft.com/office/drawing/2014/main" xmlns="" id="{EEB68FF7-7484-4671-B4E8-7AFDDD89D2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86587" y="1757362"/>
            <a:ext cx="4986338" cy="3324225"/>
          </a:xfrm>
          <a:prstGeom prst="rect">
            <a:avLst/>
          </a:prstGeom>
        </p:spPr>
      </p:pic>
    </p:spTree>
    <p:extLst>
      <p:ext uri="{BB962C8B-B14F-4D97-AF65-F5344CB8AC3E}">
        <p14:creationId xmlns:p14="http://schemas.microsoft.com/office/powerpoint/2010/main" val="3768559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874</TotalTime>
  <Words>841</Words>
  <Application>Microsoft Office PowerPoint</Application>
  <PresentationFormat>Custom</PresentationFormat>
  <Paragraphs>69</Paragraphs>
  <Slides>9</Slides>
  <Notes>5</Notes>
  <HiddenSlides>0</HiddenSlides>
  <MMClips>3</MMClips>
  <ScaleCrop>false</ScaleCrop>
  <HeadingPairs>
    <vt:vector size="4" baseType="variant">
      <vt:variant>
        <vt:lpstr>Theme</vt:lpstr>
      </vt:variant>
      <vt:variant>
        <vt:i4>2</vt:i4>
      </vt:variant>
      <vt:variant>
        <vt:lpstr>Slide Titles</vt:lpstr>
      </vt:variant>
      <vt:variant>
        <vt:i4>9</vt:i4>
      </vt:variant>
    </vt:vector>
  </HeadingPairs>
  <TitlesOfParts>
    <vt:vector size="11" baseType="lpstr">
      <vt:lpstr>Office Theme</vt:lpstr>
      <vt:lpstr>Custom Design</vt:lpstr>
      <vt:lpstr>PowerPoint Presentation</vt:lpstr>
      <vt:lpstr>Guess the article</vt:lpstr>
      <vt:lpstr>Introducing… Article 23</vt:lpstr>
      <vt:lpstr>  </vt:lpstr>
      <vt:lpstr>How many of these did you get?</vt:lpstr>
      <vt:lpstr>Activity Time</vt:lpstr>
      <vt:lpstr>Activity Time</vt:lpstr>
      <vt:lpstr>Reflection</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Bradey</dc:creator>
  <cp:lastModifiedBy>Gill Leedham</cp:lastModifiedBy>
  <cp:revision>60</cp:revision>
  <dcterms:created xsi:type="dcterms:W3CDTF">2020-06-15T08:25:39Z</dcterms:created>
  <dcterms:modified xsi:type="dcterms:W3CDTF">2020-07-15T13:10:00Z</dcterms:modified>
</cp:coreProperties>
</file>