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BD34623-616C-4E3D-81D2-1567E26D8E5A}" type="datetimeFigureOut">
              <a:rPr lang="en-GB" smtClean="0"/>
              <a:t>30/08/2019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3F54FCF-DEB3-482A-8EA7-DC9002B8577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cbeebies/shows/alphablocks" TargetMode="External"/><Relationship Id="rId2" Type="http://schemas.openxmlformats.org/officeDocument/2006/relationships/hyperlink" Target="http://www.phoncsplay.co.uk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familylearning.org.uk/phonics_games.html" TargetMode="External"/><Relationship Id="rId5" Type="http://schemas.openxmlformats.org/officeDocument/2006/relationships/hyperlink" Target="http://www.ictgames.com/literacy.html" TargetMode="External"/><Relationship Id="rId4" Type="http://schemas.openxmlformats.org/officeDocument/2006/relationships/hyperlink" Target="http://www.topmarks.co.uk/Interactive.aspx?cat=40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196752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en-GB" dirty="0" smtClean="0"/>
              <a:t>Phonics Workshop</a:t>
            </a:r>
            <a:br>
              <a:rPr lang="en-GB" dirty="0" smtClean="0"/>
            </a:br>
            <a:r>
              <a:rPr lang="en-GB" smtClean="0"/>
              <a:t>for parents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mtClean="0"/>
              <a:t/>
            </a:r>
            <a:br>
              <a:rPr lang="en-GB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26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24936" cy="1008112"/>
          </a:xfrm>
        </p:spPr>
        <p:txBody>
          <a:bodyPr/>
          <a:lstStyle/>
          <a:p>
            <a:pPr marL="0" indent="0" algn="l">
              <a:buNone/>
            </a:pPr>
            <a:r>
              <a:rPr lang="en-GB" dirty="0" smtClean="0"/>
              <a:t>Phonics to Support Reading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95536" y="1340768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Break longer words into syllables-chunking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Recognise common </a:t>
            </a:r>
          </a:p>
          <a:p>
            <a:r>
              <a:rPr lang="en-GB" sz="3200" dirty="0" smtClean="0"/>
              <a:t>suffixes </a:t>
            </a:r>
            <a:r>
              <a:rPr lang="en-GB" sz="3200" dirty="0" err="1" smtClean="0"/>
              <a:t>e.g</a:t>
            </a:r>
            <a:r>
              <a:rPr lang="en-GB" sz="3200" dirty="0" smtClean="0"/>
              <a:t> </a:t>
            </a:r>
            <a:r>
              <a:rPr lang="en-GB" sz="3200" dirty="0" err="1" smtClean="0"/>
              <a:t>ing,ly</a:t>
            </a:r>
            <a:r>
              <a:rPr lang="en-GB" sz="3200" dirty="0" smtClean="0"/>
              <a:t>, </a:t>
            </a:r>
            <a:r>
              <a:rPr lang="en-GB" sz="3200" dirty="0" err="1" smtClean="0"/>
              <a:t>est</a:t>
            </a:r>
            <a:r>
              <a:rPr lang="en-GB" sz="3200" dirty="0" smtClean="0"/>
              <a:t>, </a:t>
            </a:r>
            <a:r>
              <a:rPr lang="en-GB" sz="3200" dirty="0" err="1" smtClean="0"/>
              <a:t>ed</a:t>
            </a:r>
            <a:endParaRPr lang="en-GB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Move on to reading without sounding out too often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Quickly recognise </a:t>
            </a:r>
          </a:p>
          <a:p>
            <a:r>
              <a:rPr lang="en-GB" sz="3200" dirty="0" smtClean="0"/>
              <a:t>    Year 1 words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33056"/>
            <a:ext cx="378142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840" y="1819275"/>
            <a:ext cx="245745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647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24936" cy="1008112"/>
          </a:xfrm>
        </p:spPr>
        <p:txBody>
          <a:bodyPr/>
          <a:lstStyle/>
          <a:p>
            <a:pPr marL="0" indent="0" algn="l">
              <a:buNone/>
            </a:pPr>
            <a:r>
              <a:rPr lang="en-GB" dirty="0" smtClean="0"/>
              <a:t>Useful websites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39552" y="1340768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 smtClean="0"/>
              <a:t>• </a:t>
            </a:r>
            <a:r>
              <a:rPr lang="en-GB" dirty="0" smtClean="0">
                <a:hlinkClick r:id="rId2"/>
              </a:rPr>
              <a:t>www.phoncsplay.co.uk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• </a:t>
            </a:r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www.bbc.co.uk/cbeebies/shows/alphablocks</a:t>
            </a:r>
            <a:endParaRPr lang="en-GB" dirty="0" smtClean="0"/>
          </a:p>
          <a:p>
            <a:r>
              <a:rPr lang="en-GB" dirty="0" smtClean="0"/>
              <a:t> </a:t>
            </a:r>
          </a:p>
          <a:p>
            <a:endParaRPr lang="en-GB" dirty="0"/>
          </a:p>
          <a:p>
            <a:r>
              <a:rPr lang="en-GB" dirty="0" smtClean="0"/>
              <a:t>• </a:t>
            </a:r>
            <a:r>
              <a:rPr lang="en-GB" dirty="0" smtClean="0">
                <a:hlinkClick r:id="rId4"/>
              </a:rPr>
              <a:t>http</a:t>
            </a:r>
            <a:r>
              <a:rPr lang="en-GB" dirty="0">
                <a:hlinkClick r:id="rId4"/>
              </a:rPr>
              <a:t>://</a:t>
            </a:r>
            <a:r>
              <a:rPr lang="en-GB" dirty="0" smtClean="0">
                <a:hlinkClick r:id="rId4"/>
              </a:rPr>
              <a:t>www.topmarks.co.uk/Interactive.aspx?cat=40</a:t>
            </a:r>
            <a:endParaRPr lang="en-GB" dirty="0" smtClean="0"/>
          </a:p>
          <a:p>
            <a:r>
              <a:rPr lang="en-GB" dirty="0" smtClean="0"/>
              <a:t> </a:t>
            </a:r>
          </a:p>
          <a:p>
            <a:endParaRPr lang="en-GB" dirty="0"/>
          </a:p>
          <a:p>
            <a:r>
              <a:rPr lang="en-GB" dirty="0" smtClean="0"/>
              <a:t>• </a:t>
            </a:r>
            <a:r>
              <a:rPr lang="en-GB" dirty="0" smtClean="0">
                <a:hlinkClick r:id="rId5"/>
              </a:rPr>
              <a:t>http</a:t>
            </a:r>
            <a:r>
              <a:rPr lang="en-GB" dirty="0">
                <a:hlinkClick r:id="rId5"/>
              </a:rPr>
              <a:t>://</a:t>
            </a:r>
            <a:r>
              <a:rPr lang="en-GB" dirty="0" smtClean="0">
                <a:hlinkClick r:id="rId5"/>
              </a:rPr>
              <a:t>www.ictgames.com/literacy.html</a:t>
            </a:r>
            <a:endParaRPr lang="en-GB" dirty="0" smtClean="0"/>
          </a:p>
          <a:p>
            <a:r>
              <a:rPr lang="en-GB" dirty="0" smtClean="0"/>
              <a:t> </a:t>
            </a:r>
          </a:p>
          <a:p>
            <a:endParaRPr lang="en-GB" dirty="0"/>
          </a:p>
          <a:p>
            <a:r>
              <a:rPr lang="en-GB" dirty="0" smtClean="0"/>
              <a:t>• </a:t>
            </a:r>
            <a:r>
              <a:rPr lang="en-GB" dirty="0" smtClean="0">
                <a:hlinkClick r:id="rId6"/>
              </a:rPr>
              <a:t>http://www.familylearning.org.uk/phonics_games.html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77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24936" cy="1008112"/>
          </a:xfrm>
        </p:spPr>
        <p:txBody>
          <a:bodyPr/>
          <a:lstStyle/>
          <a:p>
            <a:pPr marL="0" indent="0" algn="l">
              <a:buNone/>
            </a:pPr>
            <a:r>
              <a:rPr lang="en-GB" dirty="0" smtClean="0"/>
              <a:t>Thank You!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223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6552" y="33265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Welcome and Aims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772816"/>
            <a:ext cx="59046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Phonics Screening Check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Let’s Practise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Terminology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Phonics to Support Reading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Phonics to Support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Websites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934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20623" cy="11430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Phonics Screening Check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772816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Don’t worry!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Practise in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Read 40words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Real and pseudo (alien)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Checks blending skills and the graphemes learnt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Week commencing 10</a:t>
            </a:r>
            <a:r>
              <a:rPr lang="en-GB" sz="3600" baseline="30000" dirty="0" smtClean="0"/>
              <a:t>th</a:t>
            </a:r>
            <a:r>
              <a:rPr lang="en-GB" sz="3600" dirty="0" smtClean="0"/>
              <a:t> June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335794"/>
            <a:ext cx="3150448" cy="224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14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84584" y="188640"/>
            <a:ext cx="8748464" cy="11430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Let’s practise our phonics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3816424" cy="5176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86628"/>
            <a:ext cx="3962400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352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284984" y="260648"/>
            <a:ext cx="8748464" cy="11430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Split Digraphs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6120680" cy="161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3645024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A diagraph (two letters that make one sound)  that have been split up by another letter.</a:t>
            </a:r>
          </a:p>
        </p:txBody>
      </p:sp>
    </p:spTree>
    <p:extLst>
      <p:ext uri="{BB962C8B-B14F-4D97-AF65-F5344CB8AC3E}">
        <p14:creationId xmlns:p14="http://schemas.microsoft.com/office/powerpoint/2010/main" val="271848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12576" y="332656"/>
            <a:ext cx="8640960" cy="11430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Sound Buttons can help us!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772816"/>
            <a:ext cx="71287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Dot for singles letters</a:t>
            </a:r>
          </a:p>
          <a:p>
            <a:endParaRPr lang="en-GB" sz="3600" dirty="0" smtClean="0"/>
          </a:p>
          <a:p>
            <a:r>
              <a:rPr lang="en-GB" sz="3600" dirty="0" smtClean="0"/>
              <a:t>- Dash for digraphs or </a:t>
            </a:r>
            <a:r>
              <a:rPr lang="en-GB" sz="3600" dirty="0" err="1" smtClean="0"/>
              <a:t>trigraphs</a:t>
            </a:r>
            <a:r>
              <a:rPr lang="en-GB" sz="3600" dirty="0" smtClean="0"/>
              <a:t> (2 or 3 letters working together)</a:t>
            </a:r>
          </a:p>
          <a:p>
            <a:r>
              <a:rPr lang="en-GB" sz="3600" dirty="0" smtClean="0"/>
              <a:t>  </a:t>
            </a:r>
          </a:p>
          <a:p>
            <a:r>
              <a:rPr lang="en-GB" sz="3600" dirty="0" smtClean="0"/>
              <a:t>   A curve for a split digraph</a:t>
            </a:r>
            <a:endParaRPr lang="en-GB" sz="3600" dirty="0"/>
          </a:p>
        </p:txBody>
      </p:sp>
      <p:sp>
        <p:nvSpPr>
          <p:cNvPr id="5" name="Freeform 4"/>
          <p:cNvSpPr/>
          <p:nvPr/>
        </p:nvSpPr>
        <p:spPr>
          <a:xfrm>
            <a:off x="975624" y="4725144"/>
            <a:ext cx="439473" cy="269280"/>
          </a:xfrm>
          <a:custGeom>
            <a:avLst/>
            <a:gdLst>
              <a:gd name="connsiteX0" fmla="*/ 0 w 439473"/>
              <a:gd name="connsiteY0" fmla="*/ 263254 h 269280"/>
              <a:gd name="connsiteX1" fmla="*/ 221673 w 439473"/>
              <a:gd name="connsiteY1" fmla="*/ 18 h 269280"/>
              <a:gd name="connsiteX2" fmla="*/ 415636 w 439473"/>
              <a:gd name="connsiteY2" fmla="*/ 249399 h 269280"/>
              <a:gd name="connsiteX3" fmla="*/ 429491 w 439473"/>
              <a:gd name="connsiteY3" fmla="*/ 235545 h 269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473" h="269280">
                <a:moveTo>
                  <a:pt x="0" y="263254"/>
                </a:moveTo>
                <a:cubicBezTo>
                  <a:pt x="76200" y="132790"/>
                  <a:pt x="152400" y="2327"/>
                  <a:pt x="221673" y="18"/>
                </a:cubicBezTo>
                <a:cubicBezTo>
                  <a:pt x="290946" y="-2291"/>
                  <a:pt x="381000" y="210144"/>
                  <a:pt x="415636" y="249399"/>
                </a:cubicBezTo>
                <a:cubicBezTo>
                  <a:pt x="450272" y="288654"/>
                  <a:pt x="439881" y="262099"/>
                  <a:pt x="429491" y="235545"/>
                </a:cubicBezTo>
              </a:path>
            </a:pathLst>
          </a:cu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44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24936" cy="1008112"/>
          </a:xfrm>
        </p:spPr>
        <p:txBody>
          <a:bodyPr/>
          <a:lstStyle/>
          <a:p>
            <a:pPr marL="0" indent="0" algn="l">
              <a:buNone/>
            </a:pPr>
            <a:r>
              <a:rPr lang="en-GB" dirty="0" smtClean="0"/>
              <a:t>Quick practise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449650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How many sounds are in these words? Show us on your fingers.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852936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cat</a:t>
            </a:r>
            <a:endParaRPr lang="en-GB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2852935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dog</a:t>
            </a:r>
            <a:endParaRPr lang="en-GB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5390131" y="2852936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sheep</a:t>
            </a:r>
            <a:endParaRPr lang="en-GB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463143" y="3850390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snake</a:t>
            </a:r>
            <a:endParaRPr lang="en-GB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3131840" y="3850390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time</a:t>
            </a:r>
            <a:endParaRPr lang="en-GB" sz="4400" dirty="0"/>
          </a:p>
        </p:txBody>
      </p:sp>
      <p:sp>
        <p:nvSpPr>
          <p:cNvPr id="9" name="TextBox 8"/>
          <p:cNvSpPr txBox="1"/>
          <p:nvPr/>
        </p:nvSpPr>
        <p:spPr>
          <a:xfrm>
            <a:off x="5364088" y="3850390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coats</a:t>
            </a:r>
            <a:endParaRPr lang="en-GB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463143" y="5013176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jumper</a:t>
            </a:r>
            <a:endParaRPr lang="en-GB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40" y="5013176"/>
            <a:ext cx="3456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blackbird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05589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24936" cy="1008112"/>
          </a:xfrm>
        </p:spPr>
        <p:txBody>
          <a:bodyPr/>
          <a:lstStyle/>
          <a:p>
            <a:pPr marL="0" indent="0" algn="l">
              <a:buNone/>
            </a:pPr>
            <a:r>
              <a:rPr lang="en-GB" dirty="0" smtClean="0"/>
              <a:t>Phonics Terminology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95536" y="1412776"/>
            <a:ext cx="820891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Phoneme – a unit of sound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Grapheme- written representations of phonemes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Blend- putting sounds together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Segment-  breaking words into sounds (Fred Talk)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Digraph- two letters representing one sounds (</a:t>
            </a:r>
            <a:r>
              <a:rPr lang="en-GB" sz="2800" dirty="0" err="1" smtClean="0"/>
              <a:t>ai</a:t>
            </a:r>
            <a:r>
              <a:rPr lang="en-GB" sz="28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err="1" smtClean="0"/>
              <a:t>Trigraph</a:t>
            </a:r>
            <a:r>
              <a:rPr lang="en-GB" sz="2800" dirty="0" smtClean="0"/>
              <a:t> – three letters representing one sound (</a:t>
            </a:r>
            <a:r>
              <a:rPr lang="en-GB" sz="2800" dirty="0" err="1" smtClean="0"/>
              <a:t>igh</a:t>
            </a:r>
            <a:r>
              <a:rPr lang="en-GB" sz="28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Sound buttons-dots and dashes to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24547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24936" cy="1008112"/>
          </a:xfrm>
        </p:spPr>
        <p:txBody>
          <a:bodyPr/>
          <a:lstStyle/>
          <a:p>
            <a:pPr marL="0" indent="0" algn="l">
              <a:buNone/>
            </a:pPr>
            <a:r>
              <a:rPr lang="en-GB" dirty="0" smtClean="0"/>
              <a:t>Phonics to Support Reading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95536" y="1340768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Confident readers decode words and understand words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Say each sound and blend together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Need to notice digraphs within words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Need to notice split digraphs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Say sound correctly (pure sounds)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Be careful blending adjacent consonants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824593"/>
            <a:ext cx="3023417" cy="200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443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78</TotalTime>
  <Words>281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Georgia</vt:lpstr>
      <vt:lpstr>Trebuchet MS</vt:lpstr>
      <vt:lpstr>Slipstream</vt:lpstr>
      <vt:lpstr>Phonics Workshop for parents    </vt:lpstr>
      <vt:lpstr>Welcome and Aims</vt:lpstr>
      <vt:lpstr>Phonics Screening Check</vt:lpstr>
      <vt:lpstr>Let’s practise our phonics</vt:lpstr>
      <vt:lpstr>Split Digraphs</vt:lpstr>
      <vt:lpstr>Sound Buttons can help us!</vt:lpstr>
      <vt:lpstr>Quick practise</vt:lpstr>
      <vt:lpstr>Phonics Terminology</vt:lpstr>
      <vt:lpstr>Phonics to Support Reading</vt:lpstr>
      <vt:lpstr>Phonics to Support Reading</vt:lpstr>
      <vt:lpstr>Useful websites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Phonics Workshop</dc:title>
  <dc:creator>home</dc:creator>
  <cp:lastModifiedBy>home</cp:lastModifiedBy>
  <cp:revision>10</cp:revision>
  <dcterms:created xsi:type="dcterms:W3CDTF">2019-01-06T20:50:25Z</dcterms:created>
  <dcterms:modified xsi:type="dcterms:W3CDTF">2019-08-30T15:34:35Z</dcterms:modified>
</cp:coreProperties>
</file>