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68" r:id="rId2"/>
    <p:sldId id="269" r:id="rId3"/>
    <p:sldId id="270" r:id="rId4"/>
    <p:sldId id="257" r:id="rId5"/>
    <p:sldId id="277" r:id="rId6"/>
    <p:sldId id="289" r:id="rId7"/>
    <p:sldId id="271" r:id="rId8"/>
    <p:sldId id="612" r:id="rId9"/>
    <p:sldId id="611" r:id="rId10"/>
    <p:sldId id="616" r:id="rId11"/>
    <p:sldId id="610" r:id="rId12"/>
    <p:sldId id="267" r:id="rId13"/>
    <p:sldId id="588" r:id="rId14"/>
    <p:sldId id="609" r:id="rId15"/>
    <p:sldId id="273" r:id="rId16"/>
    <p:sldId id="511" r:id="rId17"/>
    <p:sldId id="258" r:id="rId18"/>
    <p:sldId id="260" r:id="rId19"/>
    <p:sldId id="613" r:id="rId20"/>
    <p:sldId id="262" r:id="rId21"/>
    <p:sldId id="265" r:id="rId22"/>
    <p:sldId id="614" r:id="rId23"/>
    <p:sldId id="266" r:id="rId24"/>
    <p:sldId id="261" r:id="rId25"/>
    <p:sldId id="615" r:id="rId26"/>
    <p:sldId id="603" r:id="rId27"/>
    <p:sldId id="604" r:id="rId28"/>
    <p:sldId id="608" r:id="rId29"/>
    <p:sldId id="309" r:id="rId30"/>
    <p:sldId id="47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2976CA-61C2-406F-816B-5FFC38C04D7C}" v="91" dt="2026-02-11T17:36:24.2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060" autoAdjust="0"/>
  </p:normalViewPr>
  <p:slideViewPr>
    <p:cSldViewPr snapToGrid="0">
      <p:cViewPr varScale="1">
        <p:scale>
          <a:sx n="93" d="100"/>
          <a:sy n="93" d="100"/>
        </p:scale>
        <p:origin x="127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lsall, Sarah" userId="790a483c-d9e6-436d-adc0-603335f44fbe" providerId="ADAL" clId="{802DBA58-D3BC-47E4-B2D7-0437CE63C6B6}"/>
    <pc:docChg chg="undo custSel addSld delSld modSld sldOrd">
      <pc:chgData name="Halsall, Sarah" userId="790a483c-d9e6-436d-adc0-603335f44fbe" providerId="ADAL" clId="{802DBA58-D3BC-47E4-B2D7-0437CE63C6B6}" dt="2026-02-11T17:32:35.731" v="2612" actId="14100"/>
      <pc:docMkLst>
        <pc:docMk/>
      </pc:docMkLst>
      <pc:sldChg chg="delSp modSp add mod setBg delDesignElem">
        <pc:chgData name="Halsall, Sarah" userId="790a483c-d9e6-436d-adc0-603335f44fbe" providerId="ADAL" clId="{802DBA58-D3BC-47E4-B2D7-0437CE63C6B6}" dt="2026-01-26T11:31:38.659" v="2283"/>
        <pc:sldMkLst>
          <pc:docMk/>
          <pc:sldMk cId="1251876141" sldId="258"/>
        </pc:sldMkLst>
        <pc:spChg chg="mod">
          <ac:chgData name="Halsall, Sarah" userId="790a483c-d9e6-436d-adc0-603335f44fbe" providerId="ADAL" clId="{802DBA58-D3BC-47E4-B2D7-0437CE63C6B6}" dt="2026-01-26T11:31:34.652" v="2282" actId="6549"/>
          <ac:spMkLst>
            <pc:docMk/>
            <pc:sldMk cId="1251876141" sldId="258"/>
            <ac:spMk id="2" creationId="{93B0D281-3844-9A74-8815-82F587CC15F9}"/>
          </ac:spMkLst>
        </pc:spChg>
        <pc:graphicFrameChg chg="mod">
          <ac:chgData name="Halsall, Sarah" userId="790a483c-d9e6-436d-adc0-603335f44fbe" providerId="ADAL" clId="{802DBA58-D3BC-47E4-B2D7-0437CE63C6B6}" dt="2026-01-26T11:31:38.659" v="2283"/>
          <ac:graphicFrameMkLst>
            <pc:docMk/>
            <pc:sldMk cId="1251876141" sldId="258"/>
            <ac:graphicFrameMk id="18" creationId="{9BE5EB5A-FE00-86BA-A7EE-81ED97789CCD}"/>
          </ac:graphicFrameMkLst>
        </pc:graphicFrameChg>
      </pc:sldChg>
      <pc:sldChg chg="delSp modSp add mod setBg delDesignElem">
        <pc:chgData name="Halsall, Sarah" userId="790a483c-d9e6-436d-adc0-603335f44fbe" providerId="ADAL" clId="{802DBA58-D3BC-47E4-B2D7-0437CE63C6B6}" dt="2026-02-11T17:31:32.798" v="2604" actId="403"/>
        <pc:sldMkLst>
          <pc:docMk/>
          <pc:sldMk cId="2100569869" sldId="260"/>
        </pc:sldMkLst>
        <pc:spChg chg="mod">
          <ac:chgData name="Halsall, Sarah" userId="790a483c-d9e6-436d-adc0-603335f44fbe" providerId="ADAL" clId="{802DBA58-D3BC-47E4-B2D7-0437CE63C6B6}" dt="2026-01-26T11:32:19.422" v="2290" actId="1076"/>
          <ac:spMkLst>
            <pc:docMk/>
            <pc:sldMk cId="2100569869" sldId="260"/>
            <ac:spMk id="2" creationId="{E203D042-8B41-BF1D-797A-0C57C5F5667E}"/>
          </ac:spMkLst>
        </pc:spChg>
        <pc:spChg chg="mod">
          <ac:chgData name="Halsall, Sarah" userId="790a483c-d9e6-436d-adc0-603335f44fbe" providerId="ADAL" clId="{802DBA58-D3BC-47E4-B2D7-0437CE63C6B6}" dt="2026-02-11T17:31:32.798" v="2604" actId="403"/>
          <ac:spMkLst>
            <pc:docMk/>
            <pc:sldMk cId="2100569869" sldId="260"/>
            <ac:spMk id="3" creationId="{E1B2A719-1930-605F-5ABD-E4F71B6EAA23}"/>
          </ac:spMkLst>
        </pc:spChg>
      </pc:sldChg>
      <pc:sldChg chg="delSp modSp add setBg delDesignElem">
        <pc:chgData name="Halsall, Sarah" userId="790a483c-d9e6-436d-adc0-603335f44fbe" providerId="ADAL" clId="{802DBA58-D3BC-47E4-B2D7-0437CE63C6B6}" dt="2026-01-26T11:36:34.493" v="2353" actId="1076"/>
        <pc:sldMkLst>
          <pc:docMk/>
          <pc:sldMk cId="2716250203" sldId="261"/>
        </pc:sldMkLst>
        <pc:picChg chg="mod">
          <ac:chgData name="Halsall, Sarah" userId="790a483c-d9e6-436d-adc0-603335f44fbe" providerId="ADAL" clId="{802DBA58-D3BC-47E4-B2D7-0437CE63C6B6}" dt="2026-01-26T11:36:34.493" v="2353" actId="1076"/>
          <ac:picMkLst>
            <pc:docMk/>
            <pc:sldMk cId="2716250203" sldId="261"/>
            <ac:picMk id="5" creationId="{04D686A7-4940-3414-6118-EB96CDF191D8}"/>
          </ac:picMkLst>
        </pc:picChg>
      </pc:sldChg>
      <pc:sldChg chg="delSp modSp add mod setBg delDesignElem">
        <pc:chgData name="Halsall, Sarah" userId="790a483c-d9e6-436d-adc0-603335f44fbe" providerId="ADAL" clId="{802DBA58-D3BC-47E4-B2D7-0437CE63C6B6}" dt="2026-02-11T17:32:08.599" v="2610" actId="403"/>
        <pc:sldMkLst>
          <pc:docMk/>
          <pc:sldMk cId="30307823" sldId="262"/>
        </pc:sldMkLst>
        <pc:spChg chg="mod">
          <ac:chgData name="Halsall, Sarah" userId="790a483c-d9e6-436d-adc0-603335f44fbe" providerId="ADAL" clId="{802DBA58-D3BC-47E4-B2D7-0437CE63C6B6}" dt="2026-02-11T17:32:08.599" v="2610" actId="403"/>
          <ac:spMkLst>
            <pc:docMk/>
            <pc:sldMk cId="30307823" sldId="262"/>
            <ac:spMk id="2" creationId="{F615E33D-0237-EC71-0D77-AA4198F6B5DD}"/>
          </ac:spMkLst>
        </pc:spChg>
        <pc:spChg chg="mod">
          <ac:chgData name="Halsall, Sarah" userId="790a483c-d9e6-436d-adc0-603335f44fbe" providerId="ADAL" clId="{802DBA58-D3BC-47E4-B2D7-0437CE63C6B6}" dt="2026-01-26T11:34:24.004" v="2323" actId="120"/>
          <ac:spMkLst>
            <pc:docMk/>
            <pc:sldMk cId="30307823" sldId="262"/>
            <ac:spMk id="3" creationId="{B0F70E98-2141-9FA5-234D-EA074D448DFA}"/>
          </ac:spMkLst>
        </pc:spChg>
        <pc:spChg chg="mod">
          <ac:chgData name="Halsall, Sarah" userId="790a483c-d9e6-436d-adc0-603335f44fbe" providerId="ADAL" clId="{802DBA58-D3BC-47E4-B2D7-0437CE63C6B6}" dt="2026-01-26T11:34:12.856" v="2321" actId="14100"/>
          <ac:spMkLst>
            <pc:docMk/>
            <pc:sldMk cId="30307823" sldId="262"/>
            <ac:spMk id="7" creationId="{E2862282-4B15-FFF5-A45C-E96B8B0F4160}"/>
          </ac:spMkLst>
        </pc:spChg>
        <pc:picChg chg="mod">
          <ac:chgData name="Halsall, Sarah" userId="790a483c-d9e6-436d-adc0-603335f44fbe" providerId="ADAL" clId="{802DBA58-D3BC-47E4-B2D7-0437CE63C6B6}" dt="2026-01-26T11:34:05.296" v="2319" actId="1076"/>
          <ac:picMkLst>
            <pc:docMk/>
            <pc:sldMk cId="30307823" sldId="262"/>
            <ac:picMk id="5122" creationId="{CA3CA548-27BD-87CC-80E0-3A4F4BC768F5}"/>
          </ac:picMkLst>
        </pc:picChg>
      </pc:sldChg>
      <pc:sldChg chg="addSp delSp modSp add mod setBg delDesignElem">
        <pc:chgData name="Halsall, Sarah" userId="790a483c-d9e6-436d-adc0-603335f44fbe" providerId="ADAL" clId="{802DBA58-D3BC-47E4-B2D7-0437CE63C6B6}" dt="2026-02-11T17:32:27.391" v="2611" actId="403"/>
        <pc:sldMkLst>
          <pc:docMk/>
          <pc:sldMk cId="1894289825" sldId="265"/>
        </pc:sldMkLst>
        <pc:spChg chg="mod">
          <ac:chgData name="Halsall, Sarah" userId="790a483c-d9e6-436d-adc0-603335f44fbe" providerId="ADAL" clId="{802DBA58-D3BC-47E4-B2D7-0437CE63C6B6}" dt="2026-02-11T17:32:27.391" v="2611" actId="403"/>
          <ac:spMkLst>
            <pc:docMk/>
            <pc:sldMk cId="1894289825" sldId="265"/>
            <ac:spMk id="3" creationId="{BB1465D0-4E7D-F427-D4F8-AED893A0F20F}"/>
          </ac:spMkLst>
        </pc:spChg>
      </pc:sldChg>
      <pc:sldChg chg="delSp modSp add mod setBg delDesignElem">
        <pc:chgData name="Halsall, Sarah" userId="790a483c-d9e6-436d-adc0-603335f44fbe" providerId="ADAL" clId="{802DBA58-D3BC-47E4-B2D7-0437CE63C6B6}" dt="2026-01-26T11:36:06.647" v="2349" actId="1076"/>
        <pc:sldMkLst>
          <pc:docMk/>
          <pc:sldMk cId="1379359700" sldId="266"/>
        </pc:sldMkLst>
        <pc:spChg chg="mod">
          <ac:chgData name="Halsall, Sarah" userId="790a483c-d9e6-436d-adc0-603335f44fbe" providerId="ADAL" clId="{802DBA58-D3BC-47E4-B2D7-0437CE63C6B6}" dt="2026-01-26T11:36:00.909" v="2346" actId="1076"/>
          <ac:spMkLst>
            <pc:docMk/>
            <pc:sldMk cId="1379359700" sldId="266"/>
            <ac:spMk id="2" creationId="{AA042438-22E1-66D1-4206-1D80F7F30E67}"/>
          </ac:spMkLst>
        </pc:spChg>
        <pc:spChg chg="mod">
          <ac:chgData name="Halsall, Sarah" userId="790a483c-d9e6-436d-adc0-603335f44fbe" providerId="ADAL" clId="{802DBA58-D3BC-47E4-B2D7-0437CE63C6B6}" dt="2026-01-26T11:36:06.647" v="2349" actId="1076"/>
          <ac:spMkLst>
            <pc:docMk/>
            <pc:sldMk cId="1379359700" sldId="266"/>
            <ac:spMk id="3" creationId="{D2B96D9A-5B73-A50E-C140-496A6B2B31AC}"/>
          </ac:spMkLst>
        </pc:spChg>
      </pc:sldChg>
      <pc:sldChg chg="delSp modSp add mod setBg delDesignElem">
        <pc:chgData name="Halsall, Sarah" userId="790a483c-d9e6-436d-adc0-603335f44fbe" providerId="ADAL" clId="{802DBA58-D3BC-47E4-B2D7-0437CE63C6B6}" dt="2026-01-26T11:37:51.116" v="2370" actId="1076"/>
        <pc:sldMkLst>
          <pc:docMk/>
          <pc:sldMk cId="1669899749" sldId="267"/>
        </pc:sldMkLst>
        <pc:spChg chg="mod">
          <ac:chgData name="Halsall, Sarah" userId="790a483c-d9e6-436d-adc0-603335f44fbe" providerId="ADAL" clId="{802DBA58-D3BC-47E4-B2D7-0437CE63C6B6}" dt="2026-01-26T11:37:43.097" v="2368" actId="1076"/>
          <ac:spMkLst>
            <pc:docMk/>
            <pc:sldMk cId="1669899749" sldId="267"/>
            <ac:spMk id="2" creationId="{FD99A7AF-B536-1EF5-0E62-C910FCEFFAF3}"/>
          </ac:spMkLst>
        </pc:spChg>
        <pc:spChg chg="mod">
          <ac:chgData name="Halsall, Sarah" userId="790a483c-d9e6-436d-adc0-603335f44fbe" providerId="ADAL" clId="{802DBA58-D3BC-47E4-B2D7-0437CE63C6B6}" dt="2026-01-26T11:37:48.311" v="2369" actId="14100"/>
          <ac:spMkLst>
            <pc:docMk/>
            <pc:sldMk cId="1669899749" sldId="267"/>
            <ac:spMk id="3" creationId="{AA28EBD4-5AB1-56CF-5BFF-3FC676EFBE3D}"/>
          </ac:spMkLst>
        </pc:spChg>
        <pc:picChg chg="mod">
          <ac:chgData name="Halsall, Sarah" userId="790a483c-d9e6-436d-adc0-603335f44fbe" providerId="ADAL" clId="{802DBA58-D3BC-47E4-B2D7-0437CE63C6B6}" dt="2026-01-26T11:37:51.116" v="2370" actId="1076"/>
          <ac:picMkLst>
            <pc:docMk/>
            <pc:sldMk cId="1669899749" sldId="267"/>
            <ac:picMk id="7" creationId="{9F4E96D0-695D-E8F0-B3D4-D2E541A43EF6}"/>
          </ac:picMkLst>
        </pc:picChg>
      </pc:sldChg>
      <pc:sldChg chg="modSp mod">
        <pc:chgData name="Halsall, Sarah" userId="790a483c-d9e6-436d-adc0-603335f44fbe" providerId="ADAL" clId="{802DBA58-D3BC-47E4-B2D7-0437CE63C6B6}" dt="2026-02-11T17:26:25.547" v="2496" actId="20577"/>
        <pc:sldMkLst>
          <pc:docMk/>
          <pc:sldMk cId="1691672490" sldId="269"/>
        </pc:sldMkLst>
        <pc:spChg chg="mod">
          <ac:chgData name="Halsall, Sarah" userId="790a483c-d9e6-436d-adc0-603335f44fbe" providerId="ADAL" clId="{802DBA58-D3BC-47E4-B2D7-0437CE63C6B6}" dt="2026-02-11T17:26:25.547" v="2496" actId="20577"/>
          <ac:spMkLst>
            <pc:docMk/>
            <pc:sldMk cId="1691672490" sldId="269"/>
            <ac:spMk id="3" creationId="{440D8330-25AF-2938-23CB-DAAA9F5AF491}"/>
          </ac:spMkLst>
        </pc:spChg>
      </pc:sldChg>
      <pc:sldChg chg="modSp mod">
        <pc:chgData name="Halsall, Sarah" userId="790a483c-d9e6-436d-adc0-603335f44fbe" providerId="ADAL" clId="{802DBA58-D3BC-47E4-B2D7-0437CE63C6B6}" dt="2026-02-11T17:27:36.986" v="2579" actId="207"/>
        <pc:sldMkLst>
          <pc:docMk/>
          <pc:sldMk cId="699002132" sldId="271"/>
        </pc:sldMkLst>
        <pc:spChg chg="mod">
          <ac:chgData name="Halsall, Sarah" userId="790a483c-d9e6-436d-adc0-603335f44fbe" providerId="ADAL" clId="{802DBA58-D3BC-47E4-B2D7-0437CE63C6B6}" dt="2026-02-11T17:27:36.986" v="2579" actId="207"/>
          <ac:spMkLst>
            <pc:docMk/>
            <pc:sldMk cId="699002132" sldId="271"/>
            <ac:spMk id="3" creationId="{440D8330-25AF-2938-23CB-DAAA9F5AF491}"/>
          </ac:spMkLst>
        </pc:spChg>
      </pc:sldChg>
      <pc:sldChg chg="modSp mod">
        <pc:chgData name="Halsall, Sarah" userId="790a483c-d9e6-436d-adc0-603335f44fbe" providerId="ADAL" clId="{802DBA58-D3BC-47E4-B2D7-0437CE63C6B6}" dt="2026-02-11T17:26:50.433" v="2565" actId="20577"/>
        <pc:sldMkLst>
          <pc:docMk/>
          <pc:sldMk cId="238032896" sldId="277"/>
        </pc:sldMkLst>
        <pc:spChg chg="mod">
          <ac:chgData name="Halsall, Sarah" userId="790a483c-d9e6-436d-adc0-603335f44fbe" providerId="ADAL" clId="{802DBA58-D3BC-47E4-B2D7-0437CE63C6B6}" dt="2026-02-11T17:26:50.433" v="2565" actId="20577"/>
          <ac:spMkLst>
            <pc:docMk/>
            <pc:sldMk cId="238032896" sldId="277"/>
            <ac:spMk id="3" creationId="{440D8330-25AF-2938-23CB-DAAA9F5AF491}"/>
          </ac:spMkLst>
        </pc:spChg>
      </pc:sldChg>
      <pc:sldChg chg="add">
        <pc:chgData name="Halsall, Sarah" userId="790a483c-d9e6-436d-adc0-603335f44fbe" providerId="ADAL" clId="{802DBA58-D3BC-47E4-B2D7-0437CE63C6B6}" dt="2026-01-26T11:23:39.969" v="1778"/>
        <pc:sldMkLst>
          <pc:docMk/>
          <pc:sldMk cId="3867043527" sldId="289"/>
        </pc:sldMkLst>
      </pc:sldChg>
      <pc:sldChg chg="addSp delSp modSp mod modNotesTx">
        <pc:chgData name="Halsall, Sarah" userId="790a483c-d9e6-436d-adc0-603335f44fbe" providerId="ADAL" clId="{802DBA58-D3BC-47E4-B2D7-0437CE63C6B6}" dt="2026-02-11T17:31:12.628" v="2602" actId="20577"/>
        <pc:sldMkLst>
          <pc:docMk/>
          <pc:sldMk cId="0" sldId="511"/>
        </pc:sldMkLst>
        <pc:spChg chg="mod">
          <ac:chgData name="Halsall, Sarah" userId="790a483c-d9e6-436d-adc0-603335f44fbe" providerId="ADAL" clId="{802DBA58-D3BC-47E4-B2D7-0437CE63C6B6}" dt="2026-02-11T17:31:12.628" v="2602" actId="20577"/>
          <ac:spMkLst>
            <pc:docMk/>
            <pc:sldMk cId="0" sldId="511"/>
            <ac:spMk id="2" creationId="{3BD9FA5F-3EC2-9EAF-C142-02D8A11AB9F5}"/>
          </ac:spMkLst>
        </pc:spChg>
        <pc:spChg chg="mod">
          <ac:chgData name="Halsall, Sarah" userId="790a483c-d9e6-436d-adc0-603335f44fbe" providerId="ADAL" clId="{802DBA58-D3BC-47E4-B2D7-0437CE63C6B6}" dt="2026-01-26T11:26:40.306" v="2069" actId="20577"/>
          <ac:spMkLst>
            <pc:docMk/>
            <pc:sldMk cId="0" sldId="511"/>
            <ac:spMk id="110594" creationId="{41C40EDA-ABBB-A65C-643A-1EC46C7CBC63}"/>
          </ac:spMkLst>
        </pc:spChg>
      </pc:sldChg>
      <pc:sldChg chg="modSp mod ord">
        <pc:chgData name="Halsall, Sarah" userId="790a483c-d9e6-436d-adc0-603335f44fbe" providerId="ADAL" clId="{802DBA58-D3BC-47E4-B2D7-0437CE63C6B6}" dt="2026-01-26T11:26:04.647" v="2040" actId="403"/>
        <pc:sldMkLst>
          <pc:docMk/>
          <pc:sldMk cId="3031757066" sldId="588"/>
        </pc:sldMkLst>
        <pc:spChg chg="mod">
          <ac:chgData name="Halsall, Sarah" userId="790a483c-d9e6-436d-adc0-603335f44fbe" providerId="ADAL" clId="{802DBA58-D3BC-47E4-B2D7-0437CE63C6B6}" dt="2026-01-26T11:26:04.647" v="2040" actId="403"/>
          <ac:spMkLst>
            <pc:docMk/>
            <pc:sldMk cId="3031757066" sldId="588"/>
            <ac:spMk id="2" creationId="{D89BFB72-F9B1-B47F-98D8-00AEC622ECD5}"/>
          </ac:spMkLst>
        </pc:spChg>
        <pc:spChg chg="mod">
          <ac:chgData name="Halsall, Sarah" userId="790a483c-d9e6-436d-adc0-603335f44fbe" providerId="ADAL" clId="{802DBA58-D3BC-47E4-B2D7-0437CE63C6B6}" dt="2026-01-26T11:26:00.529" v="2038" actId="20577"/>
          <ac:spMkLst>
            <pc:docMk/>
            <pc:sldMk cId="3031757066" sldId="588"/>
            <ac:spMk id="3" creationId="{440D8330-25AF-2938-23CB-DAAA9F5AF491}"/>
          </ac:spMkLst>
        </pc:spChg>
      </pc:sldChg>
      <pc:sldChg chg="ord">
        <pc:chgData name="Halsall, Sarah" userId="790a483c-d9e6-436d-adc0-603335f44fbe" providerId="ADAL" clId="{802DBA58-D3BC-47E4-B2D7-0437CE63C6B6}" dt="2026-01-26T11:26:25.536" v="2044"/>
        <pc:sldMkLst>
          <pc:docMk/>
          <pc:sldMk cId="948373114" sldId="609"/>
        </pc:sldMkLst>
      </pc:sldChg>
      <pc:sldChg chg="addSp delSp modSp add mod">
        <pc:chgData name="Halsall, Sarah" userId="790a483c-d9e6-436d-adc0-603335f44fbe" providerId="ADAL" clId="{802DBA58-D3BC-47E4-B2D7-0437CE63C6B6}" dt="2026-01-26T11:01:44.898" v="1021" actId="404"/>
        <pc:sldMkLst>
          <pc:docMk/>
          <pc:sldMk cId="3976209886" sldId="610"/>
        </pc:sldMkLst>
        <pc:spChg chg="add mod">
          <ac:chgData name="Halsall, Sarah" userId="790a483c-d9e6-436d-adc0-603335f44fbe" providerId="ADAL" clId="{802DBA58-D3BC-47E4-B2D7-0437CE63C6B6}" dt="2026-01-26T11:01:41.548" v="1020" actId="1076"/>
          <ac:spMkLst>
            <pc:docMk/>
            <pc:sldMk cId="3976209886" sldId="610"/>
            <ac:spMk id="3" creationId="{8EFD50BF-020D-8708-DC8F-4C7EE2F67BB8}"/>
          </ac:spMkLst>
        </pc:spChg>
        <pc:graphicFrameChg chg="mod modGraphic">
          <ac:chgData name="Halsall, Sarah" userId="790a483c-d9e6-436d-adc0-603335f44fbe" providerId="ADAL" clId="{802DBA58-D3BC-47E4-B2D7-0437CE63C6B6}" dt="2026-01-26T11:01:44.898" v="1021" actId="404"/>
          <ac:graphicFrameMkLst>
            <pc:docMk/>
            <pc:sldMk cId="3976209886" sldId="610"/>
            <ac:graphicFrameMk id="4" creationId="{9A56D7E1-48D7-9501-3446-8B2A532EB961}"/>
          </ac:graphicFrameMkLst>
        </pc:graphicFrameChg>
      </pc:sldChg>
      <pc:sldChg chg="addSp delSp modSp new mod modAnim modNotesTx">
        <pc:chgData name="Halsall, Sarah" userId="790a483c-d9e6-436d-adc0-603335f44fbe" providerId="ADAL" clId="{802DBA58-D3BC-47E4-B2D7-0437CE63C6B6}" dt="2026-01-26T11:09:10.918" v="1040" actId="20577"/>
        <pc:sldMkLst>
          <pc:docMk/>
          <pc:sldMk cId="569284897" sldId="611"/>
        </pc:sldMkLst>
        <pc:picChg chg="add mod">
          <ac:chgData name="Halsall, Sarah" userId="790a483c-d9e6-436d-adc0-603335f44fbe" providerId="ADAL" clId="{802DBA58-D3BC-47E4-B2D7-0437CE63C6B6}" dt="2026-01-26T11:08:50.683" v="1031" actId="1076"/>
          <ac:picMkLst>
            <pc:docMk/>
            <pc:sldMk cId="569284897" sldId="611"/>
            <ac:picMk id="4" creationId="{20EC4A1A-AD68-1A6C-324E-B08D0D150D62}"/>
          </ac:picMkLst>
        </pc:picChg>
      </pc:sldChg>
      <pc:sldChg chg="modSp add mod ord">
        <pc:chgData name="Halsall, Sarah" userId="790a483c-d9e6-436d-adc0-603335f44fbe" providerId="ADAL" clId="{802DBA58-D3BC-47E4-B2D7-0437CE63C6B6}" dt="2026-02-11T17:29:54.190" v="2581"/>
        <pc:sldMkLst>
          <pc:docMk/>
          <pc:sldMk cId="3980422926" sldId="612"/>
        </pc:sldMkLst>
        <pc:spChg chg="mod">
          <ac:chgData name="Halsall, Sarah" userId="790a483c-d9e6-436d-adc0-603335f44fbe" providerId="ADAL" clId="{802DBA58-D3BC-47E4-B2D7-0437CE63C6B6}" dt="2026-02-04T13:17:21.249" v="2381" actId="1076"/>
          <ac:spMkLst>
            <pc:docMk/>
            <pc:sldMk cId="3980422926" sldId="612"/>
            <ac:spMk id="2" creationId="{3470EA83-BAA4-0A65-BB18-D3A6987098AD}"/>
          </ac:spMkLst>
        </pc:spChg>
        <pc:spChg chg="mod">
          <ac:chgData name="Halsall, Sarah" userId="790a483c-d9e6-436d-adc0-603335f44fbe" providerId="ADAL" clId="{802DBA58-D3BC-47E4-B2D7-0437CE63C6B6}" dt="2026-02-04T13:17:40.827" v="2386" actId="27636"/>
          <ac:spMkLst>
            <pc:docMk/>
            <pc:sldMk cId="3980422926" sldId="612"/>
            <ac:spMk id="3" creationId="{56CA71EE-B89B-F478-2452-DD10AF531D9B}"/>
          </ac:spMkLst>
        </pc:spChg>
      </pc:sldChg>
      <pc:sldChg chg="delSp modSp add mod setBg delDesignElem">
        <pc:chgData name="Halsall, Sarah" userId="790a483c-d9e6-436d-adc0-603335f44fbe" providerId="ADAL" clId="{802DBA58-D3BC-47E4-B2D7-0437CE63C6B6}" dt="2026-02-11T17:31:44.570" v="2605" actId="207"/>
        <pc:sldMkLst>
          <pc:docMk/>
          <pc:sldMk cId="1307431091" sldId="613"/>
        </pc:sldMkLst>
        <pc:spChg chg="mod">
          <ac:chgData name="Halsall, Sarah" userId="790a483c-d9e6-436d-adc0-603335f44fbe" providerId="ADAL" clId="{802DBA58-D3BC-47E4-B2D7-0437CE63C6B6}" dt="2026-01-26T11:33:03.149" v="2302" actId="20577"/>
          <ac:spMkLst>
            <pc:docMk/>
            <pc:sldMk cId="1307431091" sldId="613"/>
            <ac:spMk id="2" creationId="{7E807B92-45AC-C0B5-D442-F3C4EAC8D5A4}"/>
          </ac:spMkLst>
        </pc:spChg>
        <pc:spChg chg="mod">
          <ac:chgData name="Halsall, Sarah" userId="790a483c-d9e6-436d-adc0-603335f44fbe" providerId="ADAL" clId="{802DBA58-D3BC-47E4-B2D7-0437CE63C6B6}" dt="2026-02-11T17:31:44.570" v="2605" actId="207"/>
          <ac:spMkLst>
            <pc:docMk/>
            <pc:sldMk cId="1307431091" sldId="613"/>
            <ac:spMk id="3" creationId="{B5C532A3-599D-2F58-3CE1-392A58D648EB}"/>
          </ac:spMkLst>
        </pc:spChg>
      </pc:sldChg>
      <pc:sldChg chg="delSp modSp new mod">
        <pc:chgData name="Halsall, Sarah" userId="790a483c-d9e6-436d-adc0-603335f44fbe" providerId="ADAL" clId="{802DBA58-D3BC-47E4-B2D7-0437CE63C6B6}" dt="2026-02-11T17:32:35.731" v="2612" actId="14100"/>
        <pc:sldMkLst>
          <pc:docMk/>
          <pc:sldMk cId="655385503" sldId="614"/>
        </pc:sldMkLst>
        <pc:spChg chg="mod">
          <ac:chgData name="Halsall, Sarah" userId="790a483c-d9e6-436d-adc0-603335f44fbe" providerId="ADAL" clId="{802DBA58-D3BC-47E4-B2D7-0437CE63C6B6}" dt="2026-02-11T17:32:35.731" v="2612" actId="14100"/>
          <ac:spMkLst>
            <pc:docMk/>
            <pc:sldMk cId="655385503" sldId="614"/>
            <ac:spMk id="3" creationId="{5C544EA1-C210-2D8C-A8B8-0F3E27A4E483}"/>
          </ac:spMkLst>
        </pc:spChg>
      </pc:sldChg>
      <pc:sldChg chg="delSp modSp add mod setBg delDesignElem">
        <pc:chgData name="Halsall, Sarah" userId="790a483c-d9e6-436d-adc0-603335f44fbe" providerId="ADAL" clId="{802DBA58-D3BC-47E4-B2D7-0437CE63C6B6}" dt="2026-01-26T11:38:49.455" v="2380" actId="14100"/>
        <pc:sldMkLst>
          <pc:docMk/>
          <pc:sldMk cId="2365538938" sldId="615"/>
        </pc:sldMkLst>
        <pc:spChg chg="mod">
          <ac:chgData name="Halsall, Sarah" userId="790a483c-d9e6-436d-adc0-603335f44fbe" providerId="ADAL" clId="{802DBA58-D3BC-47E4-B2D7-0437CE63C6B6}" dt="2026-01-26T11:38:49.455" v="2380" actId="14100"/>
          <ac:spMkLst>
            <pc:docMk/>
            <pc:sldMk cId="2365538938" sldId="615"/>
            <ac:spMk id="2" creationId="{64257F20-7F09-60F6-AAEA-3568F1AA06AA}"/>
          </ac:spMkLst>
        </pc:spChg>
        <pc:picChg chg="mod">
          <ac:chgData name="Halsall, Sarah" userId="790a483c-d9e6-436d-adc0-603335f44fbe" providerId="ADAL" clId="{802DBA58-D3BC-47E4-B2D7-0437CE63C6B6}" dt="2026-01-26T11:38:42.189" v="2378" actId="14100"/>
          <ac:picMkLst>
            <pc:docMk/>
            <pc:sldMk cId="2365538938" sldId="615"/>
            <ac:picMk id="1026" creationId="{1D1A1734-6D3F-DEF9-82E5-AA1C59FA6D09}"/>
          </ac:picMkLst>
        </pc:picChg>
      </pc:sldChg>
      <pc:sldChg chg="add ord">
        <pc:chgData name="Halsall, Sarah" userId="790a483c-d9e6-436d-adc0-603335f44fbe" providerId="ADAL" clId="{802DBA58-D3BC-47E4-B2D7-0437CE63C6B6}" dt="2026-02-11T17:29:56.965" v="2583"/>
        <pc:sldMkLst>
          <pc:docMk/>
          <pc:sldMk cId="2622866670" sldId="61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F648C0-BF45-42E9-9687-31C54707D1F9}"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en-GB"/>
        </a:p>
      </dgm:t>
    </dgm:pt>
    <dgm:pt modelId="{F2651B64-B0CA-45AC-8301-0385DC389A04}">
      <dgm:prSet phldrT="[Text]" phldr="0" custT="1"/>
      <dgm:spPr/>
      <dgm:t>
        <a:bodyPr/>
        <a:lstStyle/>
        <a:p>
          <a:endParaRPr lang="en-GB" sz="1800" dirty="0"/>
        </a:p>
      </dgm:t>
    </dgm:pt>
    <dgm:pt modelId="{78B0DF4D-8D46-4228-A426-E38773BE3E0A}" type="parTrans" cxnId="{025BDF77-7AF3-4F51-838D-6B1FB940E94A}">
      <dgm:prSet/>
      <dgm:spPr/>
      <dgm:t>
        <a:bodyPr/>
        <a:lstStyle/>
        <a:p>
          <a:endParaRPr lang="en-GB"/>
        </a:p>
      </dgm:t>
    </dgm:pt>
    <dgm:pt modelId="{6C83A748-F588-4C0F-A5A4-9DE5AFBEE3BE}" type="sibTrans" cxnId="{025BDF77-7AF3-4F51-838D-6B1FB940E94A}">
      <dgm:prSet/>
      <dgm:spPr/>
      <dgm:t>
        <a:bodyPr/>
        <a:lstStyle/>
        <a:p>
          <a:endParaRPr lang="en-GB"/>
        </a:p>
      </dgm:t>
    </dgm:pt>
    <dgm:pt modelId="{D4D353CE-72A5-4BCA-A79D-A04F70A608B9}">
      <dgm:prSet phldrT="[Text]" phldr="0" custT="1"/>
      <dgm:spPr>
        <a:solidFill>
          <a:schemeClr val="accent4">
            <a:lumMod val="60000"/>
            <a:lumOff val="40000"/>
            <a:alpha val="50000"/>
          </a:schemeClr>
        </a:solidFill>
      </dgm:spPr>
      <dgm:t>
        <a:bodyPr/>
        <a:lstStyle/>
        <a:p>
          <a:endParaRPr lang="en-GB" sz="2400" dirty="0"/>
        </a:p>
        <a:p>
          <a:r>
            <a:rPr lang="en-GB" sz="2400" dirty="0"/>
            <a:t>‘’Children are exposed to various forms of harmful content online, which simply wouldn’t be allowed to cross their paths in the ‘real’ world. This includes sexualised, pornographic imagery, violent or gory content, material depicting self harm, and anonymous trolling’’ </a:t>
          </a:r>
        </a:p>
        <a:p>
          <a:r>
            <a:rPr lang="en-GB" sz="2400" dirty="0"/>
            <a:t>Rachel de Souza, Childrens Commissioner (2022)</a:t>
          </a:r>
        </a:p>
        <a:p>
          <a:endParaRPr lang="en-GB" sz="2800" dirty="0"/>
        </a:p>
      </dgm:t>
    </dgm:pt>
    <dgm:pt modelId="{FD5CB9F8-DB0D-48DA-9EB0-C8B5B50F3A18}" type="parTrans" cxnId="{A2C57EC7-4353-4A9C-A0E2-384595E01E89}">
      <dgm:prSet/>
      <dgm:spPr/>
      <dgm:t>
        <a:bodyPr/>
        <a:lstStyle/>
        <a:p>
          <a:endParaRPr lang="en-GB"/>
        </a:p>
      </dgm:t>
    </dgm:pt>
    <dgm:pt modelId="{FFB888C3-CDB4-44AE-9970-2B34B3034D6D}" type="sibTrans" cxnId="{A2C57EC7-4353-4A9C-A0E2-384595E01E89}">
      <dgm:prSet/>
      <dgm:spPr/>
      <dgm:t>
        <a:bodyPr/>
        <a:lstStyle/>
        <a:p>
          <a:endParaRPr lang="en-GB"/>
        </a:p>
      </dgm:t>
    </dgm:pt>
    <dgm:pt modelId="{0501C3E6-0014-428C-93E5-DCE79ADD3276}">
      <dgm:prSet custT="1"/>
      <dgm:spPr/>
    </dgm:pt>
    <dgm:pt modelId="{1CC5F0E1-DC9B-4675-B5CC-380CF977DAD7}" type="parTrans" cxnId="{38B0A5FF-DCC5-491D-A20D-315E45772E0D}">
      <dgm:prSet/>
      <dgm:spPr/>
      <dgm:t>
        <a:bodyPr/>
        <a:lstStyle/>
        <a:p>
          <a:endParaRPr lang="en-GB"/>
        </a:p>
      </dgm:t>
    </dgm:pt>
    <dgm:pt modelId="{1E01FFF6-DC22-4949-8D35-60CFCCE29961}" type="sibTrans" cxnId="{38B0A5FF-DCC5-491D-A20D-315E45772E0D}">
      <dgm:prSet/>
      <dgm:spPr/>
      <dgm:t>
        <a:bodyPr/>
        <a:lstStyle/>
        <a:p>
          <a:endParaRPr lang="en-GB"/>
        </a:p>
      </dgm:t>
    </dgm:pt>
    <dgm:pt modelId="{2A2BCFAA-2302-42B2-A349-6884D3AFD00A}">
      <dgm:prSet custT="1"/>
      <dgm:spPr/>
      <dgm:t>
        <a:bodyPr/>
        <a:lstStyle/>
        <a:p>
          <a:endParaRPr lang="en-GB" sz="1800" dirty="0"/>
        </a:p>
      </dgm:t>
    </dgm:pt>
    <dgm:pt modelId="{C1376301-7BAB-4DFE-9F71-CE5B1AE96EC5}" type="parTrans" cxnId="{7984E242-0CE0-4A5F-9C6E-42AD04B20931}">
      <dgm:prSet/>
      <dgm:spPr/>
      <dgm:t>
        <a:bodyPr/>
        <a:lstStyle/>
        <a:p>
          <a:endParaRPr lang="en-GB"/>
        </a:p>
      </dgm:t>
    </dgm:pt>
    <dgm:pt modelId="{003E6AEB-14FB-4401-9C5F-DB954A346BD4}" type="sibTrans" cxnId="{7984E242-0CE0-4A5F-9C6E-42AD04B20931}">
      <dgm:prSet/>
      <dgm:spPr/>
      <dgm:t>
        <a:bodyPr/>
        <a:lstStyle/>
        <a:p>
          <a:endParaRPr lang="en-GB"/>
        </a:p>
      </dgm:t>
    </dgm:pt>
    <dgm:pt modelId="{36AB1FC1-E1E5-4CDE-A1B9-2F928D7CACDD}">
      <dgm:prSet/>
      <dgm:spPr/>
    </dgm:pt>
    <dgm:pt modelId="{2BC79FFE-0AB6-4C56-8621-21C8E75FF52E}" type="parTrans" cxnId="{059E5BCA-65A5-4A3A-84B3-D20B2E309819}">
      <dgm:prSet/>
      <dgm:spPr/>
      <dgm:t>
        <a:bodyPr/>
        <a:lstStyle/>
        <a:p>
          <a:endParaRPr lang="en-GB"/>
        </a:p>
      </dgm:t>
    </dgm:pt>
    <dgm:pt modelId="{C03CD635-6EFA-4457-9C47-558AC50DC984}" type="sibTrans" cxnId="{059E5BCA-65A5-4A3A-84B3-D20B2E309819}">
      <dgm:prSet/>
      <dgm:spPr/>
      <dgm:t>
        <a:bodyPr/>
        <a:lstStyle/>
        <a:p>
          <a:endParaRPr lang="en-GB"/>
        </a:p>
      </dgm:t>
    </dgm:pt>
    <dgm:pt modelId="{C0D19CB5-8FF6-4AED-9111-227B33E37281}">
      <dgm:prSet/>
      <dgm:spPr/>
    </dgm:pt>
    <dgm:pt modelId="{557FF40A-6186-4AD0-A303-7FE4A016DCDF}" type="parTrans" cxnId="{C6056279-FD04-4EA1-B037-0A420FA05DCE}">
      <dgm:prSet/>
      <dgm:spPr/>
      <dgm:t>
        <a:bodyPr/>
        <a:lstStyle/>
        <a:p>
          <a:endParaRPr lang="en-GB"/>
        </a:p>
      </dgm:t>
    </dgm:pt>
    <dgm:pt modelId="{3F3B0070-4679-4058-A32E-9D0B661A1FE0}" type="sibTrans" cxnId="{C6056279-FD04-4EA1-B037-0A420FA05DCE}">
      <dgm:prSet/>
      <dgm:spPr/>
      <dgm:t>
        <a:bodyPr/>
        <a:lstStyle/>
        <a:p>
          <a:endParaRPr lang="en-GB"/>
        </a:p>
      </dgm:t>
    </dgm:pt>
    <dgm:pt modelId="{41BE2DD6-FA5E-4291-A742-A52A9C2CB64A}">
      <dgm:prSet/>
      <dgm:spPr/>
    </dgm:pt>
    <dgm:pt modelId="{3297FF19-E932-4E64-8EF1-1C3EB77FE222}" type="parTrans" cxnId="{FBBB020A-454D-4156-8729-1C4647184F1B}">
      <dgm:prSet/>
      <dgm:spPr/>
      <dgm:t>
        <a:bodyPr/>
        <a:lstStyle/>
        <a:p>
          <a:endParaRPr lang="en-GB"/>
        </a:p>
      </dgm:t>
    </dgm:pt>
    <dgm:pt modelId="{E406F8F8-19DE-44C3-AF13-A263E8C69370}" type="sibTrans" cxnId="{FBBB020A-454D-4156-8729-1C4647184F1B}">
      <dgm:prSet/>
      <dgm:spPr/>
      <dgm:t>
        <a:bodyPr/>
        <a:lstStyle/>
        <a:p>
          <a:endParaRPr lang="en-GB"/>
        </a:p>
      </dgm:t>
    </dgm:pt>
    <dgm:pt modelId="{C10EB3AD-7339-4450-AEBC-8165E7ADE9B3}">
      <dgm:prSet/>
      <dgm:spPr/>
    </dgm:pt>
    <dgm:pt modelId="{F10FC8DF-34D9-4F53-93F9-33B711C14FDC}" type="parTrans" cxnId="{15FDC859-3414-4895-AF73-CEB7E38CEDE6}">
      <dgm:prSet/>
      <dgm:spPr/>
      <dgm:t>
        <a:bodyPr/>
        <a:lstStyle/>
        <a:p>
          <a:endParaRPr lang="en-GB"/>
        </a:p>
      </dgm:t>
    </dgm:pt>
    <dgm:pt modelId="{7124F655-7F4E-4D97-9110-095F2ABC6048}" type="sibTrans" cxnId="{15FDC859-3414-4895-AF73-CEB7E38CEDE6}">
      <dgm:prSet/>
      <dgm:spPr/>
      <dgm:t>
        <a:bodyPr/>
        <a:lstStyle/>
        <a:p>
          <a:endParaRPr lang="en-GB"/>
        </a:p>
      </dgm:t>
    </dgm:pt>
    <dgm:pt modelId="{9187DCB1-4495-4F29-97F0-602FA34EC0CE}" type="pres">
      <dgm:prSet presAssocID="{40F648C0-BF45-42E9-9687-31C54707D1F9}" presName="composite" presStyleCnt="0">
        <dgm:presLayoutVars>
          <dgm:chMax val="1"/>
          <dgm:dir/>
          <dgm:resizeHandles val="exact"/>
        </dgm:presLayoutVars>
      </dgm:prSet>
      <dgm:spPr/>
    </dgm:pt>
    <dgm:pt modelId="{7224C4D8-C4C5-4CA4-B19A-D368268891A8}" type="pres">
      <dgm:prSet presAssocID="{40F648C0-BF45-42E9-9687-31C54707D1F9}" presName="radial" presStyleCnt="0">
        <dgm:presLayoutVars>
          <dgm:animLvl val="ctr"/>
        </dgm:presLayoutVars>
      </dgm:prSet>
      <dgm:spPr/>
    </dgm:pt>
    <dgm:pt modelId="{15320AAD-EF6F-418E-B73C-2A2924405027}" type="pres">
      <dgm:prSet presAssocID="{F2651B64-B0CA-45AC-8301-0385DC389A04}" presName="centerShape" presStyleLbl="vennNode1" presStyleIdx="0" presStyleCnt="2" custLinFactNeighborX="70262" custLinFactNeighborY="2953"/>
      <dgm:spPr/>
    </dgm:pt>
    <dgm:pt modelId="{6FB88A19-96EC-47E6-BABD-3C94D349B9DE}" type="pres">
      <dgm:prSet presAssocID="{D4D353CE-72A5-4BCA-A79D-A04F70A608B9}" presName="node" presStyleLbl="vennNode1" presStyleIdx="1" presStyleCnt="2" custScaleX="343566" custScaleY="300735" custRadScaleRad="5994" custRadScaleInc="-26494">
        <dgm:presLayoutVars>
          <dgm:bulletEnabled val="1"/>
        </dgm:presLayoutVars>
      </dgm:prSet>
      <dgm:spPr/>
    </dgm:pt>
  </dgm:ptLst>
  <dgm:cxnLst>
    <dgm:cxn modelId="{FBBB020A-454D-4156-8729-1C4647184F1B}" srcId="{40F648C0-BF45-42E9-9687-31C54707D1F9}" destId="{41BE2DD6-FA5E-4291-A742-A52A9C2CB64A}" srcOrd="1" destOrd="0" parTransId="{3297FF19-E932-4E64-8EF1-1C3EB77FE222}" sibTransId="{E406F8F8-19DE-44C3-AF13-A263E8C69370}"/>
    <dgm:cxn modelId="{F294AB14-310C-456E-BC1F-A046839A8592}" type="presOf" srcId="{D4D353CE-72A5-4BCA-A79D-A04F70A608B9}" destId="{6FB88A19-96EC-47E6-BABD-3C94D349B9DE}" srcOrd="0" destOrd="0" presId="urn:microsoft.com/office/officeart/2005/8/layout/radial3"/>
    <dgm:cxn modelId="{7984E242-0CE0-4A5F-9C6E-42AD04B20931}" srcId="{40F648C0-BF45-42E9-9687-31C54707D1F9}" destId="{2A2BCFAA-2302-42B2-A349-6884D3AFD00A}" srcOrd="6" destOrd="0" parTransId="{C1376301-7BAB-4DFE-9F71-CE5B1AE96EC5}" sibTransId="{003E6AEB-14FB-4401-9C5F-DB954A346BD4}"/>
    <dgm:cxn modelId="{025BDF77-7AF3-4F51-838D-6B1FB940E94A}" srcId="{40F648C0-BF45-42E9-9687-31C54707D1F9}" destId="{F2651B64-B0CA-45AC-8301-0385DC389A04}" srcOrd="0" destOrd="0" parTransId="{78B0DF4D-8D46-4228-A426-E38773BE3E0A}" sibTransId="{6C83A748-F588-4C0F-A5A4-9DE5AFBEE3BE}"/>
    <dgm:cxn modelId="{C6056279-FD04-4EA1-B037-0A420FA05DCE}" srcId="{40F648C0-BF45-42E9-9687-31C54707D1F9}" destId="{C0D19CB5-8FF6-4AED-9111-227B33E37281}" srcOrd="4" destOrd="0" parTransId="{557FF40A-6186-4AD0-A303-7FE4A016DCDF}" sibTransId="{3F3B0070-4679-4058-A32E-9D0B661A1FE0}"/>
    <dgm:cxn modelId="{15FDC859-3414-4895-AF73-CEB7E38CEDE6}" srcId="{40F648C0-BF45-42E9-9687-31C54707D1F9}" destId="{C10EB3AD-7339-4450-AEBC-8165E7ADE9B3}" srcOrd="2" destOrd="0" parTransId="{F10FC8DF-34D9-4F53-93F9-33B711C14FDC}" sibTransId="{7124F655-7F4E-4D97-9110-095F2ABC6048}"/>
    <dgm:cxn modelId="{43AD0FB1-4F57-411B-8640-A9F04533392A}" type="presOf" srcId="{40F648C0-BF45-42E9-9687-31C54707D1F9}" destId="{9187DCB1-4495-4F29-97F0-602FA34EC0CE}" srcOrd="0" destOrd="0" presId="urn:microsoft.com/office/officeart/2005/8/layout/radial3"/>
    <dgm:cxn modelId="{A2C57EC7-4353-4A9C-A0E2-384595E01E89}" srcId="{F2651B64-B0CA-45AC-8301-0385DC389A04}" destId="{D4D353CE-72A5-4BCA-A79D-A04F70A608B9}" srcOrd="0" destOrd="0" parTransId="{FD5CB9F8-DB0D-48DA-9EB0-C8B5B50F3A18}" sibTransId="{FFB888C3-CDB4-44AE-9970-2B34B3034D6D}"/>
    <dgm:cxn modelId="{059E5BCA-65A5-4A3A-84B3-D20B2E309819}" srcId="{40F648C0-BF45-42E9-9687-31C54707D1F9}" destId="{36AB1FC1-E1E5-4CDE-A1B9-2F928D7CACDD}" srcOrd="3" destOrd="0" parTransId="{2BC79FFE-0AB6-4C56-8621-21C8E75FF52E}" sibTransId="{C03CD635-6EFA-4457-9C47-558AC50DC984}"/>
    <dgm:cxn modelId="{AEA207E7-8368-4CE4-A00C-A6CBC7501A9E}" type="presOf" srcId="{F2651B64-B0CA-45AC-8301-0385DC389A04}" destId="{15320AAD-EF6F-418E-B73C-2A2924405027}" srcOrd="0" destOrd="0" presId="urn:microsoft.com/office/officeart/2005/8/layout/radial3"/>
    <dgm:cxn modelId="{38B0A5FF-DCC5-491D-A20D-315E45772E0D}" srcId="{40F648C0-BF45-42E9-9687-31C54707D1F9}" destId="{0501C3E6-0014-428C-93E5-DCE79ADD3276}" srcOrd="5" destOrd="0" parTransId="{1CC5F0E1-DC9B-4675-B5CC-380CF977DAD7}" sibTransId="{1E01FFF6-DC22-4949-8D35-60CFCCE29961}"/>
    <dgm:cxn modelId="{507B3146-B729-4D68-99B0-78D91FB58045}" type="presParOf" srcId="{9187DCB1-4495-4F29-97F0-602FA34EC0CE}" destId="{7224C4D8-C4C5-4CA4-B19A-D368268891A8}" srcOrd="0" destOrd="0" presId="urn:microsoft.com/office/officeart/2005/8/layout/radial3"/>
    <dgm:cxn modelId="{1B1BEA09-5F1D-460B-A0B3-58F3BB12F749}" type="presParOf" srcId="{7224C4D8-C4C5-4CA4-B19A-D368268891A8}" destId="{15320AAD-EF6F-418E-B73C-2A2924405027}" srcOrd="0" destOrd="0" presId="urn:microsoft.com/office/officeart/2005/8/layout/radial3"/>
    <dgm:cxn modelId="{6CB03895-C724-44B4-A91F-44A1C069DE75}" type="presParOf" srcId="{7224C4D8-C4C5-4CA4-B19A-D368268891A8}" destId="{6FB88A19-96EC-47E6-BABD-3C94D349B9DE}" srcOrd="1"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393D6A-1171-452A-A353-D8DD6E4A6A1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9DF06885-690E-4248-9029-53ED2FEBC1C5}">
      <dgm:prSet/>
      <dgm:spPr/>
      <dgm:t>
        <a:bodyPr/>
        <a:lstStyle/>
        <a:p>
          <a:r>
            <a:rPr lang="en-GB" b="0" i="0" dirty="0"/>
            <a:t>Parents and carers have a primary responsibility to ensure that their own children use the internet safely. </a:t>
          </a:r>
          <a:endParaRPr lang="en-US" dirty="0"/>
        </a:p>
      </dgm:t>
    </dgm:pt>
    <dgm:pt modelId="{D45945DB-992F-43C2-9E29-9D18AE22D820}" type="parTrans" cxnId="{EE7F3972-5689-459E-91D0-AF23EB3A686D}">
      <dgm:prSet/>
      <dgm:spPr/>
      <dgm:t>
        <a:bodyPr/>
        <a:lstStyle/>
        <a:p>
          <a:endParaRPr lang="en-US"/>
        </a:p>
      </dgm:t>
    </dgm:pt>
    <dgm:pt modelId="{5334BCD6-2B57-47EA-8E8B-26C5142C08B3}" type="sibTrans" cxnId="{EE7F3972-5689-459E-91D0-AF23EB3A686D}">
      <dgm:prSet/>
      <dgm:spPr/>
      <dgm:t>
        <a:bodyPr/>
        <a:lstStyle/>
        <a:p>
          <a:endParaRPr lang="en-US"/>
        </a:p>
      </dgm:t>
    </dgm:pt>
    <dgm:pt modelId="{33684F70-F295-4452-AF2A-86E730068E9E}">
      <dgm:prSet/>
      <dgm:spPr/>
      <dgm:t>
        <a:bodyPr/>
        <a:lstStyle/>
        <a:p>
          <a:r>
            <a:rPr lang="en-GB" dirty="0"/>
            <a:t>We need to protect our children online as much as we do offline. </a:t>
          </a:r>
          <a:endParaRPr lang="en-US" dirty="0"/>
        </a:p>
      </dgm:t>
    </dgm:pt>
    <dgm:pt modelId="{E2024CB7-492D-4C6B-B586-79DFF6D69BC7}" type="parTrans" cxnId="{DD9A2156-601E-4281-A29C-928874B6BFC4}">
      <dgm:prSet/>
      <dgm:spPr/>
      <dgm:t>
        <a:bodyPr/>
        <a:lstStyle/>
        <a:p>
          <a:endParaRPr lang="en-US"/>
        </a:p>
      </dgm:t>
    </dgm:pt>
    <dgm:pt modelId="{5FB5B8C5-BD40-40D9-8BA3-6CAFAB37CCE4}" type="sibTrans" cxnId="{DD9A2156-601E-4281-A29C-928874B6BFC4}">
      <dgm:prSet/>
      <dgm:spPr/>
      <dgm:t>
        <a:bodyPr/>
        <a:lstStyle/>
        <a:p>
          <a:endParaRPr lang="en-US"/>
        </a:p>
      </dgm:t>
    </dgm:pt>
    <dgm:pt modelId="{325A51ED-026F-40CD-8E7A-3CD59272C156}">
      <dgm:prSet/>
      <dgm:spPr/>
      <dgm:t>
        <a:bodyPr/>
        <a:lstStyle/>
        <a:p>
          <a:r>
            <a:rPr lang="en-GB" dirty="0"/>
            <a:t>Due to the ever-changing world in technology, p</a:t>
          </a:r>
          <a:r>
            <a:rPr lang="en-GB" b="0" i="0" dirty="0"/>
            <a:t>arents and children going online </a:t>
          </a:r>
          <a:r>
            <a:rPr lang="en-GB" b="1" i="0" u="sng" dirty="0"/>
            <a:t>together</a:t>
          </a:r>
          <a:r>
            <a:rPr lang="en-GB" b="0" i="0" dirty="0"/>
            <a:t> from an early age helps develop ongoing conversations about appropriate use of technology.</a:t>
          </a:r>
          <a:endParaRPr lang="en-US" dirty="0"/>
        </a:p>
      </dgm:t>
    </dgm:pt>
    <dgm:pt modelId="{575D92C7-BE3B-4A86-B1E7-D4E6D2F78723}" type="parTrans" cxnId="{AFE0FAAE-DFA7-4889-BD02-D1EA6A5B6AB3}">
      <dgm:prSet/>
      <dgm:spPr/>
      <dgm:t>
        <a:bodyPr/>
        <a:lstStyle/>
        <a:p>
          <a:endParaRPr lang="en-US"/>
        </a:p>
      </dgm:t>
    </dgm:pt>
    <dgm:pt modelId="{630A600B-2286-41FE-8C38-7D02A1C3300F}" type="sibTrans" cxnId="{AFE0FAAE-DFA7-4889-BD02-D1EA6A5B6AB3}">
      <dgm:prSet/>
      <dgm:spPr/>
      <dgm:t>
        <a:bodyPr/>
        <a:lstStyle/>
        <a:p>
          <a:endParaRPr lang="en-US"/>
        </a:p>
      </dgm:t>
    </dgm:pt>
    <dgm:pt modelId="{AE08CBB2-C544-4B7A-A208-2D62C143EABA}">
      <dgm:prSet/>
      <dgm:spPr/>
      <dgm:t>
        <a:bodyPr/>
        <a:lstStyle/>
        <a:p>
          <a:r>
            <a:rPr lang="en-GB" b="0" i="0" dirty="0"/>
            <a:t>Children of all age groups inhabit a world that seamlessly flows between on and offline. In order to thrive in both, they need the protection of their safe adults.</a:t>
          </a:r>
          <a:endParaRPr lang="en-US" b="0" dirty="0"/>
        </a:p>
      </dgm:t>
    </dgm:pt>
    <dgm:pt modelId="{9B5DA2B5-7C8E-4B70-A511-EEBD0AB603F9}" type="parTrans" cxnId="{26981EF7-A23A-496F-AEFF-BDAFF70591EF}">
      <dgm:prSet/>
      <dgm:spPr/>
      <dgm:t>
        <a:bodyPr/>
        <a:lstStyle/>
        <a:p>
          <a:endParaRPr lang="en-US"/>
        </a:p>
      </dgm:t>
    </dgm:pt>
    <dgm:pt modelId="{85E536C0-3C9E-415F-82D2-C70F8E3C941C}" type="sibTrans" cxnId="{26981EF7-A23A-496F-AEFF-BDAFF70591EF}">
      <dgm:prSet/>
      <dgm:spPr/>
      <dgm:t>
        <a:bodyPr/>
        <a:lstStyle/>
        <a:p>
          <a:endParaRPr lang="en-US"/>
        </a:p>
      </dgm:t>
    </dgm:pt>
    <dgm:pt modelId="{0ED82C94-895E-4749-9060-5B82D0E2A0C2}" type="pres">
      <dgm:prSet presAssocID="{6E393D6A-1171-452A-A353-D8DD6E4A6A1A}" presName="vert0" presStyleCnt="0">
        <dgm:presLayoutVars>
          <dgm:dir/>
          <dgm:animOne val="branch"/>
          <dgm:animLvl val="lvl"/>
        </dgm:presLayoutVars>
      </dgm:prSet>
      <dgm:spPr/>
    </dgm:pt>
    <dgm:pt modelId="{B8AB5DF3-18FA-4554-BF4E-3E54B4DC2159}" type="pres">
      <dgm:prSet presAssocID="{9DF06885-690E-4248-9029-53ED2FEBC1C5}" presName="thickLine" presStyleLbl="alignNode1" presStyleIdx="0" presStyleCnt="4"/>
      <dgm:spPr/>
    </dgm:pt>
    <dgm:pt modelId="{A2AAF1A0-3AB6-4936-9AE6-EF791366BE70}" type="pres">
      <dgm:prSet presAssocID="{9DF06885-690E-4248-9029-53ED2FEBC1C5}" presName="horz1" presStyleCnt="0"/>
      <dgm:spPr/>
    </dgm:pt>
    <dgm:pt modelId="{3C344FD1-8F7A-44E0-B8BC-CE584CD85452}" type="pres">
      <dgm:prSet presAssocID="{9DF06885-690E-4248-9029-53ED2FEBC1C5}" presName="tx1" presStyleLbl="revTx" presStyleIdx="0" presStyleCnt="4" custLinFactNeighborX="-1515" custLinFactNeighborY="8022"/>
      <dgm:spPr/>
    </dgm:pt>
    <dgm:pt modelId="{CAFFF356-21B7-4838-B5EF-D6D37328D3AE}" type="pres">
      <dgm:prSet presAssocID="{9DF06885-690E-4248-9029-53ED2FEBC1C5}" presName="vert1" presStyleCnt="0"/>
      <dgm:spPr/>
    </dgm:pt>
    <dgm:pt modelId="{CB7D45F4-30A3-4C02-BFC0-F3B007A87AB1}" type="pres">
      <dgm:prSet presAssocID="{33684F70-F295-4452-AF2A-86E730068E9E}" presName="thickLine" presStyleLbl="alignNode1" presStyleIdx="1" presStyleCnt="4"/>
      <dgm:spPr/>
    </dgm:pt>
    <dgm:pt modelId="{E1758C23-70C6-481E-82B0-0D00FA4BEE17}" type="pres">
      <dgm:prSet presAssocID="{33684F70-F295-4452-AF2A-86E730068E9E}" presName="horz1" presStyleCnt="0"/>
      <dgm:spPr/>
    </dgm:pt>
    <dgm:pt modelId="{6604CE56-8D8D-4631-9B7A-DB74228D8305}" type="pres">
      <dgm:prSet presAssocID="{33684F70-F295-4452-AF2A-86E730068E9E}" presName="tx1" presStyleLbl="revTx" presStyleIdx="1" presStyleCnt="4"/>
      <dgm:spPr/>
    </dgm:pt>
    <dgm:pt modelId="{6D720E3B-C686-47A4-9409-3E9F9B661748}" type="pres">
      <dgm:prSet presAssocID="{33684F70-F295-4452-AF2A-86E730068E9E}" presName="vert1" presStyleCnt="0"/>
      <dgm:spPr/>
    </dgm:pt>
    <dgm:pt modelId="{EFF3D71A-2FB5-4E4D-B5AB-CE3076D93F4B}" type="pres">
      <dgm:prSet presAssocID="{325A51ED-026F-40CD-8E7A-3CD59272C156}" presName="thickLine" presStyleLbl="alignNode1" presStyleIdx="2" presStyleCnt="4"/>
      <dgm:spPr/>
    </dgm:pt>
    <dgm:pt modelId="{13BFC4B5-2122-40FF-ACBE-816B7E9D11E3}" type="pres">
      <dgm:prSet presAssocID="{325A51ED-026F-40CD-8E7A-3CD59272C156}" presName="horz1" presStyleCnt="0"/>
      <dgm:spPr/>
    </dgm:pt>
    <dgm:pt modelId="{AF7AF594-8720-4170-8400-CA6445CE5C1D}" type="pres">
      <dgm:prSet presAssocID="{325A51ED-026F-40CD-8E7A-3CD59272C156}" presName="tx1" presStyleLbl="revTx" presStyleIdx="2" presStyleCnt="4"/>
      <dgm:spPr/>
    </dgm:pt>
    <dgm:pt modelId="{2F55B031-E7F0-4BDD-A3FE-A3BD25D9EBD6}" type="pres">
      <dgm:prSet presAssocID="{325A51ED-026F-40CD-8E7A-3CD59272C156}" presName="vert1" presStyleCnt="0"/>
      <dgm:spPr/>
    </dgm:pt>
    <dgm:pt modelId="{718050F6-6152-4C3A-8A23-5FC679D1C598}" type="pres">
      <dgm:prSet presAssocID="{AE08CBB2-C544-4B7A-A208-2D62C143EABA}" presName="thickLine" presStyleLbl="alignNode1" presStyleIdx="3" presStyleCnt="4"/>
      <dgm:spPr/>
    </dgm:pt>
    <dgm:pt modelId="{D761F249-9783-4CC5-85FC-B738C91D19E0}" type="pres">
      <dgm:prSet presAssocID="{AE08CBB2-C544-4B7A-A208-2D62C143EABA}" presName="horz1" presStyleCnt="0"/>
      <dgm:spPr/>
    </dgm:pt>
    <dgm:pt modelId="{A64A161A-ABBA-4BC8-8E4F-B0805585DEC5}" type="pres">
      <dgm:prSet presAssocID="{AE08CBB2-C544-4B7A-A208-2D62C143EABA}" presName="tx1" presStyleLbl="revTx" presStyleIdx="3" presStyleCnt="4"/>
      <dgm:spPr/>
    </dgm:pt>
    <dgm:pt modelId="{08023C59-C7A5-4B3C-A628-AEED69754BB6}" type="pres">
      <dgm:prSet presAssocID="{AE08CBB2-C544-4B7A-A208-2D62C143EABA}" presName="vert1" presStyleCnt="0"/>
      <dgm:spPr/>
    </dgm:pt>
  </dgm:ptLst>
  <dgm:cxnLst>
    <dgm:cxn modelId="{611EB221-24ED-4CE0-AA03-0D85B7D673CB}" type="presOf" srcId="{325A51ED-026F-40CD-8E7A-3CD59272C156}" destId="{AF7AF594-8720-4170-8400-CA6445CE5C1D}" srcOrd="0" destOrd="0" presId="urn:microsoft.com/office/officeart/2008/layout/LinedList"/>
    <dgm:cxn modelId="{EE7F3972-5689-459E-91D0-AF23EB3A686D}" srcId="{6E393D6A-1171-452A-A353-D8DD6E4A6A1A}" destId="{9DF06885-690E-4248-9029-53ED2FEBC1C5}" srcOrd="0" destOrd="0" parTransId="{D45945DB-992F-43C2-9E29-9D18AE22D820}" sibTransId="{5334BCD6-2B57-47EA-8E8B-26C5142C08B3}"/>
    <dgm:cxn modelId="{DD9A2156-601E-4281-A29C-928874B6BFC4}" srcId="{6E393D6A-1171-452A-A353-D8DD6E4A6A1A}" destId="{33684F70-F295-4452-AF2A-86E730068E9E}" srcOrd="1" destOrd="0" parTransId="{E2024CB7-492D-4C6B-B586-79DFF6D69BC7}" sibTransId="{5FB5B8C5-BD40-40D9-8BA3-6CAFAB37CCE4}"/>
    <dgm:cxn modelId="{13E4F38A-101B-4AD0-A933-582536D7F256}" type="presOf" srcId="{AE08CBB2-C544-4B7A-A208-2D62C143EABA}" destId="{A64A161A-ABBA-4BC8-8E4F-B0805585DEC5}" srcOrd="0" destOrd="0" presId="urn:microsoft.com/office/officeart/2008/layout/LinedList"/>
    <dgm:cxn modelId="{AFE0FAAE-DFA7-4889-BD02-D1EA6A5B6AB3}" srcId="{6E393D6A-1171-452A-A353-D8DD6E4A6A1A}" destId="{325A51ED-026F-40CD-8E7A-3CD59272C156}" srcOrd="2" destOrd="0" parTransId="{575D92C7-BE3B-4A86-B1E7-D4E6D2F78723}" sibTransId="{630A600B-2286-41FE-8C38-7D02A1C3300F}"/>
    <dgm:cxn modelId="{32FBEDD8-50DB-47C9-B3DA-49452B16FFF1}" type="presOf" srcId="{6E393D6A-1171-452A-A353-D8DD6E4A6A1A}" destId="{0ED82C94-895E-4749-9060-5B82D0E2A0C2}" srcOrd="0" destOrd="0" presId="urn:microsoft.com/office/officeart/2008/layout/LinedList"/>
    <dgm:cxn modelId="{883DFFEE-CED8-4E23-8078-5C277B24BB47}" type="presOf" srcId="{33684F70-F295-4452-AF2A-86E730068E9E}" destId="{6604CE56-8D8D-4631-9B7A-DB74228D8305}" srcOrd="0" destOrd="0" presId="urn:microsoft.com/office/officeart/2008/layout/LinedList"/>
    <dgm:cxn modelId="{8F5696EF-DE89-402D-B61B-758B8D1256DF}" type="presOf" srcId="{9DF06885-690E-4248-9029-53ED2FEBC1C5}" destId="{3C344FD1-8F7A-44E0-B8BC-CE584CD85452}" srcOrd="0" destOrd="0" presId="urn:microsoft.com/office/officeart/2008/layout/LinedList"/>
    <dgm:cxn modelId="{26981EF7-A23A-496F-AEFF-BDAFF70591EF}" srcId="{6E393D6A-1171-452A-A353-D8DD6E4A6A1A}" destId="{AE08CBB2-C544-4B7A-A208-2D62C143EABA}" srcOrd="3" destOrd="0" parTransId="{9B5DA2B5-7C8E-4B70-A511-EEBD0AB603F9}" sibTransId="{85E536C0-3C9E-415F-82D2-C70F8E3C941C}"/>
    <dgm:cxn modelId="{059B4E73-B7CE-406C-8DB1-212A529896B5}" type="presParOf" srcId="{0ED82C94-895E-4749-9060-5B82D0E2A0C2}" destId="{B8AB5DF3-18FA-4554-BF4E-3E54B4DC2159}" srcOrd="0" destOrd="0" presId="urn:microsoft.com/office/officeart/2008/layout/LinedList"/>
    <dgm:cxn modelId="{1E9B8435-900A-4645-A87E-BCE47A0E6F46}" type="presParOf" srcId="{0ED82C94-895E-4749-9060-5B82D0E2A0C2}" destId="{A2AAF1A0-3AB6-4936-9AE6-EF791366BE70}" srcOrd="1" destOrd="0" presId="urn:microsoft.com/office/officeart/2008/layout/LinedList"/>
    <dgm:cxn modelId="{A0BD87C2-B8A1-4310-9929-3B85C0C9DCA8}" type="presParOf" srcId="{A2AAF1A0-3AB6-4936-9AE6-EF791366BE70}" destId="{3C344FD1-8F7A-44E0-B8BC-CE584CD85452}" srcOrd="0" destOrd="0" presId="urn:microsoft.com/office/officeart/2008/layout/LinedList"/>
    <dgm:cxn modelId="{476F0CBC-1D3C-4275-AFA0-D2185148AEDB}" type="presParOf" srcId="{A2AAF1A0-3AB6-4936-9AE6-EF791366BE70}" destId="{CAFFF356-21B7-4838-B5EF-D6D37328D3AE}" srcOrd="1" destOrd="0" presId="urn:microsoft.com/office/officeart/2008/layout/LinedList"/>
    <dgm:cxn modelId="{39AFD9F9-7708-4C1F-9B1A-025D51C88A2C}" type="presParOf" srcId="{0ED82C94-895E-4749-9060-5B82D0E2A0C2}" destId="{CB7D45F4-30A3-4C02-BFC0-F3B007A87AB1}" srcOrd="2" destOrd="0" presId="urn:microsoft.com/office/officeart/2008/layout/LinedList"/>
    <dgm:cxn modelId="{08E58A3A-BDD5-45E3-A96F-44596FEF74E5}" type="presParOf" srcId="{0ED82C94-895E-4749-9060-5B82D0E2A0C2}" destId="{E1758C23-70C6-481E-82B0-0D00FA4BEE17}" srcOrd="3" destOrd="0" presId="urn:microsoft.com/office/officeart/2008/layout/LinedList"/>
    <dgm:cxn modelId="{E375BC68-9C75-40F6-B81F-F57DB01F0A22}" type="presParOf" srcId="{E1758C23-70C6-481E-82B0-0D00FA4BEE17}" destId="{6604CE56-8D8D-4631-9B7A-DB74228D8305}" srcOrd="0" destOrd="0" presId="urn:microsoft.com/office/officeart/2008/layout/LinedList"/>
    <dgm:cxn modelId="{9DDC3E1B-C979-4C17-85C7-2BBA8B0A4FD9}" type="presParOf" srcId="{E1758C23-70C6-481E-82B0-0D00FA4BEE17}" destId="{6D720E3B-C686-47A4-9409-3E9F9B661748}" srcOrd="1" destOrd="0" presId="urn:microsoft.com/office/officeart/2008/layout/LinedList"/>
    <dgm:cxn modelId="{C5F90B71-97EA-4CD5-8371-C1E53A20865C}" type="presParOf" srcId="{0ED82C94-895E-4749-9060-5B82D0E2A0C2}" destId="{EFF3D71A-2FB5-4E4D-B5AB-CE3076D93F4B}" srcOrd="4" destOrd="0" presId="urn:microsoft.com/office/officeart/2008/layout/LinedList"/>
    <dgm:cxn modelId="{5D377476-56D8-4389-9CCC-8DEE96F133BD}" type="presParOf" srcId="{0ED82C94-895E-4749-9060-5B82D0E2A0C2}" destId="{13BFC4B5-2122-40FF-ACBE-816B7E9D11E3}" srcOrd="5" destOrd="0" presId="urn:microsoft.com/office/officeart/2008/layout/LinedList"/>
    <dgm:cxn modelId="{E63DAE17-DA4C-4C8D-8BEF-79F2254123A5}" type="presParOf" srcId="{13BFC4B5-2122-40FF-ACBE-816B7E9D11E3}" destId="{AF7AF594-8720-4170-8400-CA6445CE5C1D}" srcOrd="0" destOrd="0" presId="urn:microsoft.com/office/officeart/2008/layout/LinedList"/>
    <dgm:cxn modelId="{37AED1C4-1160-4CB0-9CD9-FE613A63FFA0}" type="presParOf" srcId="{13BFC4B5-2122-40FF-ACBE-816B7E9D11E3}" destId="{2F55B031-E7F0-4BDD-A3FE-A3BD25D9EBD6}" srcOrd="1" destOrd="0" presId="urn:microsoft.com/office/officeart/2008/layout/LinedList"/>
    <dgm:cxn modelId="{F95E95C8-4D93-4B78-8A04-114DCD32829A}" type="presParOf" srcId="{0ED82C94-895E-4749-9060-5B82D0E2A0C2}" destId="{718050F6-6152-4C3A-8A23-5FC679D1C598}" srcOrd="6" destOrd="0" presId="urn:microsoft.com/office/officeart/2008/layout/LinedList"/>
    <dgm:cxn modelId="{614FA2FD-F047-4B25-BBF5-02D6632740F7}" type="presParOf" srcId="{0ED82C94-895E-4749-9060-5B82D0E2A0C2}" destId="{D761F249-9783-4CC5-85FC-B738C91D19E0}" srcOrd="7" destOrd="0" presId="urn:microsoft.com/office/officeart/2008/layout/LinedList"/>
    <dgm:cxn modelId="{B75FD06B-9739-4203-968B-1E72EC792535}" type="presParOf" srcId="{D761F249-9783-4CC5-85FC-B738C91D19E0}" destId="{A64A161A-ABBA-4BC8-8E4F-B0805585DEC5}" srcOrd="0" destOrd="0" presId="urn:microsoft.com/office/officeart/2008/layout/LinedList"/>
    <dgm:cxn modelId="{E3187E91-42CA-4C84-BEC7-648720C895D2}" type="presParOf" srcId="{D761F249-9783-4CC5-85FC-B738C91D19E0}" destId="{08023C59-C7A5-4B3C-A628-AEED69754BB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320AAD-EF6F-418E-B73C-2A2924405027}">
      <dsp:nvSpPr>
        <dsp:cNvPr id="0" name=""/>
        <dsp:cNvSpPr/>
      </dsp:nvSpPr>
      <dsp:spPr>
        <a:xfrm>
          <a:off x="8203385" y="1740519"/>
          <a:ext cx="4181645" cy="418164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GB" sz="1800" kern="1200" dirty="0"/>
        </a:p>
      </dsp:txBody>
      <dsp:txXfrm>
        <a:off x="8815773" y="2352907"/>
        <a:ext cx="2956869" cy="2956869"/>
      </dsp:txXfrm>
    </dsp:sp>
    <dsp:sp modelId="{6FB88A19-96EC-47E6-BABD-3C94D349B9DE}">
      <dsp:nvSpPr>
        <dsp:cNvPr id="0" name=""/>
        <dsp:cNvSpPr/>
      </dsp:nvSpPr>
      <dsp:spPr>
        <a:xfrm>
          <a:off x="991827" y="206818"/>
          <a:ext cx="7183355" cy="6287835"/>
        </a:xfrm>
        <a:prstGeom prst="ellipse">
          <a:avLst/>
        </a:prstGeom>
        <a:solidFill>
          <a:schemeClr val="accent4">
            <a:lumMod val="60000"/>
            <a:lumOff val="4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GB" sz="2400" kern="1200" dirty="0"/>
        </a:p>
        <a:p>
          <a:pPr marL="0" lvl="0" indent="0" algn="ctr" defTabSz="1066800">
            <a:lnSpc>
              <a:spcPct val="90000"/>
            </a:lnSpc>
            <a:spcBef>
              <a:spcPct val="0"/>
            </a:spcBef>
            <a:spcAft>
              <a:spcPct val="35000"/>
            </a:spcAft>
            <a:buNone/>
          </a:pPr>
          <a:r>
            <a:rPr lang="en-GB" sz="2400" kern="1200" dirty="0"/>
            <a:t>‘’Children are exposed to various forms of harmful content online, which simply wouldn’t be allowed to cross their paths in the ‘real’ world. This includes sexualised, pornographic imagery, violent or gory content, material depicting self harm, and anonymous trolling’’ </a:t>
          </a:r>
        </a:p>
        <a:p>
          <a:pPr marL="0" lvl="0" indent="0" algn="ctr" defTabSz="1066800">
            <a:lnSpc>
              <a:spcPct val="90000"/>
            </a:lnSpc>
            <a:spcBef>
              <a:spcPct val="0"/>
            </a:spcBef>
            <a:spcAft>
              <a:spcPct val="35000"/>
            </a:spcAft>
            <a:buNone/>
          </a:pPr>
          <a:r>
            <a:rPr lang="en-GB" sz="2400" kern="1200" dirty="0"/>
            <a:t>Rachel de Souza, Childrens Commissioner (2022)</a:t>
          </a:r>
        </a:p>
        <a:p>
          <a:pPr marL="0" lvl="0" indent="0" algn="ctr" defTabSz="1066800">
            <a:lnSpc>
              <a:spcPct val="90000"/>
            </a:lnSpc>
            <a:spcBef>
              <a:spcPct val="0"/>
            </a:spcBef>
            <a:spcAft>
              <a:spcPct val="35000"/>
            </a:spcAft>
            <a:buNone/>
          </a:pPr>
          <a:endParaRPr lang="en-GB" sz="2800" kern="1200" dirty="0"/>
        </a:p>
      </dsp:txBody>
      <dsp:txXfrm>
        <a:off x="2043805" y="1127650"/>
        <a:ext cx="5079399" cy="44461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AB5DF3-18FA-4554-BF4E-3E54B4DC2159}">
      <dsp:nvSpPr>
        <dsp:cNvPr id="0" name=""/>
        <dsp:cNvSpPr/>
      </dsp:nvSpPr>
      <dsp:spPr>
        <a:xfrm>
          <a:off x="0" y="0"/>
          <a:ext cx="1090506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344FD1-8F7A-44E0-B8BC-CE584CD85452}">
      <dsp:nvSpPr>
        <dsp:cNvPr id="0" name=""/>
        <dsp:cNvSpPr/>
      </dsp:nvSpPr>
      <dsp:spPr>
        <a:xfrm>
          <a:off x="0" y="99153"/>
          <a:ext cx="10905066" cy="1236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b="0" i="0" kern="1200" dirty="0"/>
            <a:t>Parents and carers have a primary responsibility to ensure that their own children use the internet safely. </a:t>
          </a:r>
          <a:endParaRPr lang="en-US" sz="2400" kern="1200" dirty="0"/>
        </a:p>
      </dsp:txBody>
      <dsp:txXfrm>
        <a:off x="0" y="99153"/>
        <a:ext cx="10905066" cy="1236016"/>
      </dsp:txXfrm>
    </dsp:sp>
    <dsp:sp modelId="{CB7D45F4-30A3-4C02-BFC0-F3B007A87AB1}">
      <dsp:nvSpPr>
        <dsp:cNvPr id="0" name=""/>
        <dsp:cNvSpPr/>
      </dsp:nvSpPr>
      <dsp:spPr>
        <a:xfrm>
          <a:off x="0" y="1236016"/>
          <a:ext cx="1090506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04CE56-8D8D-4631-9B7A-DB74228D8305}">
      <dsp:nvSpPr>
        <dsp:cNvPr id="0" name=""/>
        <dsp:cNvSpPr/>
      </dsp:nvSpPr>
      <dsp:spPr>
        <a:xfrm>
          <a:off x="0" y="1236016"/>
          <a:ext cx="10905066" cy="1236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We need to protect our children online as much as we do offline. </a:t>
          </a:r>
          <a:endParaRPr lang="en-US" sz="2400" kern="1200" dirty="0"/>
        </a:p>
      </dsp:txBody>
      <dsp:txXfrm>
        <a:off x="0" y="1236016"/>
        <a:ext cx="10905066" cy="1236016"/>
      </dsp:txXfrm>
    </dsp:sp>
    <dsp:sp modelId="{EFF3D71A-2FB5-4E4D-B5AB-CE3076D93F4B}">
      <dsp:nvSpPr>
        <dsp:cNvPr id="0" name=""/>
        <dsp:cNvSpPr/>
      </dsp:nvSpPr>
      <dsp:spPr>
        <a:xfrm>
          <a:off x="0" y="2472032"/>
          <a:ext cx="1090506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7AF594-8720-4170-8400-CA6445CE5C1D}">
      <dsp:nvSpPr>
        <dsp:cNvPr id="0" name=""/>
        <dsp:cNvSpPr/>
      </dsp:nvSpPr>
      <dsp:spPr>
        <a:xfrm>
          <a:off x="0" y="2472032"/>
          <a:ext cx="10905066" cy="1236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Due to the ever-changing world in technology, p</a:t>
          </a:r>
          <a:r>
            <a:rPr lang="en-GB" sz="2400" b="0" i="0" kern="1200" dirty="0"/>
            <a:t>arents and children going online </a:t>
          </a:r>
          <a:r>
            <a:rPr lang="en-GB" sz="2400" b="1" i="0" u="sng" kern="1200" dirty="0"/>
            <a:t>together</a:t>
          </a:r>
          <a:r>
            <a:rPr lang="en-GB" sz="2400" b="0" i="0" kern="1200" dirty="0"/>
            <a:t> from an early age helps develop ongoing conversations about appropriate use of technology.</a:t>
          </a:r>
          <a:endParaRPr lang="en-US" sz="2400" kern="1200" dirty="0"/>
        </a:p>
      </dsp:txBody>
      <dsp:txXfrm>
        <a:off x="0" y="2472032"/>
        <a:ext cx="10905066" cy="1236016"/>
      </dsp:txXfrm>
    </dsp:sp>
    <dsp:sp modelId="{718050F6-6152-4C3A-8A23-5FC679D1C598}">
      <dsp:nvSpPr>
        <dsp:cNvPr id="0" name=""/>
        <dsp:cNvSpPr/>
      </dsp:nvSpPr>
      <dsp:spPr>
        <a:xfrm>
          <a:off x="0" y="3708047"/>
          <a:ext cx="1090506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4A161A-ABBA-4BC8-8E4F-B0805585DEC5}">
      <dsp:nvSpPr>
        <dsp:cNvPr id="0" name=""/>
        <dsp:cNvSpPr/>
      </dsp:nvSpPr>
      <dsp:spPr>
        <a:xfrm>
          <a:off x="0" y="3708047"/>
          <a:ext cx="10905066" cy="1236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b="0" i="0" kern="1200" dirty="0"/>
            <a:t>Children of all age groups inhabit a world that seamlessly flows between on and offline. In order to thrive in both, they need the protection of their safe adults.</a:t>
          </a:r>
          <a:endParaRPr lang="en-US" sz="2400" b="0" kern="1200" dirty="0"/>
        </a:p>
      </dsp:txBody>
      <dsp:txXfrm>
        <a:off x="0" y="3708047"/>
        <a:ext cx="10905066" cy="1236016"/>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264924-D59D-467E-8349-5382076EAC09}" type="datetimeFigureOut">
              <a:rPr lang="en-GB" smtClean="0"/>
              <a:t>12/02/2026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169ACE-B1AD-4717-9B09-020F019A9D10}" type="slidenum">
              <a:rPr lang="en-GB" smtClean="0"/>
              <a:t>‹#›</a:t>
            </a:fld>
            <a:endParaRPr lang="en-GB"/>
          </a:p>
        </p:txBody>
      </p:sp>
    </p:spTree>
    <p:extLst>
      <p:ext uri="{BB962C8B-B14F-4D97-AF65-F5344CB8AC3E}">
        <p14:creationId xmlns:p14="http://schemas.microsoft.com/office/powerpoint/2010/main" val="2576942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h_xwJ5u9I8o&amp;t=54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8B7F94BC-C99D-393C-D140-995A526F88D3}"/>
              </a:ext>
            </a:extLst>
          </p:cNvPr>
          <p:cNvSpPr>
            <a:spLocks noGrp="1" noRot="1" noChangeAspect="1" noChangeArrowheads="1" noTextEdit="1"/>
          </p:cNvSpPr>
          <p:nvPr>
            <p:ph type="sldImg"/>
          </p:nvPr>
        </p:nvSpPr>
        <p:spPr>
          <a:ln/>
        </p:spPr>
      </p:sp>
      <p:sp>
        <p:nvSpPr>
          <p:cNvPr id="25603" name="Notes Placeholder 2">
            <a:extLst>
              <a:ext uri="{FF2B5EF4-FFF2-40B4-BE49-F238E27FC236}">
                <a16:creationId xmlns:a16="http://schemas.microsoft.com/office/drawing/2014/main" id="{0B35E2CD-C340-1A6E-7E94-90AD63A84FE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25604" name="Slide Number Placeholder 3">
            <a:extLst>
              <a:ext uri="{FF2B5EF4-FFF2-40B4-BE49-F238E27FC236}">
                <a16:creationId xmlns:a16="http://schemas.microsoft.com/office/drawing/2014/main" id="{07BBCBA0-1560-6CDC-E36C-1ADBC069955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1C57C26-900E-405F-AE34-8FEA09C4B0B3}" type="slidenum">
              <a:rPr lang="en-GB" altLang="en-US" smtClean="0"/>
              <a:pPr/>
              <a:t>6</a:t>
            </a:fld>
            <a:endParaRPr lang="en-GB" altLang="en-US"/>
          </a:p>
        </p:txBody>
      </p:sp>
    </p:spTree>
    <p:extLst>
      <p:ext uri="{BB962C8B-B14F-4D97-AF65-F5344CB8AC3E}">
        <p14:creationId xmlns:p14="http://schemas.microsoft.com/office/powerpoint/2010/main" val="903364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8169ACE-B1AD-4717-9B09-020F019A9D10}" type="slidenum">
              <a:rPr lang="en-GB" smtClean="0"/>
              <a:t>7</a:t>
            </a:fld>
            <a:endParaRPr lang="en-GB"/>
          </a:p>
        </p:txBody>
      </p:sp>
    </p:spTree>
    <p:extLst>
      <p:ext uri="{BB962C8B-B14F-4D97-AF65-F5344CB8AC3E}">
        <p14:creationId xmlns:p14="http://schemas.microsoft.com/office/powerpoint/2010/main" val="2641215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Smartphone Free Childhood US - "Let's Change The Norm“</a:t>
            </a:r>
            <a:endParaRPr lang="en-GB" dirty="0"/>
          </a:p>
          <a:p>
            <a:endParaRPr lang="en-GB" dirty="0"/>
          </a:p>
          <a:p>
            <a:r>
              <a:rPr lang="en-GB" dirty="0"/>
              <a:t>https://www.youtube.com/watch?v=h_xwJ5u9I8o&amp;t=54s</a:t>
            </a:r>
          </a:p>
          <a:p>
            <a:endParaRPr lang="en-GB" dirty="0"/>
          </a:p>
        </p:txBody>
      </p:sp>
      <p:sp>
        <p:nvSpPr>
          <p:cNvPr id="4" name="Slide Number Placeholder 3"/>
          <p:cNvSpPr>
            <a:spLocks noGrp="1"/>
          </p:cNvSpPr>
          <p:nvPr>
            <p:ph type="sldNum" sz="quarter" idx="5"/>
          </p:nvPr>
        </p:nvSpPr>
        <p:spPr/>
        <p:txBody>
          <a:bodyPr/>
          <a:lstStyle/>
          <a:p>
            <a:fld id="{F8169ACE-B1AD-4717-9B09-020F019A9D10}" type="slidenum">
              <a:rPr lang="en-GB" smtClean="0"/>
              <a:t>9</a:t>
            </a:fld>
            <a:endParaRPr lang="en-GB"/>
          </a:p>
        </p:txBody>
      </p:sp>
    </p:spTree>
    <p:extLst>
      <p:ext uri="{BB962C8B-B14F-4D97-AF65-F5344CB8AC3E}">
        <p14:creationId xmlns:p14="http://schemas.microsoft.com/office/powerpoint/2010/main" val="4212157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77882-7668-4537-8A80-661047B8A85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70325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77882-7668-4537-8A80-661047B8A85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97021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77882-7668-4537-8A80-661047B8A85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57917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2AF50-357F-63BB-A872-F51929F737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A30C2B-9994-BD96-1557-32239DE137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98F2F7-AB49-C329-8734-B8E29B16859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C7B8D24-25A6-5247-61C5-4ED7F66B12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77882-7668-4537-8A80-661047B8A85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34035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A2C91-768B-E542-8839-3D6AE9029881}"/>
              </a:ext>
            </a:extLst>
          </p:cNvPr>
          <p:cNvSpPr>
            <a:spLocks noGrp="1"/>
          </p:cNvSpPr>
          <p:nvPr>
            <p:ph type="ctrTitle"/>
          </p:nvPr>
        </p:nvSpPr>
        <p:spPr>
          <a:xfrm>
            <a:off x="1524000" y="1449622"/>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FF55B0C-C534-A544-8837-B818D10E2BEF}"/>
              </a:ext>
            </a:extLst>
          </p:cNvPr>
          <p:cNvSpPr>
            <a:spLocks noGrp="1"/>
          </p:cNvSpPr>
          <p:nvPr>
            <p:ph type="subTitle" idx="1"/>
          </p:nvPr>
        </p:nvSpPr>
        <p:spPr>
          <a:xfrm>
            <a:off x="1524000" y="3929297"/>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99666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407A7-46F7-EA4E-9211-113610BEF3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A4881F-CD26-F34E-BBEE-5B79ADB6BAC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0831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C1B11-FD73-FB40-BAB5-E8A040455FA4}"/>
              </a:ext>
            </a:extLst>
          </p:cNvPr>
          <p:cNvSpPr>
            <a:spLocks noGrp="1"/>
          </p:cNvSpPr>
          <p:nvPr>
            <p:ph type="title"/>
          </p:nvPr>
        </p:nvSpPr>
        <p:spPr>
          <a:xfrm>
            <a:off x="831850" y="1074470"/>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8B7E0DE0-6F89-A746-AB7B-127C629BD7E9}"/>
              </a:ext>
            </a:extLst>
          </p:cNvPr>
          <p:cNvSpPr>
            <a:spLocks noGrp="1"/>
          </p:cNvSpPr>
          <p:nvPr>
            <p:ph type="body" idx="1"/>
          </p:nvPr>
        </p:nvSpPr>
        <p:spPr>
          <a:xfrm>
            <a:off x="831850" y="433920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475636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04F34-E3CF-0245-B88C-740F7E0D8E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DFF24B-EBEC-D44D-B126-1E2000E84BC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92E900-20EB-4A49-8F64-E92939F8740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150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97C25-5F59-984B-9314-E914F96A63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411D2D-DAB9-5A47-AFBB-7FDC51356B89}"/>
              </a:ext>
            </a:extLst>
          </p:cNvPr>
          <p:cNvSpPr>
            <a:spLocks noGrp="1"/>
          </p:cNvSpPr>
          <p:nvPr>
            <p:ph type="body" idx="1"/>
          </p:nvPr>
        </p:nvSpPr>
        <p:spPr>
          <a:xfrm>
            <a:off x="839788" y="1681163"/>
            <a:ext cx="5157787"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F7CA7184-4895-C246-AD31-4DDA2F9BAA37}"/>
              </a:ext>
            </a:extLst>
          </p:cNvPr>
          <p:cNvSpPr>
            <a:spLocks noGrp="1"/>
          </p:cNvSpPr>
          <p:nvPr>
            <p:ph sz="half" idx="2"/>
          </p:nvPr>
        </p:nvSpPr>
        <p:spPr>
          <a:xfrm>
            <a:off x="839788" y="2505075"/>
            <a:ext cx="5157787" cy="3684588"/>
          </a:xfrm>
        </p:spPr>
        <p:txBody>
          <a:bodyPr/>
          <a:lstStyle>
            <a:lvl1pPr>
              <a:defRPr sz="2000"/>
            </a:lvl1pPr>
            <a:lvl2pPr>
              <a:defRPr sz="1800"/>
            </a:lvl2pPr>
            <a:lvl3pPr>
              <a:defRPr sz="1600"/>
            </a:lvl3pPr>
            <a:lvl4pPr>
              <a:defRPr sz="1400"/>
            </a:lvl4pPr>
          </a:lstStyle>
          <a:p>
            <a:pPr lvl="0"/>
            <a:r>
              <a:rPr lang="en-US" dirty="0"/>
              <a:t>Edit Master text styles</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4E783AB3-881D-8641-A85B-12CCBA8959B0}"/>
              </a:ext>
            </a:extLst>
          </p:cNvPr>
          <p:cNvSpPr>
            <a:spLocks noGrp="1"/>
          </p:cNvSpPr>
          <p:nvPr>
            <p:ph type="body" sz="quarter" idx="3"/>
          </p:nvPr>
        </p:nvSpPr>
        <p:spPr>
          <a:xfrm>
            <a:off x="6172200" y="1681163"/>
            <a:ext cx="5183188"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ED67D4A6-71A5-D046-B8EC-26A003BD9B3E}"/>
              </a:ext>
            </a:extLst>
          </p:cNvPr>
          <p:cNvSpPr>
            <a:spLocks noGrp="1"/>
          </p:cNvSpPr>
          <p:nvPr>
            <p:ph sz="quarter" idx="4"/>
          </p:nvPr>
        </p:nvSpPr>
        <p:spPr>
          <a:xfrm>
            <a:off x="6172200" y="2505075"/>
            <a:ext cx="5183188" cy="3684588"/>
          </a:xfrm>
        </p:spPr>
        <p:txBody>
          <a:bodyPr/>
          <a:lstStyle>
            <a:lvl1pPr>
              <a:defRPr sz="2000"/>
            </a:lvl1pPr>
            <a:lvl2pPr>
              <a:defRPr sz="1800"/>
            </a:lvl2pPr>
            <a:lvl3pPr>
              <a:defRPr sz="1600"/>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201900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3CDDB-7AAA-3A4F-BDCC-994401F3907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1934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966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B984AD-AA1F-5D48-B238-CA9374503ED8}"/>
              </a:ext>
            </a:extLst>
          </p:cNvPr>
          <p:cNvPicPr>
            <a:picLocks noChangeAspect="1"/>
          </p:cNvPicPr>
          <p:nvPr userDrawn="1"/>
        </p:nvPicPr>
        <p:blipFill>
          <a:blip r:embed="rId9"/>
          <a:stretch>
            <a:fillRect/>
          </a:stretch>
        </p:blipFill>
        <p:spPr>
          <a:xfrm>
            <a:off x="1" y="0"/>
            <a:ext cx="12191998" cy="6858001"/>
          </a:xfrm>
          <a:prstGeom prst="rect">
            <a:avLst/>
          </a:prstGeom>
        </p:spPr>
      </p:pic>
      <p:sp>
        <p:nvSpPr>
          <p:cNvPr id="2" name="Title Placeholder 1">
            <a:extLst>
              <a:ext uri="{FF2B5EF4-FFF2-40B4-BE49-F238E27FC236}">
                <a16:creationId xmlns:a16="http://schemas.microsoft.com/office/drawing/2014/main" id="{27E877DB-46E6-6946-857E-EF585B82F9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Progress with Unity</a:t>
            </a:r>
          </a:p>
        </p:txBody>
      </p:sp>
      <p:sp>
        <p:nvSpPr>
          <p:cNvPr id="3" name="Text Placeholder 2">
            <a:extLst>
              <a:ext uri="{FF2B5EF4-FFF2-40B4-BE49-F238E27FC236}">
                <a16:creationId xmlns:a16="http://schemas.microsoft.com/office/drawing/2014/main" id="{84DF8899-95E8-F740-BE83-33B0189572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371160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3600" b="1" i="0" kern="1200">
          <a:solidFill>
            <a:schemeClr val="tx1"/>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bbc.co.uk/news/articles/crejr8grr01o"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www.youtube.com/watch?v=VPXA7SO8Vo0&amp;t=74s" TargetMode="External"/></Relationships>
</file>

<file path=ppt/slides/_rels/slide14.xml.rels><?xml version="1.0" encoding="UTF-8" standalone="yes"?>
<Relationships xmlns="http://schemas.openxmlformats.org/package/2006/relationships"><Relationship Id="rId2" Type="http://schemas.openxmlformats.org/officeDocument/2006/relationships/hyperlink" Target="https://www.gov.uk/government/publications/online-safety-act-explainer/online-safety-act-explainer"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video" Target="https://www.youtube.com/embed/Sfr4f8FmwrM?feature=oembed"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hyperlink" Target="https://assets.publishing.service.gov.uk/government/uploads/system/uploads/attachment_data/file/942454/Working_together_to_safeguard_children_inter_agency_guidance.pdf" TargetMode="External"/><Relationship Id="rId3" Type="http://schemas.openxmlformats.org/officeDocument/2006/relationships/hyperlink" Target="http://www.ceop.police.uk/" TargetMode="External"/><Relationship Id="rId7" Type="http://schemas.openxmlformats.org/officeDocument/2006/relationships/hyperlink" Target="https://www.childrenssociety.org.uk/"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programmechallenger.co.uk/resources/trapped/" TargetMode="External"/><Relationship Id="rId5" Type="http://schemas.openxmlformats.org/officeDocument/2006/relationships/hyperlink" Target="mailto:help@nspcc.org.uk" TargetMode="External"/><Relationship Id="rId10" Type="http://schemas.openxmlformats.org/officeDocument/2006/relationships/image" Target="../media/image5.png"/><Relationship Id="rId4" Type="http://schemas.openxmlformats.org/officeDocument/2006/relationships/hyperlink" Target="http://www.barnardos.org.uk/" TargetMode="External"/><Relationship Id="rId9"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openxmlformats.org/officeDocument/2006/relationships/hyperlink" Target="https://assets.childrenscommissioner.gov.uk/wpuploads/2025/08/Embargoed-Sex-is-kind-of-broken-now-Children-and-Pornography.pdf" TargetMode="External"/><Relationship Id="rId3" Type="http://schemas.openxmlformats.org/officeDocument/2006/relationships/hyperlink" Target="https://www.nspcc.org.uk/keeping-children-safe/online-safety/access-to-technology-for-different-ages/" TargetMode="External"/><Relationship Id="rId7" Type="http://schemas.openxmlformats.org/officeDocument/2006/relationships/hyperlink" Target="https://www.csacentre.org.uk/research-resources/key-message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birmingham.ac.uk/news/2023/we-need-to-act-now-on-young-people-creating-ai-indecent-imagery-before-its-too-late" TargetMode="External"/><Relationship Id="rId11" Type="http://schemas.openxmlformats.org/officeDocument/2006/relationships/image" Target="../media/image24.png"/><Relationship Id="rId5" Type="http://schemas.openxmlformats.org/officeDocument/2006/relationships/hyperlink" Target="https://assets.childrenscommissioner.gov.uk/wpuploads/2025/04/Children-nudification-tools-and-sexually-explicit-deepfakes-April-2025.pdf" TargetMode="External"/><Relationship Id="rId10" Type="http://schemas.openxmlformats.org/officeDocument/2006/relationships/hyperlink" Target="https://learning.nspcc.org.uk/research-resources/2017/children-young-people-technology-assisted-harmful-sexual-behaviour" TargetMode="External"/><Relationship Id="rId4" Type="http://schemas.openxmlformats.org/officeDocument/2006/relationships/hyperlink" Target="https://www.barnardos.org.uk/get-support/support-for-parents-and-carers/child-abuse-and-harm/keeping-children-safe-online" TargetMode="External"/><Relationship Id="rId9" Type="http://schemas.openxmlformats.org/officeDocument/2006/relationships/hyperlink" Target="https://www.childrenscommissioner.gov.uk/resource/a-lot-of-it-is-actually-just-abuse-young-people-and-pornography/"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www.barnardos.org.uk/" TargetMode="External"/><Relationship Id="rId7" Type="http://schemas.openxmlformats.org/officeDocument/2006/relationships/hyperlink" Target="https://assets.publishing.service.gov.uk/government/uploads/system/uploads/attachment_data/file/942454/Working_together_to_safeguard_children_inter_agency_guidance.pdf" TargetMode="External"/><Relationship Id="rId2" Type="http://schemas.openxmlformats.org/officeDocument/2006/relationships/hyperlink" Target="http://www.ceop.police.uk/" TargetMode="External"/><Relationship Id="rId1" Type="http://schemas.openxmlformats.org/officeDocument/2006/relationships/slideLayout" Target="../slideLayouts/slideLayout2.xml"/><Relationship Id="rId6" Type="http://schemas.openxmlformats.org/officeDocument/2006/relationships/hyperlink" Target="https://www.childrenssociety.org.uk/" TargetMode="External"/><Relationship Id="rId5" Type="http://schemas.openxmlformats.org/officeDocument/2006/relationships/hyperlink" Target="https://www.programmechallenger.co.uk/resources/trapped/" TargetMode="External"/><Relationship Id="rId4" Type="http://schemas.openxmlformats.org/officeDocument/2006/relationships/hyperlink" Target="mailto:help@nspcc.org.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facebook.com/notokayGM" TargetMode="External"/><Relationship Id="rId7" Type="http://schemas.openxmlformats.org/officeDocument/2006/relationships/image" Target="../media/image19.png"/><Relationship Id="rId2" Type="http://schemas.openxmlformats.org/officeDocument/2006/relationships/hyperlink" Target="http://www.itsnotokay.co.uk/" TargetMode="Externa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5.png"/><Relationship Id="rId4" Type="http://schemas.openxmlformats.org/officeDocument/2006/relationships/hyperlink" Target="http://www.twitter.com/notokayGM"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h_xwJ5u9I8o?start=54&amp;feature=oembed" TargetMode="Externa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65445-CEAC-4242-9268-E1E21E616D92}"/>
              </a:ext>
            </a:extLst>
          </p:cNvPr>
          <p:cNvSpPr>
            <a:spLocks noGrp="1"/>
          </p:cNvSpPr>
          <p:nvPr>
            <p:ph type="ctrTitle"/>
          </p:nvPr>
        </p:nvSpPr>
        <p:spPr>
          <a:xfrm>
            <a:off x="1524000" y="2679708"/>
            <a:ext cx="9144000" cy="2387600"/>
          </a:xfrm>
        </p:spPr>
        <p:txBody>
          <a:bodyPr>
            <a:normAutofit fontScale="90000"/>
          </a:bodyPr>
          <a:lstStyle/>
          <a:p>
            <a:r>
              <a:rPr lang="en-US" sz="4400" dirty="0">
                <a:latin typeface="Aptos" panose="020B0004020202020204" pitchFamily="34" charset="0"/>
              </a:rPr>
              <a:t>Wigan Complex Safeguarding Team</a:t>
            </a:r>
            <a:br>
              <a:rPr lang="en-US" sz="4400" dirty="0">
                <a:latin typeface="Aptos" panose="020B0004020202020204" pitchFamily="34" charset="0"/>
              </a:rPr>
            </a:br>
            <a:br>
              <a:rPr lang="en-US" sz="4400" dirty="0">
                <a:latin typeface="Aptos" panose="020B0004020202020204" pitchFamily="34" charset="0"/>
              </a:rPr>
            </a:br>
            <a:r>
              <a:rPr lang="en-US" sz="4400" dirty="0">
                <a:latin typeface="Aptos" panose="020B0004020202020204" pitchFamily="34" charset="0"/>
              </a:rPr>
              <a:t>Child Exploitation </a:t>
            </a:r>
            <a:br>
              <a:rPr lang="en-US" sz="4400" dirty="0">
                <a:latin typeface="Aptos" panose="020B0004020202020204" pitchFamily="34" charset="0"/>
              </a:rPr>
            </a:br>
            <a:br>
              <a:rPr lang="en-US" sz="4400" dirty="0">
                <a:latin typeface="Aptos" panose="020B0004020202020204" pitchFamily="34" charset="0"/>
              </a:rPr>
            </a:br>
            <a:r>
              <a:rPr lang="en-US" sz="4400" dirty="0">
                <a:latin typeface="Aptos" panose="020B0004020202020204" pitchFamily="34" charset="0"/>
              </a:rPr>
              <a:t>Parents &amp; Carers Awareness  </a:t>
            </a:r>
          </a:p>
        </p:txBody>
      </p:sp>
      <p:pic>
        <p:nvPicPr>
          <p:cNvPr id="4" name="Picture 3">
            <a:extLst>
              <a:ext uri="{FF2B5EF4-FFF2-40B4-BE49-F238E27FC236}">
                <a16:creationId xmlns:a16="http://schemas.microsoft.com/office/drawing/2014/main" id="{CB618BDD-D7C9-7347-1E0B-06C1800C02A0}"/>
              </a:ext>
            </a:extLst>
          </p:cNvPr>
          <p:cNvPicPr>
            <a:picLocks noChangeAspect="1"/>
          </p:cNvPicPr>
          <p:nvPr/>
        </p:nvPicPr>
        <p:blipFill>
          <a:blip r:embed="rId2"/>
          <a:stretch>
            <a:fillRect/>
          </a:stretch>
        </p:blipFill>
        <p:spPr>
          <a:xfrm>
            <a:off x="125261" y="0"/>
            <a:ext cx="2011732" cy="1140882"/>
          </a:xfrm>
          <a:prstGeom prst="rect">
            <a:avLst/>
          </a:prstGeom>
        </p:spPr>
      </p:pic>
      <p:pic>
        <p:nvPicPr>
          <p:cNvPr id="5" name="Picture 4">
            <a:extLst>
              <a:ext uri="{FF2B5EF4-FFF2-40B4-BE49-F238E27FC236}">
                <a16:creationId xmlns:a16="http://schemas.microsoft.com/office/drawing/2014/main" id="{4F495654-1FF3-104E-EB66-4E7366328702}"/>
              </a:ext>
            </a:extLst>
          </p:cNvPr>
          <p:cNvPicPr>
            <a:picLocks noChangeAspect="1"/>
          </p:cNvPicPr>
          <p:nvPr/>
        </p:nvPicPr>
        <p:blipFill>
          <a:blip r:embed="rId3"/>
          <a:stretch>
            <a:fillRect/>
          </a:stretch>
        </p:blipFill>
        <p:spPr>
          <a:xfrm>
            <a:off x="4679744" y="33366"/>
            <a:ext cx="1416256" cy="1416256"/>
          </a:xfrm>
          <a:prstGeom prst="rect">
            <a:avLst/>
          </a:prstGeom>
        </p:spPr>
      </p:pic>
    </p:spTree>
    <p:extLst>
      <p:ext uri="{BB962C8B-B14F-4D97-AF65-F5344CB8AC3E}">
        <p14:creationId xmlns:p14="http://schemas.microsoft.com/office/powerpoint/2010/main" val="1966949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D506D-8BED-ADE3-DCA9-C3F1F34255AF}"/>
              </a:ext>
            </a:extLst>
          </p:cNvPr>
          <p:cNvSpPr>
            <a:spLocks noGrp="1"/>
          </p:cNvSpPr>
          <p:nvPr>
            <p:ph type="title"/>
          </p:nvPr>
        </p:nvSpPr>
        <p:spPr>
          <a:xfrm>
            <a:off x="838200" y="365125"/>
            <a:ext cx="10515600" cy="846158"/>
          </a:xfrm>
        </p:spPr>
        <p:txBody>
          <a:bodyPr>
            <a:normAutofit fontScale="90000"/>
          </a:bodyPr>
          <a:lstStyle/>
          <a:p>
            <a:br>
              <a:rPr lang="en-GB" dirty="0"/>
            </a:br>
            <a:r>
              <a:rPr lang="en-GB" dirty="0"/>
              <a:t>What are the risks involved</a:t>
            </a:r>
            <a:br>
              <a:rPr lang="en-GB" sz="1800" dirty="0"/>
            </a:br>
            <a:endParaRPr lang="en-GB" sz="1800" dirty="0"/>
          </a:p>
        </p:txBody>
      </p:sp>
      <p:sp>
        <p:nvSpPr>
          <p:cNvPr id="3" name="Content Placeholder 2">
            <a:extLst>
              <a:ext uri="{FF2B5EF4-FFF2-40B4-BE49-F238E27FC236}">
                <a16:creationId xmlns:a16="http://schemas.microsoft.com/office/drawing/2014/main" id="{90BCE8AC-5705-4AF1-FF85-5F8A9C63F1B4}"/>
              </a:ext>
            </a:extLst>
          </p:cNvPr>
          <p:cNvSpPr>
            <a:spLocks noGrp="1"/>
          </p:cNvSpPr>
          <p:nvPr>
            <p:ph idx="1"/>
          </p:nvPr>
        </p:nvSpPr>
        <p:spPr>
          <a:xfrm>
            <a:off x="0" y="1211283"/>
            <a:ext cx="12192000" cy="4965680"/>
          </a:xfrm>
        </p:spPr>
        <p:txBody>
          <a:bodyPr>
            <a:normAutofit fontScale="25000" lnSpcReduction="20000"/>
          </a:bodyPr>
          <a:lstStyle/>
          <a:p>
            <a:endParaRPr lang="en-GB" dirty="0"/>
          </a:p>
          <a:p>
            <a:pPr marL="0" indent="0" algn="ctr">
              <a:buNone/>
            </a:pPr>
            <a:endParaRPr lang="en-GB" sz="7200" dirty="0"/>
          </a:p>
          <a:p>
            <a:pPr marL="0" indent="0" algn="ctr">
              <a:buNone/>
            </a:pPr>
            <a:r>
              <a:rPr lang="en-GB" sz="7200" b="1" dirty="0"/>
              <a:t>Harassment or online bullying </a:t>
            </a:r>
            <a:r>
              <a:rPr lang="en-GB" sz="7200" dirty="0"/>
              <a:t>(“cyber bullying”) on the part of your young person or others’</a:t>
            </a:r>
          </a:p>
          <a:p>
            <a:pPr marL="0" indent="0" algn="ctr">
              <a:buNone/>
            </a:pPr>
            <a:r>
              <a:rPr lang="en-GB" sz="7200" b="1" dirty="0"/>
              <a:t>Posting personal/sensitive information </a:t>
            </a:r>
            <a:r>
              <a:rPr lang="en-GB" sz="7200" dirty="0"/>
              <a:t>about themselves that: </a:t>
            </a:r>
          </a:p>
          <a:p>
            <a:pPr marL="0" indent="0" algn="ctr">
              <a:buNone/>
            </a:pPr>
            <a:r>
              <a:rPr lang="en-GB" sz="7200" dirty="0"/>
              <a:t>could be used to embarrass or manipulate them; </a:t>
            </a:r>
          </a:p>
          <a:p>
            <a:pPr marL="0" indent="0" algn="ctr">
              <a:buNone/>
            </a:pPr>
            <a:r>
              <a:rPr lang="en-GB" sz="7200" b="1" dirty="0"/>
              <a:t>Could be used to track there where abouts </a:t>
            </a:r>
            <a:r>
              <a:rPr lang="en-GB" sz="7200" dirty="0"/>
              <a:t>making them a target for sexual predators (Child Sexual Exploitation).</a:t>
            </a:r>
          </a:p>
          <a:p>
            <a:pPr marL="0" indent="0" algn="ctr">
              <a:buNone/>
            </a:pPr>
            <a:r>
              <a:rPr lang="en-GB" sz="7200" b="1" dirty="0"/>
              <a:t>Damage to reputation or future prospects </a:t>
            </a:r>
            <a:r>
              <a:rPr lang="en-GB" sz="7200" dirty="0"/>
              <a:t>because of young people’s own behaviour or that of their peers – </a:t>
            </a:r>
          </a:p>
          <a:p>
            <a:pPr marL="0" indent="0" algn="ctr">
              <a:buNone/>
            </a:pPr>
            <a:r>
              <a:rPr lang="en-GB" sz="7200" b="1" dirty="0"/>
              <a:t>Spending too much time online</a:t>
            </a:r>
            <a:r>
              <a:rPr lang="en-GB" sz="7200" dirty="0"/>
              <a:t>, losing a sense of balance in their activities, which is why parents need to be engaged and monitoring internet use.</a:t>
            </a:r>
          </a:p>
          <a:p>
            <a:pPr marL="0" indent="0" algn="ctr">
              <a:buNone/>
            </a:pPr>
            <a:r>
              <a:rPr lang="en-GB" sz="7200" b="1" dirty="0"/>
              <a:t>Exposure to inappropriate content </a:t>
            </a:r>
            <a:r>
              <a:rPr lang="en-GB" sz="7200" dirty="0"/>
              <a:t>(in appropriate pop ups, adverts, age restricted sites, pornography).</a:t>
            </a:r>
          </a:p>
          <a:p>
            <a:pPr marL="0" indent="0" algn="ctr">
              <a:buNone/>
            </a:pPr>
            <a:r>
              <a:rPr lang="en-GB" sz="7200" b="1" dirty="0"/>
              <a:t>Potential for inappropriate contact </a:t>
            </a:r>
            <a:r>
              <a:rPr lang="en-GB" sz="7200" dirty="0"/>
              <a:t>with strangers inappropriate adults, inappropriate peers. </a:t>
            </a:r>
          </a:p>
          <a:p>
            <a:pPr marL="0" indent="0" algn="ctr">
              <a:buNone/>
            </a:pPr>
            <a:r>
              <a:rPr lang="en-GB" sz="7200" dirty="0"/>
              <a:t>	(parents / carers need to ensure that social networking does not lead to offline contact unapproved by them). 	</a:t>
            </a:r>
          </a:p>
          <a:p>
            <a:pPr algn="ctr"/>
            <a:endParaRPr lang="en-GB" sz="7200" dirty="0"/>
          </a:p>
          <a:p>
            <a:pPr marL="0" indent="0" algn="ctr">
              <a:buNone/>
            </a:pPr>
            <a:r>
              <a:rPr lang="en-GB" sz="7200" b="1" dirty="0"/>
              <a:t>As a parent / carer you are responsible for your young person if they use certain applications </a:t>
            </a:r>
            <a:r>
              <a:rPr lang="en-GB" sz="7200" b="1" u="sng" dirty="0"/>
              <a:t>YOU</a:t>
            </a:r>
            <a:r>
              <a:rPr lang="en-GB" sz="7200" b="1" dirty="0"/>
              <a:t> use them, it is the best way to educate your self and stay in the </a:t>
            </a:r>
            <a:r>
              <a:rPr lang="en-GB" sz="7200" b="1" u="sng" dirty="0"/>
              <a:t>KNOW.</a:t>
            </a:r>
            <a:endParaRPr lang="en-GB" sz="7200" u="sng" dirty="0"/>
          </a:p>
          <a:p>
            <a:endParaRPr lang="en-GB" dirty="0"/>
          </a:p>
        </p:txBody>
      </p:sp>
    </p:spTree>
    <p:extLst>
      <p:ext uri="{BB962C8B-B14F-4D97-AF65-F5344CB8AC3E}">
        <p14:creationId xmlns:p14="http://schemas.microsoft.com/office/powerpoint/2010/main" val="2622866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A56D7E1-48D7-9501-3446-8B2A532EB961}"/>
              </a:ext>
            </a:extLst>
          </p:cNvPr>
          <p:cNvGraphicFramePr>
            <a:graphicFrameLocks noGrp="1"/>
          </p:cNvGraphicFramePr>
          <p:nvPr>
            <p:ph idx="1"/>
            <p:extLst>
              <p:ext uri="{D42A27DB-BD31-4B8C-83A1-F6EECF244321}">
                <p14:modId xmlns:p14="http://schemas.microsoft.com/office/powerpoint/2010/main" val="779498219"/>
              </p:ext>
            </p:extLst>
          </p:nvPr>
        </p:nvGraphicFramePr>
        <p:xfrm>
          <a:off x="-685801" y="-206829"/>
          <a:ext cx="14761029" cy="71845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8EFD50BF-020D-8708-DC8F-4C7EE2F67BB8}"/>
              </a:ext>
            </a:extLst>
          </p:cNvPr>
          <p:cNvSpPr txBox="1"/>
          <p:nvPr/>
        </p:nvSpPr>
        <p:spPr>
          <a:xfrm>
            <a:off x="8088085" y="2415961"/>
            <a:ext cx="3058886" cy="1938992"/>
          </a:xfrm>
          <a:prstGeom prst="rect">
            <a:avLst/>
          </a:prstGeom>
          <a:noFill/>
        </p:spPr>
        <p:txBody>
          <a:bodyPr wrap="square" rtlCol="0">
            <a:spAutoFit/>
          </a:bodyPr>
          <a:lstStyle/>
          <a:p>
            <a:pPr lvl="0" algn="ctr"/>
            <a:r>
              <a:rPr lang="en-GB" sz="2000" dirty="0"/>
              <a:t>‘’The serious threat of child sexual abuse facilitated by the internet is an urgent problem which cannot be overstated’’</a:t>
            </a:r>
          </a:p>
          <a:p>
            <a:pPr lvl="0" algn="ctr"/>
            <a:r>
              <a:rPr lang="en-GB" sz="2000" dirty="0"/>
              <a:t>Professor Alexis Jay (2020)</a:t>
            </a:r>
          </a:p>
        </p:txBody>
      </p:sp>
    </p:spTree>
    <p:extLst>
      <p:ext uri="{BB962C8B-B14F-4D97-AF65-F5344CB8AC3E}">
        <p14:creationId xmlns:p14="http://schemas.microsoft.com/office/powerpoint/2010/main" val="3976209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9A7AF-B536-1EF5-0E62-C910FCEFFAF3}"/>
              </a:ext>
            </a:extLst>
          </p:cNvPr>
          <p:cNvSpPr>
            <a:spLocks noGrp="1"/>
          </p:cNvSpPr>
          <p:nvPr>
            <p:ph type="title"/>
          </p:nvPr>
        </p:nvSpPr>
        <p:spPr>
          <a:xfrm>
            <a:off x="275422" y="240283"/>
            <a:ext cx="10796659" cy="1253290"/>
          </a:xfrm>
        </p:spPr>
        <p:txBody>
          <a:bodyPr>
            <a:normAutofit fontScale="90000"/>
          </a:bodyPr>
          <a:lstStyle/>
          <a:p>
            <a:r>
              <a:rPr lang="en-GB" sz="3600" dirty="0">
                <a:solidFill>
                  <a:srgbClr val="FF0000"/>
                </a:solidFill>
              </a:rPr>
              <a:t>Please consider screen time</a:t>
            </a:r>
            <a:br>
              <a:rPr lang="en-GB" sz="3600" dirty="0">
                <a:solidFill>
                  <a:srgbClr val="FF0000"/>
                </a:solidFill>
              </a:rPr>
            </a:br>
            <a:r>
              <a:rPr lang="en-GB" sz="3600" dirty="0">
                <a:solidFill>
                  <a:srgbClr val="FF0000"/>
                </a:solidFill>
              </a:rPr>
              <a:t>   Screen Addiction is real!</a:t>
            </a:r>
            <a:br>
              <a:rPr lang="en-GB" sz="3600" dirty="0">
                <a:solidFill>
                  <a:srgbClr val="FF0000"/>
                </a:solidFill>
              </a:rPr>
            </a:br>
            <a:endParaRPr lang="en-GB" sz="3600" dirty="0">
              <a:solidFill>
                <a:srgbClr val="FF0000"/>
              </a:solidFill>
            </a:endParaRPr>
          </a:p>
        </p:txBody>
      </p:sp>
      <p:pic>
        <p:nvPicPr>
          <p:cNvPr id="7" name="Graphic 6" descr="Brain in head">
            <a:extLst>
              <a:ext uri="{FF2B5EF4-FFF2-40B4-BE49-F238E27FC236}">
                <a16:creationId xmlns:a16="http://schemas.microsoft.com/office/drawing/2014/main" id="{9F4E96D0-695D-E8F0-B3D4-D2E541A43EF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07337" y="2206127"/>
            <a:ext cx="2129487" cy="2264229"/>
          </a:xfrm>
          <a:prstGeom prst="rect">
            <a:avLst/>
          </a:prstGeom>
        </p:spPr>
      </p:pic>
      <p:sp>
        <p:nvSpPr>
          <p:cNvPr id="3" name="Content Placeholder 2">
            <a:extLst>
              <a:ext uri="{FF2B5EF4-FFF2-40B4-BE49-F238E27FC236}">
                <a16:creationId xmlns:a16="http://schemas.microsoft.com/office/drawing/2014/main" id="{AA28EBD4-5AB1-56CF-5BFF-3FC676EFBE3D}"/>
              </a:ext>
            </a:extLst>
          </p:cNvPr>
          <p:cNvSpPr>
            <a:spLocks noGrp="1"/>
          </p:cNvSpPr>
          <p:nvPr>
            <p:ph idx="1"/>
          </p:nvPr>
        </p:nvSpPr>
        <p:spPr>
          <a:xfrm>
            <a:off x="275422" y="1230086"/>
            <a:ext cx="10443990" cy="5627914"/>
          </a:xfrm>
        </p:spPr>
        <p:txBody>
          <a:bodyPr anchor="ctr">
            <a:normAutofit/>
          </a:bodyPr>
          <a:lstStyle/>
          <a:p>
            <a:pPr marL="0" indent="0">
              <a:buNone/>
            </a:pPr>
            <a:r>
              <a:rPr lang="en-GB" sz="2400" b="1" dirty="0">
                <a:solidFill>
                  <a:schemeClr val="tx2"/>
                </a:solidFill>
              </a:rPr>
              <a:t>Growing evidence that screen time causes increased anxiety, sleep disturbances, concerns around mental health and impaired learning.</a:t>
            </a:r>
          </a:p>
          <a:p>
            <a:pPr marL="0" indent="0">
              <a:buNone/>
            </a:pPr>
            <a:endParaRPr lang="en-GB" sz="2000" dirty="0">
              <a:solidFill>
                <a:schemeClr val="tx2"/>
              </a:solidFill>
            </a:endParaRPr>
          </a:p>
          <a:p>
            <a:r>
              <a:rPr lang="en-GB" sz="2000" dirty="0">
                <a:solidFill>
                  <a:schemeClr val="tx2"/>
                </a:solidFill>
              </a:rPr>
              <a:t>In the UK, statistics show a significant rise in children's screen time, with nearly </a:t>
            </a:r>
            <a:r>
              <a:rPr lang="en-GB" sz="2000" b="1" dirty="0">
                <a:solidFill>
                  <a:schemeClr val="tx2"/>
                </a:solidFill>
              </a:rPr>
              <a:t>25% of young people exhibiting smartphone use consistent with behavioural addiction</a:t>
            </a:r>
            <a:r>
              <a:rPr lang="en-GB" sz="2000" dirty="0">
                <a:solidFill>
                  <a:schemeClr val="tx2"/>
                </a:solidFill>
              </a:rPr>
              <a:t>, </a:t>
            </a:r>
          </a:p>
          <a:p>
            <a:r>
              <a:rPr lang="en-GB" sz="2000" dirty="0">
                <a:solidFill>
                  <a:schemeClr val="tx2"/>
                </a:solidFill>
              </a:rPr>
              <a:t>Research from Ofcom found that almost </a:t>
            </a:r>
            <a:r>
              <a:rPr lang="en-GB" sz="2000" b="1" dirty="0">
                <a:solidFill>
                  <a:schemeClr val="tx2"/>
                </a:solidFill>
              </a:rPr>
              <a:t>one in five (19 per cent) children aged three to five </a:t>
            </a:r>
            <a:r>
              <a:rPr lang="en-GB" sz="2000" dirty="0">
                <a:solidFill>
                  <a:schemeClr val="tx2"/>
                </a:solidFill>
              </a:rPr>
              <a:t>use social media independently, while </a:t>
            </a:r>
            <a:r>
              <a:rPr lang="en-GB" sz="2000" b="1" dirty="0">
                <a:solidFill>
                  <a:schemeClr val="tx2"/>
                </a:solidFill>
              </a:rPr>
              <a:t>40 per cent of children under 13 </a:t>
            </a:r>
            <a:r>
              <a:rPr lang="en-GB" sz="2000" dirty="0">
                <a:solidFill>
                  <a:schemeClr val="tx2"/>
                </a:solidFill>
              </a:rPr>
              <a:t>have a social media profile despite restrictions.</a:t>
            </a:r>
          </a:p>
          <a:p>
            <a:r>
              <a:rPr lang="en-GB" sz="2000" b="1" dirty="0">
                <a:solidFill>
                  <a:schemeClr val="tx2"/>
                </a:solidFill>
              </a:rPr>
              <a:t>One in four 8 to 9-year-olds </a:t>
            </a:r>
            <a:r>
              <a:rPr lang="en-GB" sz="2000" dirty="0">
                <a:solidFill>
                  <a:schemeClr val="tx2"/>
                </a:solidFill>
              </a:rPr>
              <a:t>who game online report interacting with unknown individuals. Parental concerns remain high, with three in four worried about exposure to age-inappropriate content.</a:t>
            </a:r>
          </a:p>
          <a:p>
            <a:endParaRPr lang="en-GB" sz="1300" dirty="0">
              <a:solidFill>
                <a:schemeClr val="tx2"/>
              </a:solidFill>
            </a:endParaRPr>
          </a:p>
        </p:txBody>
      </p:sp>
    </p:spTree>
    <p:extLst>
      <p:ext uri="{BB962C8B-B14F-4D97-AF65-F5344CB8AC3E}">
        <p14:creationId xmlns:p14="http://schemas.microsoft.com/office/powerpoint/2010/main" val="1669899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024AE-522A-97E5-7461-4FF1CFD362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9BFB72-F9B1-B47F-98D8-00AEC622ECD5}"/>
              </a:ext>
            </a:extLst>
          </p:cNvPr>
          <p:cNvSpPr>
            <a:spLocks noGrp="1"/>
          </p:cNvSpPr>
          <p:nvPr>
            <p:ph type="title"/>
          </p:nvPr>
        </p:nvSpPr>
        <p:spPr>
          <a:xfrm>
            <a:off x="391413" y="346365"/>
            <a:ext cx="11545453" cy="1325563"/>
          </a:xfrm>
        </p:spPr>
        <p:txBody>
          <a:bodyPr>
            <a:noAutofit/>
          </a:bodyPr>
          <a:lstStyle/>
          <a:p>
            <a:r>
              <a:rPr lang="en-GB" sz="2800" b="1" dirty="0">
                <a:latin typeface="Aptos" panose="020B0004020202020204" pitchFamily="34" charset="0"/>
              </a:rPr>
              <a:t>Online Grooming / CSE </a:t>
            </a:r>
          </a:p>
        </p:txBody>
      </p:sp>
      <p:sp>
        <p:nvSpPr>
          <p:cNvPr id="3" name="Content Placeholder 2">
            <a:extLst>
              <a:ext uri="{FF2B5EF4-FFF2-40B4-BE49-F238E27FC236}">
                <a16:creationId xmlns:a16="http://schemas.microsoft.com/office/drawing/2014/main" id="{440D8330-25AF-2938-23CB-DAAA9F5AF491}"/>
              </a:ext>
            </a:extLst>
          </p:cNvPr>
          <p:cNvSpPr>
            <a:spLocks noGrp="1"/>
          </p:cNvSpPr>
          <p:nvPr>
            <p:ph idx="1"/>
          </p:nvPr>
        </p:nvSpPr>
        <p:spPr>
          <a:xfrm>
            <a:off x="217634" y="1579878"/>
            <a:ext cx="11209482" cy="4588165"/>
          </a:xfrm>
        </p:spPr>
        <p:txBody>
          <a:bodyPr>
            <a:normAutofit fontScale="92500" lnSpcReduction="20000"/>
          </a:bodyPr>
          <a:lstStyle/>
          <a:p>
            <a:pPr marL="0" indent="0" algn="just">
              <a:lnSpc>
                <a:spcPct val="80000"/>
              </a:lnSpc>
              <a:buFontTx/>
              <a:buNone/>
              <a:defRPr/>
            </a:pPr>
            <a:r>
              <a:rPr lang="en-GB" sz="2700" dirty="0">
                <a:solidFill>
                  <a:schemeClr val="tx1">
                    <a:lumMod val="85000"/>
                    <a:lumOff val="15000"/>
                  </a:schemeClr>
                </a:solidFill>
                <a:latin typeface="Aptos" panose="020B0004020202020204" pitchFamily="34" charset="0"/>
              </a:rPr>
              <a:t>Online, it is easier for people with these intentions to pretend to be someone they’re not, like a friend, mentor, boyfriend or girlfriend. They can even pretend to be a completely different person and hide who they really are. Someone who is grooming others online might do this to build trust with them before asking them to do something sexual.</a:t>
            </a:r>
          </a:p>
          <a:p>
            <a:pPr marL="0" indent="0" algn="just">
              <a:lnSpc>
                <a:spcPct val="80000"/>
              </a:lnSpc>
              <a:buFontTx/>
              <a:buNone/>
              <a:defRPr/>
            </a:pPr>
            <a:endParaRPr lang="en-GB" sz="2700" dirty="0">
              <a:solidFill>
                <a:schemeClr val="tx1">
                  <a:lumMod val="85000"/>
                  <a:lumOff val="15000"/>
                </a:schemeClr>
              </a:solidFill>
              <a:latin typeface="Aptos" panose="020B0004020202020204" pitchFamily="34" charset="0"/>
            </a:endParaRPr>
          </a:p>
          <a:p>
            <a:pPr marL="0" indent="0" algn="just">
              <a:lnSpc>
                <a:spcPct val="80000"/>
              </a:lnSpc>
              <a:buFontTx/>
              <a:buNone/>
              <a:defRPr/>
            </a:pPr>
            <a:r>
              <a:rPr lang="en-GB" sz="2700" dirty="0">
                <a:solidFill>
                  <a:schemeClr val="tx1">
                    <a:lumMod val="85000"/>
                    <a:lumOff val="15000"/>
                  </a:schemeClr>
                </a:solidFill>
                <a:latin typeface="Aptos" panose="020B0004020202020204" pitchFamily="34" charset="0"/>
              </a:rPr>
              <a:t>Children may not disclose for many reasons… </a:t>
            </a:r>
          </a:p>
          <a:p>
            <a:pPr lvl="1" algn="just">
              <a:lnSpc>
                <a:spcPct val="80000"/>
              </a:lnSpc>
              <a:defRPr/>
            </a:pPr>
            <a:r>
              <a:rPr lang="en-GB" sz="2300" dirty="0">
                <a:solidFill>
                  <a:schemeClr val="tx1">
                    <a:lumMod val="85000"/>
                    <a:lumOff val="15000"/>
                  </a:schemeClr>
                </a:solidFill>
                <a:latin typeface="Aptos" panose="020B0004020202020204" pitchFamily="34" charset="0"/>
              </a:rPr>
              <a:t>Shame/ embarrassment/ guilt </a:t>
            </a:r>
          </a:p>
          <a:p>
            <a:pPr lvl="1" algn="just">
              <a:lnSpc>
                <a:spcPct val="80000"/>
              </a:lnSpc>
              <a:defRPr/>
            </a:pPr>
            <a:r>
              <a:rPr lang="en-GB" sz="2300" dirty="0">
                <a:solidFill>
                  <a:schemeClr val="tx1">
                    <a:lumMod val="85000"/>
                    <a:lumOff val="15000"/>
                  </a:schemeClr>
                </a:solidFill>
                <a:latin typeface="Aptos" panose="020B0004020202020204" pitchFamily="34" charset="0"/>
              </a:rPr>
              <a:t>Fear from the perpetrator </a:t>
            </a:r>
          </a:p>
          <a:p>
            <a:pPr lvl="1" algn="just">
              <a:lnSpc>
                <a:spcPct val="80000"/>
              </a:lnSpc>
              <a:defRPr/>
            </a:pPr>
            <a:r>
              <a:rPr lang="en-GB" sz="2300" dirty="0">
                <a:solidFill>
                  <a:schemeClr val="tx1">
                    <a:lumMod val="85000"/>
                    <a:lumOff val="15000"/>
                  </a:schemeClr>
                </a:solidFill>
                <a:latin typeface="Aptos" panose="020B0004020202020204" pitchFamily="34" charset="0"/>
              </a:rPr>
              <a:t>Fear of getting into trouble themselves </a:t>
            </a:r>
          </a:p>
          <a:p>
            <a:pPr marL="0" indent="0" algn="just">
              <a:lnSpc>
                <a:spcPct val="80000"/>
              </a:lnSpc>
              <a:buNone/>
              <a:defRPr/>
            </a:pPr>
            <a:endParaRPr lang="en-GB" sz="2700" dirty="0">
              <a:solidFill>
                <a:schemeClr val="tx2">
                  <a:lumMod val="75000"/>
                </a:schemeClr>
              </a:solidFill>
              <a:latin typeface="Aptos" panose="020B0004020202020204" pitchFamily="34" charset="0"/>
            </a:endParaRPr>
          </a:p>
          <a:p>
            <a:pPr marL="0" indent="0" algn="just">
              <a:lnSpc>
                <a:spcPct val="80000"/>
              </a:lnSpc>
              <a:buNone/>
              <a:defRPr/>
            </a:pPr>
            <a:r>
              <a:rPr lang="en-GB" sz="2700" dirty="0">
                <a:solidFill>
                  <a:schemeClr val="tx2">
                    <a:lumMod val="75000"/>
                  </a:schemeClr>
                </a:solidFill>
                <a:latin typeface="Aptos" panose="020B0004020202020204" pitchFamily="34" charset="0"/>
              </a:rPr>
              <a:t>- Convicted paedophile Alexander McCartney had over 3500 known victims worldwide– only 4 reported it to authorities. </a:t>
            </a:r>
          </a:p>
          <a:p>
            <a:pPr marL="0" indent="0">
              <a:lnSpc>
                <a:spcPct val="80000"/>
              </a:lnSpc>
              <a:buNone/>
              <a:defRPr/>
            </a:pPr>
            <a:r>
              <a:rPr lang="en-GB" sz="1500" dirty="0">
                <a:hlinkClick r:id="rId3"/>
              </a:rPr>
              <a:t>Alexander McCartney: How police snared the catfish killer - BBC News</a:t>
            </a:r>
            <a:endParaRPr lang="en-GB" sz="1500" dirty="0"/>
          </a:p>
          <a:p>
            <a:pPr marL="0" indent="0">
              <a:lnSpc>
                <a:spcPct val="80000"/>
              </a:lnSpc>
              <a:buNone/>
              <a:defRPr/>
            </a:pPr>
            <a:r>
              <a:rPr lang="en-GB" sz="1500" dirty="0">
                <a:solidFill>
                  <a:schemeClr val="tx2">
                    <a:lumMod val="75000"/>
                  </a:schemeClr>
                </a:solidFill>
                <a:latin typeface="Century Gothic" panose="020B0502020202020204" pitchFamily="34" charset="0"/>
                <a:hlinkClick r:id="rId4"/>
              </a:rPr>
              <a:t>https://www.youtube.com/watch?v=VPXA7SO8Vo0&amp;t=74s</a:t>
            </a:r>
            <a:endParaRPr lang="en-GB" sz="1500" dirty="0">
              <a:solidFill>
                <a:schemeClr val="tx1">
                  <a:lumMod val="85000"/>
                  <a:lumOff val="15000"/>
                </a:schemeClr>
              </a:solidFill>
              <a:latin typeface="Aptos" panose="020B0004020202020204" pitchFamily="34" charset="0"/>
            </a:endParaRPr>
          </a:p>
          <a:p>
            <a:pPr marL="0" indent="0" algn="just">
              <a:lnSpc>
                <a:spcPct val="80000"/>
              </a:lnSpc>
              <a:buFontTx/>
              <a:buNone/>
              <a:defRPr/>
            </a:pPr>
            <a:endParaRPr lang="en-GB" dirty="0">
              <a:solidFill>
                <a:schemeClr val="tx1">
                  <a:lumMod val="85000"/>
                  <a:lumOff val="15000"/>
                </a:schemeClr>
              </a:solidFill>
              <a:latin typeface="Aptos" panose="020B0004020202020204" pitchFamily="34" charset="0"/>
            </a:endParaRPr>
          </a:p>
          <a:p>
            <a:pPr marL="0" indent="0" algn="just">
              <a:lnSpc>
                <a:spcPct val="80000"/>
              </a:lnSpc>
              <a:buFontTx/>
              <a:buNone/>
              <a:defRPr/>
            </a:pPr>
            <a:endParaRPr lang="en-GB" dirty="0">
              <a:solidFill>
                <a:schemeClr val="tx1">
                  <a:lumMod val="85000"/>
                  <a:lumOff val="15000"/>
                </a:schemeClr>
              </a:solidFill>
              <a:latin typeface="Aptos" panose="020B0004020202020204" pitchFamily="34" charset="0"/>
            </a:endParaRPr>
          </a:p>
          <a:p>
            <a:pPr marL="0" indent="0" algn="just">
              <a:lnSpc>
                <a:spcPct val="80000"/>
              </a:lnSpc>
              <a:buFontTx/>
              <a:buNone/>
              <a:defRPr/>
            </a:pPr>
            <a:endParaRPr lang="en-GB" sz="2800" dirty="0">
              <a:solidFill>
                <a:schemeClr val="tx1">
                  <a:lumMod val="85000"/>
                  <a:lumOff val="15000"/>
                </a:schemeClr>
              </a:solidFill>
              <a:latin typeface="Aptos" panose="020B0004020202020204" pitchFamily="34" charset="0"/>
            </a:endParaRPr>
          </a:p>
          <a:p>
            <a:endParaRPr lang="en-GB" dirty="0">
              <a:solidFill>
                <a:schemeClr val="tx1">
                  <a:lumMod val="85000"/>
                  <a:lumOff val="15000"/>
                </a:schemeClr>
              </a:solidFill>
              <a:latin typeface="Aptos" panose="020B0004020202020204" pitchFamily="34" charset="0"/>
            </a:endParaRPr>
          </a:p>
        </p:txBody>
      </p:sp>
      <p:pic>
        <p:nvPicPr>
          <p:cNvPr id="4" name="Picture 3">
            <a:extLst>
              <a:ext uri="{FF2B5EF4-FFF2-40B4-BE49-F238E27FC236}">
                <a16:creationId xmlns:a16="http://schemas.microsoft.com/office/drawing/2014/main" id="{FD36589B-F76F-98AF-5339-9BDCD2343A93}"/>
              </a:ext>
            </a:extLst>
          </p:cNvPr>
          <p:cNvPicPr>
            <a:picLocks noChangeAspect="1"/>
          </p:cNvPicPr>
          <p:nvPr/>
        </p:nvPicPr>
        <p:blipFill>
          <a:blip r:embed="rId5"/>
          <a:stretch>
            <a:fillRect/>
          </a:stretch>
        </p:blipFill>
        <p:spPr>
          <a:xfrm>
            <a:off x="5116286" y="68860"/>
            <a:ext cx="1155067" cy="1160045"/>
          </a:xfrm>
          <a:prstGeom prst="rect">
            <a:avLst/>
          </a:prstGeom>
        </p:spPr>
      </p:pic>
      <p:pic>
        <p:nvPicPr>
          <p:cNvPr id="5" name="Picture 4">
            <a:extLst>
              <a:ext uri="{FF2B5EF4-FFF2-40B4-BE49-F238E27FC236}">
                <a16:creationId xmlns:a16="http://schemas.microsoft.com/office/drawing/2014/main" id="{36D9A0FD-71E9-62F9-6374-C22E6F363B46}"/>
              </a:ext>
            </a:extLst>
          </p:cNvPr>
          <p:cNvPicPr>
            <a:picLocks noChangeAspect="1"/>
          </p:cNvPicPr>
          <p:nvPr/>
        </p:nvPicPr>
        <p:blipFill>
          <a:blip r:embed="rId6"/>
          <a:stretch>
            <a:fillRect/>
          </a:stretch>
        </p:blipFill>
        <p:spPr>
          <a:xfrm>
            <a:off x="6712044" y="68860"/>
            <a:ext cx="2011854" cy="1140051"/>
          </a:xfrm>
          <a:prstGeom prst="rect">
            <a:avLst/>
          </a:prstGeom>
        </p:spPr>
      </p:pic>
    </p:spTree>
    <p:extLst>
      <p:ext uri="{BB962C8B-B14F-4D97-AF65-F5344CB8AC3E}">
        <p14:creationId xmlns:p14="http://schemas.microsoft.com/office/powerpoint/2010/main" val="3031757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E9EAF-232A-5DE5-F206-88848E1AD08A}"/>
              </a:ext>
            </a:extLst>
          </p:cNvPr>
          <p:cNvSpPr>
            <a:spLocks noGrp="1"/>
          </p:cNvSpPr>
          <p:nvPr>
            <p:ph type="title"/>
          </p:nvPr>
        </p:nvSpPr>
        <p:spPr/>
        <p:txBody>
          <a:bodyPr>
            <a:normAutofit/>
          </a:bodyPr>
          <a:lstStyle/>
          <a:p>
            <a:r>
              <a:rPr lang="en-GB" sz="2800" dirty="0"/>
              <a:t>Online Criminal Exploitation </a:t>
            </a:r>
          </a:p>
        </p:txBody>
      </p:sp>
      <p:sp>
        <p:nvSpPr>
          <p:cNvPr id="3" name="Content Placeholder 2">
            <a:extLst>
              <a:ext uri="{FF2B5EF4-FFF2-40B4-BE49-F238E27FC236}">
                <a16:creationId xmlns:a16="http://schemas.microsoft.com/office/drawing/2014/main" id="{C65878CB-2129-D724-AA4D-72A63748FADC}"/>
              </a:ext>
            </a:extLst>
          </p:cNvPr>
          <p:cNvSpPr>
            <a:spLocks noGrp="1"/>
          </p:cNvSpPr>
          <p:nvPr>
            <p:ph idx="1"/>
          </p:nvPr>
        </p:nvSpPr>
        <p:spPr/>
        <p:txBody>
          <a:bodyPr>
            <a:normAutofit fontScale="92500" lnSpcReduction="20000"/>
          </a:bodyPr>
          <a:lstStyle/>
          <a:p>
            <a:pPr marL="0" indent="0" algn="just">
              <a:lnSpc>
                <a:spcPct val="80000"/>
              </a:lnSpc>
              <a:buNone/>
              <a:defRPr/>
            </a:pPr>
            <a:r>
              <a:rPr lang="en-GB" sz="2400" dirty="0">
                <a:latin typeface="Aptos" panose="020B0004020202020204" pitchFamily="34" charset="0"/>
              </a:rPr>
              <a:t>Perpetrators can use online platforms as a way to criminally exploit young people by coercing them into criminal activity and then monitoring and controlling their movements. </a:t>
            </a:r>
          </a:p>
          <a:p>
            <a:pPr marL="0" indent="0" algn="just">
              <a:lnSpc>
                <a:spcPct val="80000"/>
              </a:lnSpc>
              <a:buNone/>
              <a:defRPr/>
            </a:pPr>
            <a:endParaRPr lang="en-GB" sz="2400" dirty="0">
              <a:latin typeface="Aptos" panose="020B0004020202020204" pitchFamily="34" charset="0"/>
            </a:endParaRPr>
          </a:p>
          <a:p>
            <a:pPr marL="0" indent="0" algn="just">
              <a:lnSpc>
                <a:spcPct val="80000"/>
              </a:lnSpc>
              <a:buNone/>
              <a:defRPr/>
            </a:pPr>
            <a:r>
              <a:rPr lang="en-GB" sz="2400" dirty="0">
                <a:latin typeface="Aptos" panose="020B0004020202020204" pitchFamily="34" charset="0"/>
              </a:rPr>
              <a:t>Location tracking: Organised crime groups track the location of children and young people through apps to coerce their behaviour and blackmail them into criminal activity. This is sometimes known as remote mothering.</a:t>
            </a:r>
          </a:p>
          <a:p>
            <a:pPr marL="0" indent="0" algn="just">
              <a:lnSpc>
                <a:spcPct val="80000"/>
              </a:lnSpc>
              <a:buNone/>
              <a:defRPr/>
            </a:pPr>
            <a:endParaRPr lang="en-GB" sz="2400" dirty="0">
              <a:latin typeface="Aptos" panose="020B0004020202020204" pitchFamily="34" charset="0"/>
            </a:endParaRPr>
          </a:p>
          <a:p>
            <a:pPr marL="0" indent="0" algn="just">
              <a:lnSpc>
                <a:spcPct val="80000"/>
              </a:lnSpc>
              <a:buNone/>
              <a:defRPr/>
            </a:pPr>
            <a:r>
              <a:rPr lang="en-GB" sz="2400" dirty="0">
                <a:latin typeface="Aptos" panose="020B0004020202020204" pitchFamily="34" charset="0"/>
              </a:rPr>
              <a:t>Money laundering: Young people’s online bank or game accounts can be used to hold or ‘clean’ money from criminal activity. This is sometimes known as ‘squaring’.</a:t>
            </a:r>
          </a:p>
          <a:p>
            <a:pPr marL="0" indent="0" algn="just">
              <a:lnSpc>
                <a:spcPct val="80000"/>
              </a:lnSpc>
              <a:buNone/>
              <a:defRPr/>
            </a:pPr>
            <a:endParaRPr lang="en-GB" sz="2400" dirty="0">
              <a:latin typeface="Aptos" panose="020B0004020202020204" pitchFamily="34" charset="0"/>
            </a:endParaRPr>
          </a:p>
          <a:p>
            <a:pPr marL="0" indent="0" algn="just">
              <a:lnSpc>
                <a:spcPct val="80000"/>
              </a:lnSpc>
              <a:buFontTx/>
              <a:buNone/>
              <a:defRPr/>
            </a:pPr>
            <a:r>
              <a:rPr lang="en-GB" sz="2400" dirty="0">
                <a:solidFill>
                  <a:schemeClr val="tx1">
                    <a:lumMod val="85000"/>
                    <a:lumOff val="15000"/>
                  </a:schemeClr>
                </a:solidFill>
                <a:latin typeface="Aptos" panose="020B0004020202020204" pitchFamily="34" charset="0"/>
              </a:rPr>
              <a:t>Online safety Act 2023: </a:t>
            </a:r>
            <a:r>
              <a:rPr lang="en-GB" sz="2400" dirty="0">
                <a:hlinkClick r:id="rId2"/>
              </a:rPr>
              <a:t>Online Safety Act: explainer - GOV.UK</a:t>
            </a:r>
            <a:endParaRPr lang="en-GB" sz="2400" dirty="0">
              <a:solidFill>
                <a:schemeClr val="tx1">
                  <a:lumMod val="85000"/>
                  <a:lumOff val="15000"/>
                </a:schemeClr>
              </a:solidFill>
              <a:latin typeface="Aptos" panose="020B0004020202020204" pitchFamily="34" charset="0"/>
            </a:endParaRPr>
          </a:p>
          <a:p>
            <a:pPr marL="0" indent="0" algn="just">
              <a:lnSpc>
                <a:spcPct val="80000"/>
              </a:lnSpc>
              <a:buFontTx/>
              <a:buNone/>
              <a:defRPr/>
            </a:pPr>
            <a:r>
              <a:rPr lang="en-GB" sz="2400" i="1" dirty="0">
                <a:solidFill>
                  <a:srgbClr val="0B0C0C"/>
                </a:solidFill>
                <a:latin typeface="Aptos" panose="020B0004020202020204" pitchFamily="34" charset="0"/>
              </a:rPr>
              <a:t>The Online Safety Act 2023 (the Act) is a new set of laws that protects children and adults online. It puts a range of new duties on social media companies and search services, making them more responsible for their users’ safety on their platforms.</a:t>
            </a:r>
            <a:endParaRPr lang="en-GB" sz="2400" i="1" dirty="0">
              <a:solidFill>
                <a:schemeClr val="tx1">
                  <a:lumMod val="85000"/>
                  <a:lumOff val="15000"/>
                </a:schemeClr>
              </a:solidFill>
              <a:latin typeface="Aptos" panose="020B0004020202020204" pitchFamily="34" charset="0"/>
            </a:endParaRPr>
          </a:p>
          <a:p>
            <a:pPr marL="0" indent="0" algn="just">
              <a:lnSpc>
                <a:spcPct val="80000"/>
              </a:lnSpc>
              <a:buNone/>
              <a:defRPr/>
            </a:pPr>
            <a:endParaRPr lang="en-GB" sz="2400" dirty="0">
              <a:latin typeface="Aptos" panose="020B0004020202020204" pitchFamily="34" charset="0"/>
            </a:endParaRPr>
          </a:p>
          <a:p>
            <a:pPr marL="0" indent="0" algn="just">
              <a:lnSpc>
                <a:spcPct val="80000"/>
              </a:lnSpc>
              <a:buNone/>
              <a:defRPr/>
            </a:pPr>
            <a:endParaRPr lang="en-GB" sz="2400" dirty="0">
              <a:latin typeface="Aptos" panose="020B0004020202020204" pitchFamily="34" charset="0"/>
            </a:endParaRPr>
          </a:p>
        </p:txBody>
      </p:sp>
    </p:spTree>
    <p:extLst>
      <p:ext uri="{BB962C8B-B14F-4D97-AF65-F5344CB8AC3E}">
        <p14:creationId xmlns:p14="http://schemas.microsoft.com/office/powerpoint/2010/main" val="948373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024AE-522A-97E5-7461-4FF1CFD362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9BFB72-F9B1-B47F-98D8-00AEC622ECD5}"/>
              </a:ext>
            </a:extLst>
          </p:cNvPr>
          <p:cNvSpPr>
            <a:spLocks noGrp="1"/>
          </p:cNvSpPr>
          <p:nvPr>
            <p:ph type="title"/>
          </p:nvPr>
        </p:nvSpPr>
        <p:spPr>
          <a:xfrm>
            <a:off x="391413" y="346365"/>
            <a:ext cx="11545453" cy="1325563"/>
          </a:xfrm>
        </p:spPr>
        <p:txBody>
          <a:bodyPr>
            <a:noAutofit/>
          </a:bodyPr>
          <a:lstStyle/>
          <a:p>
            <a:r>
              <a:rPr lang="en-GB" sz="2200" dirty="0">
                <a:latin typeface="Aptos" panose="020B0004020202020204" pitchFamily="34" charset="0"/>
              </a:rPr>
              <a:t>Alfie’s Story</a:t>
            </a:r>
            <a:endParaRPr lang="en-GB" sz="2200" b="1" dirty="0">
              <a:latin typeface="Aptos" panose="020B0004020202020204" pitchFamily="34" charset="0"/>
            </a:endParaRPr>
          </a:p>
        </p:txBody>
      </p:sp>
      <p:pic>
        <p:nvPicPr>
          <p:cNvPr id="6" name="Online Media 5" title="Alfie's Story Part 1">
            <a:hlinkClick r:id="" action="ppaction://media"/>
            <a:extLst>
              <a:ext uri="{FF2B5EF4-FFF2-40B4-BE49-F238E27FC236}">
                <a16:creationId xmlns:a16="http://schemas.microsoft.com/office/drawing/2014/main" id="{ECCDC47F-B957-A5A9-5A83-58C794D5BCE3}"/>
              </a:ext>
            </a:extLst>
          </p:cNvPr>
          <p:cNvPicPr>
            <a:picLocks noGrp="1" noRot="1" noChangeAspect="1"/>
          </p:cNvPicPr>
          <p:nvPr>
            <p:ph idx="1"/>
            <a:videoFile r:link="rId1"/>
          </p:nvPr>
        </p:nvPicPr>
        <p:blipFill>
          <a:blip r:embed="rId3"/>
          <a:stretch>
            <a:fillRect/>
          </a:stretch>
        </p:blipFill>
        <p:spPr>
          <a:xfrm>
            <a:off x="1666162" y="1406846"/>
            <a:ext cx="8646010" cy="4881220"/>
          </a:xfrm>
          <a:prstGeom prst="rect">
            <a:avLst/>
          </a:prstGeom>
        </p:spPr>
      </p:pic>
      <p:pic>
        <p:nvPicPr>
          <p:cNvPr id="4" name="Picture 3">
            <a:extLst>
              <a:ext uri="{FF2B5EF4-FFF2-40B4-BE49-F238E27FC236}">
                <a16:creationId xmlns:a16="http://schemas.microsoft.com/office/drawing/2014/main" id="{FD36589B-F76F-98AF-5339-9BDCD2343A93}"/>
              </a:ext>
            </a:extLst>
          </p:cNvPr>
          <p:cNvPicPr>
            <a:picLocks noChangeAspect="1"/>
          </p:cNvPicPr>
          <p:nvPr/>
        </p:nvPicPr>
        <p:blipFill>
          <a:blip r:embed="rId4"/>
          <a:stretch>
            <a:fillRect/>
          </a:stretch>
        </p:blipFill>
        <p:spPr>
          <a:xfrm>
            <a:off x="5116286" y="68860"/>
            <a:ext cx="1155067" cy="1160045"/>
          </a:xfrm>
          <a:prstGeom prst="rect">
            <a:avLst/>
          </a:prstGeom>
        </p:spPr>
      </p:pic>
      <p:pic>
        <p:nvPicPr>
          <p:cNvPr id="5" name="Picture 4">
            <a:extLst>
              <a:ext uri="{FF2B5EF4-FFF2-40B4-BE49-F238E27FC236}">
                <a16:creationId xmlns:a16="http://schemas.microsoft.com/office/drawing/2014/main" id="{36D9A0FD-71E9-62F9-6374-C22E6F363B46}"/>
              </a:ext>
            </a:extLst>
          </p:cNvPr>
          <p:cNvPicPr>
            <a:picLocks noChangeAspect="1"/>
          </p:cNvPicPr>
          <p:nvPr/>
        </p:nvPicPr>
        <p:blipFill>
          <a:blip r:embed="rId5"/>
          <a:stretch>
            <a:fillRect/>
          </a:stretch>
        </p:blipFill>
        <p:spPr>
          <a:xfrm>
            <a:off x="6712044" y="68860"/>
            <a:ext cx="2011854" cy="1140051"/>
          </a:xfrm>
          <a:prstGeom prst="rect">
            <a:avLst/>
          </a:prstGeom>
        </p:spPr>
      </p:pic>
    </p:spTree>
    <p:extLst>
      <p:ext uri="{BB962C8B-B14F-4D97-AF65-F5344CB8AC3E}">
        <p14:creationId xmlns:p14="http://schemas.microsoft.com/office/powerpoint/2010/main" val="110613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41C40EDA-ABBB-A65C-643A-1EC46C7CBC63}"/>
              </a:ext>
            </a:extLst>
          </p:cNvPr>
          <p:cNvSpPr>
            <a:spLocks noGrp="1" noChangeArrowheads="1"/>
          </p:cNvSpPr>
          <p:nvPr>
            <p:ph type="title"/>
          </p:nvPr>
        </p:nvSpPr>
        <p:spPr>
          <a:xfrm>
            <a:off x="177800" y="365125"/>
            <a:ext cx="10515600" cy="1325563"/>
          </a:xfrm>
        </p:spPr>
        <p:txBody>
          <a:bodyPr>
            <a:normAutofit/>
          </a:bodyPr>
          <a:lstStyle/>
          <a:p>
            <a:pPr algn="l" eaLnBrk="1" hangingPunct="1"/>
            <a:r>
              <a:rPr lang="en-GB" altLang="en-US" sz="3000" dirty="0">
                <a:latin typeface="Aptos" panose="020B0004020202020204" pitchFamily="34" charset="0"/>
              </a:rPr>
              <a:t>What to look out for.. </a:t>
            </a:r>
          </a:p>
        </p:txBody>
      </p:sp>
      <p:sp>
        <p:nvSpPr>
          <p:cNvPr id="2" name="Content Placeholder 1">
            <a:extLst>
              <a:ext uri="{FF2B5EF4-FFF2-40B4-BE49-F238E27FC236}">
                <a16:creationId xmlns:a16="http://schemas.microsoft.com/office/drawing/2014/main" id="{3BD9FA5F-3EC2-9EAF-C142-02D8A11AB9F5}"/>
              </a:ext>
            </a:extLst>
          </p:cNvPr>
          <p:cNvSpPr>
            <a:spLocks noGrp="1"/>
          </p:cNvSpPr>
          <p:nvPr>
            <p:ph sz="half" idx="2"/>
          </p:nvPr>
        </p:nvSpPr>
        <p:spPr>
          <a:xfrm>
            <a:off x="286439" y="1442722"/>
            <a:ext cx="9294443" cy="4525963"/>
          </a:xfrm>
        </p:spPr>
        <p:txBody>
          <a:bodyPr>
            <a:normAutofit/>
          </a:bodyPr>
          <a:lstStyle/>
          <a:p>
            <a:pPr marL="0" indent="0">
              <a:buNone/>
              <a:defRPr/>
            </a:pPr>
            <a:r>
              <a:rPr lang="en-GB" altLang="en-US" sz="2400" dirty="0">
                <a:latin typeface="Aptos" panose="020B0004020202020204" pitchFamily="34" charset="0"/>
              </a:rPr>
              <a:t>Having unexplained gifts, money, mobile phones etc</a:t>
            </a:r>
          </a:p>
          <a:p>
            <a:pPr marL="0" indent="0">
              <a:buNone/>
              <a:defRPr/>
            </a:pPr>
            <a:r>
              <a:rPr lang="en-GB" altLang="en-US" sz="2400" dirty="0">
                <a:latin typeface="Aptos" panose="020B0004020202020204" pitchFamily="34" charset="0"/>
              </a:rPr>
              <a:t>Distressed/ out of the norm behaviour </a:t>
            </a:r>
          </a:p>
          <a:p>
            <a:pPr marL="0" indent="0">
              <a:buNone/>
              <a:defRPr/>
            </a:pPr>
            <a:r>
              <a:rPr lang="en-GB" altLang="en-US" sz="2400" dirty="0">
                <a:latin typeface="Aptos" panose="020B0004020202020204" pitchFamily="34" charset="0"/>
              </a:rPr>
              <a:t>Secretive / Addictive </a:t>
            </a:r>
          </a:p>
          <a:p>
            <a:pPr marL="0" indent="0">
              <a:buNone/>
              <a:defRPr/>
            </a:pPr>
            <a:r>
              <a:rPr lang="en-GB" altLang="en-US" sz="2400" dirty="0">
                <a:latin typeface="Aptos" panose="020B0004020202020204" pitchFamily="34" charset="0"/>
              </a:rPr>
              <a:t>Drugs/ alcohol </a:t>
            </a:r>
          </a:p>
          <a:p>
            <a:pPr marL="0" indent="0">
              <a:buNone/>
              <a:defRPr/>
            </a:pPr>
            <a:r>
              <a:rPr lang="en-GB" altLang="en-US" sz="2400" dirty="0">
                <a:latin typeface="Aptos" panose="020B0004020202020204" pitchFamily="34" charset="0"/>
              </a:rPr>
              <a:t>Missing from Home or regularly coming home late</a:t>
            </a:r>
          </a:p>
          <a:p>
            <a:pPr marL="0" indent="0">
              <a:buNone/>
              <a:defRPr/>
            </a:pPr>
            <a:r>
              <a:rPr lang="en-GB" altLang="en-US" sz="2400" dirty="0">
                <a:latin typeface="Aptos" panose="020B0004020202020204" pitchFamily="34" charset="0"/>
              </a:rPr>
              <a:t>Having unknown ‘boyfriend’ / ‘girlfriend’ / online ‘friends’ </a:t>
            </a:r>
          </a:p>
          <a:p>
            <a:pPr marL="0" indent="0">
              <a:buNone/>
              <a:defRPr/>
            </a:pPr>
            <a:r>
              <a:rPr lang="en-GB" altLang="en-US" sz="2400" dirty="0">
                <a:latin typeface="Aptos" panose="020B0004020202020204" pitchFamily="34" charset="0"/>
              </a:rPr>
              <a:t>Perceived inappropriate sexual behaviours </a:t>
            </a:r>
          </a:p>
          <a:p>
            <a:pPr marL="0" indent="0">
              <a:buNone/>
              <a:defRPr/>
            </a:pPr>
            <a:endParaRPr lang="en-GB" dirty="0"/>
          </a:p>
        </p:txBody>
      </p:sp>
      <p:pic>
        <p:nvPicPr>
          <p:cNvPr id="3" name="Picture 2">
            <a:extLst>
              <a:ext uri="{FF2B5EF4-FFF2-40B4-BE49-F238E27FC236}">
                <a16:creationId xmlns:a16="http://schemas.microsoft.com/office/drawing/2014/main" id="{A4DF9584-EFA5-D848-85D4-0378BCDB305A}"/>
              </a:ext>
            </a:extLst>
          </p:cNvPr>
          <p:cNvPicPr>
            <a:picLocks noChangeAspect="1"/>
          </p:cNvPicPr>
          <p:nvPr/>
        </p:nvPicPr>
        <p:blipFill>
          <a:blip r:embed="rId3"/>
          <a:stretch>
            <a:fillRect/>
          </a:stretch>
        </p:blipFill>
        <p:spPr>
          <a:xfrm>
            <a:off x="6929033" y="0"/>
            <a:ext cx="2011854" cy="1140051"/>
          </a:xfrm>
          <a:prstGeom prst="rect">
            <a:avLst/>
          </a:prstGeom>
        </p:spPr>
      </p:pic>
      <p:pic>
        <p:nvPicPr>
          <p:cNvPr id="4" name="Picture 3">
            <a:extLst>
              <a:ext uri="{FF2B5EF4-FFF2-40B4-BE49-F238E27FC236}">
                <a16:creationId xmlns:a16="http://schemas.microsoft.com/office/drawing/2014/main" id="{7F297809-561B-1493-07C1-6A08538AC6D4}"/>
              </a:ext>
            </a:extLst>
          </p:cNvPr>
          <p:cNvPicPr>
            <a:picLocks noChangeAspect="1"/>
          </p:cNvPicPr>
          <p:nvPr/>
        </p:nvPicPr>
        <p:blipFill>
          <a:blip r:embed="rId4"/>
          <a:stretch>
            <a:fillRect/>
          </a:stretch>
        </p:blipFill>
        <p:spPr>
          <a:xfrm>
            <a:off x="5770693" y="95722"/>
            <a:ext cx="1158340" cy="116443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0D281-3844-9A74-8815-82F587CC15F9}"/>
              </a:ext>
            </a:extLst>
          </p:cNvPr>
          <p:cNvSpPr>
            <a:spLocks noGrp="1"/>
          </p:cNvSpPr>
          <p:nvPr>
            <p:ph type="title"/>
          </p:nvPr>
        </p:nvSpPr>
        <p:spPr>
          <a:xfrm>
            <a:off x="643467" y="321734"/>
            <a:ext cx="10905066" cy="911165"/>
          </a:xfrm>
        </p:spPr>
        <p:txBody>
          <a:bodyPr>
            <a:normAutofit fontScale="90000"/>
          </a:bodyPr>
          <a:lstStyle/>
          <a:p>
            <a:r>
              <a:rPr lang="en-GB" sz="3600" b="1" dirty="0"/>
              <a:t>Parent/Carer Responsibility </a:t>
            </a:r>
            <a:br>
              <a:rPr lang="en-GB" sz="3600" b="1" dirty="0"/>
            </a:br>
            <a:r>
              <a:rPr lang="en-GB" sz="3600" b="1" dirty="0"/>
              <a:t>Internet</a:t>
            </a:r>
          </a:p>
        </p:txBody>
      </p:sp>
      <p:graphicFrame>
        <p:nvGraphicFramePr>
          <p:cNvPr id="18" name="Content Placeholder 2">
            <a:extLst>
              <a:ext uri="{FF2B5EF4-FFF2-40B4-BE49-F238E27FC236}">
                <a16:creationId xmlns:a16="http://schemas.microsoft.com/office/drawing/2014/main" id="{9BE5EB5A-FE00-86BA-A7EE-81ED97789CCD}"/>
              </a:ext>
            </a:extLst>
          </p:cNvPr>
          <p:cNvGraphicFramePr>
            <a:graphicFrameLocks noGrp="1"/>
          </p:cNvGraphicFramePr>
          <p:nvPr>
            <p:ph idx="1"/>
            <p:extLst>
              <p:ext uri="{D42A27DB-BD31-4B8C-83A1-F6EECF244321}">
                <p14:modId xmlns:p14="http://schemas.microsoft.com/office/powerpoint/2010/main" val="3094844107"/>
              </p:ext>
            </p:extLst>
          </p:nvPr>
        </p:nvGraphicFramePr>
        <p:xfrm>
          <a:off x="643467" y="1232899"/>
          <a:ext cx="10905066" cy="49440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518761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3D042-8B41-BF1D-797A-0C57C5F5667E}"/>
              </a:ext>
            </a:extLst>
          </p:cNvPr>
          <p:cNvSpPr>
            <a:spLocks noGrp="1"/>
          </p:cNvSpPr>
          <p:nvPr>
            <p:ph type="title"/>
          </p:nvPr>
        </p:nvSpPr>
        <p:spPr>
          <a:xfrm>
            <a:off x="595352" y="114673"/>
            <a:ext cx="7369844" cy="1229386"/>
          </a:xfrm>
        </p:spPr>
        <p:txBody>
          <a:bodyPr>
            <a:normAutofit/>
          </a:bodyPr>
          <a:lstStyle/>
          <a:p>
            <a:pPr marL="0" indent="0"/>
            <a:r>
              <a:rPr lang="en-GB" sz="4000" dirty="0">
                <a:solidFill>
                  <a:schemeClr val="tx2"/>
                </a:solidFill>
              </a:rPr>
              <a:t>Taking responsibility: Tips/Advice</a:t>
            </a:r>
          </a:p>
        </p:txBody>
      </p:sp>
      <p:sp>
        <p:nvSpPr>
          <p:cNvPr id="3" name="Content Placeholder 2">
            <a:extLst>
              <a:ext uri="{FF2B5EF4-FFF2-40B4-BE49-F238E27FC236}">
                <a16:creationId xmlns:a16="http://schemas.microsoft.com/office/drawing/2014/main" id="{E1B2A719-1930-605F-5ABD-E4F71B6EAA23}"/>
              </a:ext>
            </a:extLst>
          </p:cNvPr>
          <p:cNvSpPr>
            <a:spLocks noGrp="1"/>
          </p:cNvSpPr>
          <p:nvPr>
            <p:ph idx="1"/>
          </p:nvPr>
        </p:nvSpPr>
        <p:spPr>
          <a:xfrm>
            <a:off x="0" y="647182"/>
            <a:ext cx="11907660" cy="6210818"/>
          </a:xfrm>
          <a:noFill/>
          <a:ln>
            <a:noFill/>
          </a:ln>
        </p:spPr>
        <p:txBody>
          <a:bodyPr anchor="ctr">
            <a:normAutofit/>
          </a:bodyPr>
          <a:lstStyle/>
          <a:p>
            <a:r>
              <a:rPr lang="en-GB" sz="1800" dirty="0"/>
              <a:t>Devices to be used only in the family area where they can be </a:t>
            </a:r>
            <a:r>
              <a:rPr lang="en-GB" sz="1800" b="1" dirty="0"/>
              <a:t>supervised</a:t>
            </a:r>
          </a:p>
          <a:p>
            <a:r>
              <a:rPr lang="en-GB" sz="1800" dirty="0"/>
              <a:t>You can set up their phone/tablet with appropriate applications and parental controls, so your child will need to seek your permission before making any downloads.</a:t>
            </a:r>
          </a:p>
          <a:p>
            <a:r>
              <a:rPr lang="en-GB" sz="1800" b="1" dirty="0"/>
              <a:t>Use privacy settings </a:t>
            </a:r>
            <a:r>
              <a:rPr lang="en-GB" sz="1800" dirty="0"/>
              <a:t>wherever they exist to keep their information private  </a:t>
            </a:r>
          </a:p>
          <a:p>
            <a:r>
              <a:rPr lang="en-GB" sz="1800" dirty="0">
                <a:effectLst/>
                <a:ea typeface="Times New Roman" panose="02020603050405020304" pitchFamily="18" charset="0"/>
                <a:cs typeface="Times New Roman" panose="02020603050405020304" pitchFamily="18" charset="0"/>
              </a:rPr>
              <a:t>Make sure your child has not got any personal information online. (Phone number, address, school,  any pictures that display their school uniform).</a:t>
            </a:r>
          </a:p>
          <a:p>
            <a:r>
              <a:rPr lang="en-GB" sz="1800" dirty="0">
                <a:effectLst/>
                <a:ea typeface="Times New Roman" panose="02020603050405020304" pitchFamily="18" charset="0"/>
                <a:cs typeface="Times New Roman" panose="02020603050405020304" pitchFamily="18" charset="0"/>
              </a:rPr>
              <a:t>Always check your child’s activity/history online and take an interest in what they do. Talk to your child about safety.</a:t>
            </a:r>
          </a:p>
          <a:p>
            <a:pPr>
              <a:spcAft>
                <a:spcPts val="800"/>
              </a:spcAft>
            </a:pPr>
            <a:r>
              <a:rPr lang="en-GB" sz="1800" dirty="0">
                <a:ea typeface="Times New Roman" panose="02020603050405020304" pitchFamily="18" charset="0"/>
                <a:cs typeface="Times New Roman" panose="02020603050405020304" pitchFamily="18" charset="0"/>
              </a:rPr>
              <a:t>Let</a:t>
            </a:r>
            <a:r>
              <a:rPr lang="en-GB" sz="1800" dirty="0">
                <a:effectLst/>
                <a:ea typeface="Times New Roman" panose="02020603050405020304" pitchFamily="18" charset="0"/>
                <a:cs typeface="Times New Roman" panose="02020603050405020304" pitchFamily="18" charset="0"/>
              </a:rPr>
              <a:t> your child know that sending or receiving inappropriate images/videos, is a criminal offence.</a:t>
            </a:r>
          </a:p>
          <a:p>
            <a:pPr>
              <a:spcAft>
                <a:spcPts val="800"/>
              </a:spcAft>
            </a:pPr>
            <a:r>
              <a:rPr lang="en-GB" sz="1800" dirty="0">
                <a:ea typeface="Times New Roman" panose="02020603050405020304" pitchFamily="18" charset="0"/>
                <a:cs typeface="Times New Roman" panose="02020603050405020304" pitchFamily="18" charset="0"/>
              </a:rPr>
              <a:t>Check their friends list regularly. With your supervision only let your child talk to family and friends they actually know offline. </a:t>
            </a:r>
            <a:r>
              <a:rPr lang="en-GB" sz="1800" dirty="0">
                <a:effectLst/>
                <a:ea typeface="Times New Roman" panose="02020603050405020304" pitchFamily="18" charset="0"/>
                <a:cs typeface="Times New Roman" panose="02020603050405020304" pitchFamily="18" charset="0"/>
              </a:rPr>
              <a:t> </a:t>
            </a:r>
          </a:p>
          <a:p>
            <a:r>
              <a:rPr lang="en-GB" sz="1800" dirty="0"/>
              <a:t>Ensure your child is a good online friend and encourage positive communication.  </a:t>
            </a:r>
          </a:p>
          <a:p>
            <a:pPr marL="0" indent="0" algn="ctr">
              <a:buNone/>
            </a:pPr>
            <a:r>
              <a:rPr lang="en-GB" sz="2000" b="1" dirty="0"/>
              <a:t>Remember most online applications are 13+ years</a:t>
            </a:r>
          </a:p>
        </p:txBody>
      </p:sp>
    </p:spTree>
    <p:extLst>
      <p:ext uri="{BB962C8B-B14F-4D97-AF65-F5344CB8AC3E}">
        <p14:creationId xmlns:p14="http://schemas.microsoft.com/office/powerpoint/2010/main" val="210056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500"/>
                                        <p:tgtEl>
                                          <p:spTgt spid="3">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8" dur="500"/>
                                        <p:tgtEl>
                                          <p:spTgt spid="3">
                                            <p:txEl>
                                              <p:pRg st="2" end="2"/>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1" dur="500"/>
                                        <p:tgtEl>
                                          <p:spTgt spid="3">
                                            <p:txEl>
                                              <p:pRg st="3" end="3"/>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4" dur="500"/>
                                        <p:tgtEl>
                                          <p:spTgt spid="3">
                                            <p:txEl>
                                              <p:pRg st="4" end="4"/>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7" dur="500"/>
                                        <p:tgtEl>
                                          <p:spTgt spid="3">
                                            <p:txEl>
                                              <p:pRg st="5" end="5"/>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0" dur="500"/>
                                        <p:tgtEl>
                                          <p:spTgt spid="3">
                                            <p:txEl>
                                              <p:pRg st="6" end="6"/>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randombar(horizontal)">
                                      <p:cBhvr>
                                        <p:cTn id="33" dur="500"/>
                                        <p:tgtEl>
                                          <p:spTgt spid="3">
                                            <p:txEl>
                                              <p:pRg st="7" end="7"/>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randombar(horizontal)">
                                      <p:cBhvr>
                                        <p:cTn id="3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07B92-45AC-C0B5-D442-F3C4EAC8D5A4}"/>
              </a:ext>
            </a:extLst>
          </p:cNvPr>
          <p:cNvSpPr>
            <a:spLocks noGrp="1"/>
          </p:cNvSpPr>
          <p:nvPr>
            <p:ph type="title"/>
          </p:nvPr>
        </p:nvSpPr>
        <p:spPr>
          <a:xfrm>
            <a:off x="99573" y="0"/>
            <a:ext cx="9833548" cy="1325563"/>
          </a:xfrm>
        </p:spPr>
        <p:txBody>
          <a:bodyPr anchor="b">
            <a:normAutofit/>
          </a:bodyPr>
          <a:lstStyle/>
          <a:p>
            <a:r>
              <a:rPr lang="en-GB" sz="3600" b="1" dirty="0">
                <a:solidFill>
                  <a:schemeClr val="tx2"/>
                </a:solidFill>
              </a:rPr>
              <a:t>Things to think about.. </a:t>
            </a:r>
            <a:br>
              <a:rPr lang="en-GB" sz="3600" dirty="0">
                <a:solidFill>
                  <a:schemeClr val="tx2"/>
                </a:solidFill>
              </a:rPr>
            </a:br>
            <a:endParaRPr lang="en-GB" sz="3600" dirty="0">
              <a:solidFill>
                <a:schemeClr val="tx2"/>
              </a:solidFill>
            </a:endParaRPr>
          </a:p>
        </p:txBody>
      </p:sp>
      <p:sp>
        <p:nvSpPr>
          <p:cNvPr id="3" name="Content Placeholder 2">
            <a:extLst>
              <a:ext uri="{FF2B5EF4-FFF2-40B4-BE49-F238E27FC236}">
                <a16:creationId xmlns:a16="http://schemas.microsoft.com/office/drawing/2014/main" id="{B5C532A3-599D-2F58-3CE1-392A58D648EB}"/>
              </a:ext>
            </a:extLst>
          </p:cNvPr>
          <p:cNvSpPr>
            <a:spLocks noGrp="1"/>
          </p:cNvSpPr>
          <p:nvPr>
            <p:ph idx="1"/>
          </p:nvPr>
        </p:nvSpPr>
        <p:spPr>
          <a:xfrm>
            <a:off x="639240" y="1724187"/>
            <a:ext cx="10487796" cy="3409626"/>
          </a:xfrm>
        </p:spPr>
        <p:txBody>
          <a:bodyPr>
            <a:normAutofit/>
          </a:bodyPr>
          <a:lstStyle/>
          <a:p>
            <a:r>
              <a:rPr lang="en-GB" sz="2400" dirty="0"/>
              <a:t>Implement family rules around the devices, use a visual so your child can view it daily</a:t>
            </a:r>
          </a:p>
          <a:p>
            <a:r>
              <a:rPr lang="en-GB" sz="2400" dirty="0"/>
              <a:t>Think about the amount of time spent on devices, screen addiction is on the increase</a:t>
            </a:r>
          </a:p>
          <a:p>
            <a:r>
              <a:rPr lang="en-GB" sz="2400" dirty="0"/>
              <a:t>Set up parental controls on all devices they use.</a:t>
            </a:r>
          </a:p>
          <a:p>
            <a:r>
              <a:rPr lang="en-GB" sz="2400" dirty="0"/>
              <a:t>You set passwords/numbers so your child needs to ask for access, do not give your child your password/number.</a:t>
            </a:r>
          </a:p>
          <a:p>
            <a:r>
              <a:rPr lang="en-GB" sz="2400" dirty="0"/>
              <a:t>Research applications and make sure they are age appropriate.</a:t>
            </a:r>
          </a:p>
          <a:p>
            <a:endParaRPr lang="en-GB" sz="1800" dirty="0">
              <a:solidFill>
                <a:schemeClr val="tx2"/>
              </a:solidFill>
            </a:endParaRPr>
          </a:p>
        </p:txBody>
      </p:sp>
    </p:spTree>
    <p:extLst>
      <p:ext uri="{BB962C8B-B14F-4D97-AF65-F5344CB8AC3E}">
        <p14:creationId xmlns:p14="http://schemas.microsoft.com/office/powerpoint/2010/main" val="1307431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024AE-522A-97E5-7461-4FF1CFD362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9BFB72-F9B1-B47F-98D8-00AEC622ECD5}"/>
              </a:ext>
            </a:extLst>
          </p:cNvPr>
          <p:cNvSpPr>
            <a:spLocks noGrp="1"/>
          </p:cNvSpPr>
          <p:nvPr>
            <p:ph type="title"/>
          </p:nvPr>
        </p:nvSpPr>
        <p:spPr>
          <a:xfrm>
            <a:off x="391413" y="346365"/>
            <a:ext cx="11545453" cy="1325563"/>
          </a:xfrm>
        </p:spPr>
        <p:txBody>
          <a:bodyPr>
            <a:noAutofit/>
          </a:bodyPr>
          <a:lstStyle/>
          <a:p>
            <a:r>
              <a:rPr lang="en-GB" b="1" dirty="0">
                <a:latin typeface="Aptos" panose="020B0004020202020204" pitchFamily="34" charset="0"/>
              </a:rPr>
              <a:t>Aim of the training</a:t>
            </a:r>
          </a:p>
        </p:txBody>
      </p:sp>
      <p:sp>
        <p:nvSpPr>
          <p:cNvPr id="3" name="Content Placeholder 2">
            <a:extLst>
              <a:ext uri="{FF2B5EF4-FFF2-40B4-BE49-F238E27FC236}">
                <a16:creationId xmlns:a16="http://schemas.microsoft.com/office/drawing/2014/main" id="{440D8330-25AF-2938-23CB-DAAA9F5AF491}"/>
              </a:ext>
            </a:extLst>
          </p:cNvPr>
          <p:cNvSpPr>
            <a:spLocks noGrp="1"/>
          </p:cNvSpPr>
          <p:nvPr>
            <p:ph idx="1"/>
          </p:nvPr>
        </p:nvSpPr>
        <p:spPr>
          <a:xfrm>
            <a:off x="217634" y="1579878"/>
            <a:ext cx="11209482" cy="4588165"/>
          </a:xfrm>
        </p:spPr>
        <p:txBody>
          <a:bodyPr/>
          <a:lstStyle/>
          <a:p>
            <a:pPr eaLnBrk="1" hangingPunct="1"/>
            <a:r>
              <a:rPr lang="en-GB" altLang="en-US" dirty="0">
                <a:latin typeface="Aptos" panose="020B0004020202020204" pitchFamily="34" charset="0"/>
              </a:rPr>
              <a:t>Overview &amp; increased awareness of Child Exploitation – Online and in the community </a:t>
            </a:r>
          </a:p>
          <a:p>
            <a:pPr eaLnBrk="1" hangingPunct="1"/>
            <a:r>
              <a:rPr lang="en-GB" altLang="en-US" dirty="0">
                <a:latin typeface="Aptos" panose="020B0004020202020204" pitchFamily="34" charset="0"/>
              </a:rPr>
              <a:t>Insight into what’s happening locally – what do you need to know as a parent</a:t>
            </a:r>
          </a:p>
          <a:p>
            <a:pPr eaLnBrk="1" hangingPunct="1"/>
            <a:r>
              <a:rPr lang="en-GB" altLang="en-US" dirty="0">
                <a:latin typeface="Aptos" panose="020B0004020202020204" pitchFamily="34" charset="0"/>
              </a:rPr>
              <a:t>How to protect your child – Guidance, links </a:t>
            </a:r>
          </a:p>
          <a:p>
            <a:pPr eaLnBrk="1" hangingPunct="1"/>
            <a:r>
              <a:rPr lang="en-GB" altLang="en-US" dirty="0">
                <a:latin typeface="Aptos" panose="020B0004020202020204" pitchFamily="34" charset="0"/>
              </a:rPr>
              <a:t>Who can you ask for help and advice? </a:t>
            </a:r>
          </a:p>
          <a:p>
            <a:pPr eaLnBrk="1" hangingPunct="1"/>
            <a:endParaRPr lang="en-GB" altLang="en-US" dirty="0">
              <a:latin typeface="Aptos" panose="020B0004020202020204" pitchFamily="34" charset="0"/>
            </a:endParaRPr>
          </a:p>
          <a:p>
            <a:pPr eaLnBrk="1" hangingPunct="1"/>
            <a:r>
              <a:rPr lang="en-GB" altLang="en-US" b="1" dirty="0">
                <a:latin typeface="Aptos" panose="020B0004020202020204" pitchFamily="34" charset="0"/>
              </a:rPr>
              <a:t>Please look after yourself – take time out if you need to</a:t>
            </a:r>
          </a:p>
          <a:p>
            <a:pPr eaLnBrk="1" hangingPunct="1"/>
            <a:r>
              <a:rPr lang="en-GB" altLang="en-US" b="1" dirty="0">
                <a:latin typeface="Aptos" panose="020B0004020202020204" pitchFamily="34" charset="0"/>
              </a:rPr>
              <a:t>If ONLINE – be mindful of content/ who can overhear… </a:t>
            </a:r>
          </a:p>
          <a:p>
            <a:endParaRPr lang="en-GB" dirty="0"/>
          </a:p>
        </p:txBody>
      </p:sp>
      <p:pic>
        <p:nvPicPr>
          <p:cNvPr id="4" name="Picture 3">
            <a:extLst>
              <a:ext uri="{FF2B5EF4-FFF2-40B4-BE49-F238E27FC236}">
                <a16:creationId xmlns:a16="http://schemas.microsoft.com/office/drawing/2014/main" id="{FD36589B-F76F-98AF-5339-9BDCD2343A93}"/>
              </a:ext>
            </a:extLst>
          </p:cNvPr>
          <p:cNvPicPr>
            <a:picLocks noChangeAspect="1"/>
          </p:cNvPicPr>
          <p:nvPr/>
        </p:nvPicPr>
        <p:blipFill>
          <a:blip r:embed="rId2"/>
          <a:stretch>
            <a:fillRect/>
          </a:stretch>
        </p:blipFill>
        <p:spPr>
          <a:xfrm>
            <a:off x="5116286" y="68860"/>
            <a:ext cx="1155067" cy="1160045"/>
          </a:xfrm>
          <a:prstGeom prst="rect">
            <a:avLst/>
          </a:prstGeom>
        </p:spPr>
      </p:pic>
      <p:pic>
        <p:nvPicPr>
          <p:cNvPr id="5" name="Picture 4">
            <a:extLst>
              <a:ext uri="{FF2B5EF4-FFF2-40B4-BE49-F238E27FC236}">
                <a16:creationId xmlns:a16="http://schemas.microsoft.com/office/drawing/2014/main" id="{36D9A0FD-71E9-62F9-6374-C22E6F363B46}"/>
              </a:ext>
            </a:extLst>
          </p:cNvPr>
          <p:cNvPicPr>
            <a:picLocks noChangeAspect="1"/>
          </p:cNvPicPr>
          <p:nvPr/>
        </p:nvPicPr>
        <p:blipFill>
          <a:blip r:embed="rId3"/>
          <a:stretch>
            <a:fillRect/>
          </a:stretch>
        </p:blipFill>
        <p:spPr>
          <a:xfrm>
            <a:off x="6712044" y="68860"/>
            <a:ext cx="2011854" cy="1140051"/>
          </a:xfrm>
          <a:prstGeom prst="rect">
            <a:avLst/>
          </a:prstGeom>
        </p:spPr>
      </p:pic>
    </p:spTree>
    <p:extLst>
      <p:ext uri="{BB962C8B-B14F-4D97-AF65-F5344CB8AC3E}">
        <p14:creationId xmlns:p14="http://schemas.microsoft.com/office/powerpoint/2010/main" val="16916724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5E33D-0237-EC71-0D77-AA4198F6B5DD}"/>
              </a:ext>
            </a:extLst>
          </p:cNvPr>
          <p:cNvSpPr>
            <a:spLocks noGrp="1"/>
          </p:cNvSpPr>
          <p:nvPr>
            <p:ph type="title"/>
          </p:nvPr>
        </p:nvSpPr>
        <p:spPr>
          <a:xfrm>
            <a:off x="304999" y="113329"/>
            <a:ext cx="8328362" cy="923330"/>
          </a:xfrm>
        </p:spPr>
        <p:txBody>
          <a:bodyPr anchor="t">
            <a:normAutofit fontScale="90000"/>
          </a:bodyPr>
          <a:lstStyle/>
          <a:p>
            <a:br>
              <a:rPr lang="en-GB" sz="3600" b="1" spc="-25" dirty="0">
                <a:effectLst/>
                <a:latin typeface="+mn-lt"/>
                <a:ea typeface="Times New Roman" panose="02020603050405020304" pitchFamily="18" charset="0"/>
                <a:cs typeface="Times New Roman" panose="02020603050405020304" pitchFamily="18" charset="0"/>
              </a:rPr>
            </a:br>
            <a:r>
              <a:rPr lang="en-GB" sz="4400" b="1" spc="-25" dirty="0">
                <a:effectLst/>
                <a:latin typeface="+mn-lt"/>
                <a:ea typeface="Times New Roman" panose="02020603050405020304" pitchFamily="18" charset="0"/>
                <a:cs typeface="Times New Roman" panose="02020603050405020304" pitchFamily="18" charset="0"/>
              </a:rPr>
              <a:t>What are parental controls?</a:t>
            </a:r>
            <a:br>
              <a:rPr lang="en-GB" sz="3600" b="1" spc="-25" dirty="0">
                <a:effectLst/>
                <a:latin typeface="+mn-lt"/>
                <a:ea typeface="Times New Roman" panose="02020603050405020304" pitchFamily="18" charset="0"/>
                <a:cs typeface="Times New Roman" panose="02020603050405020304" pitchFamily="18" charset="0"/>
              </a:rPr>
            </a:br>
            <a:br>
              <a:rPr lang="en-GB" sz="3600" b="1" spc="-25" dirty="0">
                <a:effectLst/>
                <a:latin typeface="+mn-lt"/>
                <a:ea typeface="Times New Roman" panose="02020603050405020304" pitchFamily="18" charset="0"/>
                <a:cs typeface="Times New Roman" panose="02020603050405020304" pitchFamily="18" charset="0"/>
              </a:rPr>
            </a:br>
            <a:br>
              <a:rPr lang="en-GB" sz="3600" b="1" spc="-25" dirty="0">
                <a:effectLst/>
                <a:latin typeface="+mn-lt"/>
                <a:ea typeface="Times New Roman" panose="02020603050405020304" pitchFamily="18" charset="0"/>
                <a:cs typeface="Times New Roman" panose="02020603050405020304" pitchFamily="18" charset="0"/>
              </a:rPr>
            </a:br>
            <a:br>
              <a:rPr lang="en-GB" sz="3600" b="1" spc="-25" dirty="0">
                <a:effectLst/>
                <a:latin typeface="+mn-lt"/>
                <a:ea typeface="Times New Roman" panose="02020603050405020304" pitchFamily="18" charset="0"/>
                <a:cs typeface="Times New Roman" panose="02020603050405020304" pitchFamily="18" charset="0"/>
              </a:rPr>
            </a:br>
            <a:br>
              <a:rPr lang="en-GB" sz="3600" dirty="0">
                <a:effectLst/>
                <a:latin typeface="Calibri" panose="020F0502020204030204" pitchFamily="34" charset="0"/>
                <a:ea typeface="Calibri" panose="020F0502020204030204" pitchFamily="34" charset="0"/>
                <a:cs typeface="Times New Roman" panose="02020603050405020304" pitchFamily="18" charset="0"/>
              </a:rPr>
            </a:br>
            <a:endParaRPr lang="en-GB" sz="3600" dirty="0"/>
          </a:p>
        </p:txBody>
      </p:sp>
      <p:sp>
        <p:nvSpPr>
          <p:cNvPr id="3" name="Content Placeholder 2">
            <a:extLst>
              <a:ext uri="{FF2B5EF4-FFF2-40B4-BE49-F238E27FC236}">
                <a16:creationId xmlns:a16="http://schemas.microsoft.com/office/drawing/2014/main" id="{B0F70E98-2141-9FA5-234D-EA074D448DFA}"/>
              </a:ext>
            </a:extLst>
          </p:cNvPr>
          <p:cNvSpPr>
            <a:spLocks noGrp="1"/>
          </p:cNvSpPr>
          <p:nvPr>
            <p:ph idx="1"/>
          </p:nvPr>
        </p:nvSpPr>
        <p:spPr>
          <a:xfrm>
            <a:off x="198304" y="1388125"/>
            <a:ext cx="10201619" cy="5065017"/>
          </a:xfrm>
        </p:spPr>
        <p:txBody>
          <a:bodyPr>
            <a:normAutofit/>
          </a:bodyPr>
          <a:lstStyle/>
          <a:p>
            <a:pPr marL="0" indent="0">
              <a:spcAft>
                <a:spcPts val="800"/>
              </a:spcAft>
              <a:buNone/>
            </a:pPr>
            <a:r>
              <a:rPr lang="en-GB" sz="1800" dirty="0">
                <a:effectLst/>
                <a:ea typeface="Times New Roman" panose="02020603050405020304" pitchFamily="18" charset="0"/>
                <a:cs typeface="Times New Roman" panose="02020603050405020304" pitchFamily="18" charset="0"/>
              </a:rPr>
              <a:t>Parental controls allow you to block and filter upsetting or inappropriate content. They work across your Wi-Fi, phone network, individual apps and devices.</a:t>
            </a:r>
            <a:r>
              <a:rPr lang="en-GB" sz="1800" dirty="0">
                <a:ea typeface="Times New Roman" panose="02020603050405020304" pitchFamily="18" charset="0"/>
                <a:cs typeface="Times New Roman" panose="02020603050405020304" pitchFamily="18" charset="0"/>
              </a:rPr>
              <a:t> </a:t>
            </a:r>
            <a:r>
              <a:rPr lang="en-GB" sz="1800" dirty="0">
                <a:effectLst/>
                <a:ea typeface="Times New Roman" panose="02020603050405020304" pitchFamily="18" charset="0"/>
                <a:cs typeface="Times New Roman" panose="02020603050405020304" pitchFamily="18" charset="0"/>
              </a:rPr>
              <a:t>Parental controls can help you to:</a:t>
            </a:r>
            <a:endParaRPr lang="en-GB" sz="1800" dirty="0">
              <a:effectLst/>
              <a:ea typeface="Calibri" panose="020F0502020204030204" pitchFamily="34" charset="0"/>
              <a:cs typeface="Times New Roman" panose="02020603050405020304" pitchFamily="18" charset="0"/>
            </a:endParaRPr>
          </a:p>
          <a:p>
            <a:pPr marL="342900" lvl="0" indent="-342900">
              <a:spcAft>
                <a:spcPts val="800"/>
              </a:spcAft>
              <a:buSzPts val="1000"/>
              <a:buFont typeface="Symbol" panose="05050102010706020507" pitchFamily="18" charset="2"/>
              <a:buChar char=""/>
              <a:tabLst>
                <a:tab pos="457200" algn="l"/>
              </a:tabLst>
            </a:pPr>
            <a:r>
              <a:rPr lang="en-GB" sz="1800" dirty="0">
                <a:ea typeface="Times New Roman" panose="02020603050405020304" pitchFamily="18" charset="0"/>
                <a:cs typeface="Times New Roman" panose="02020603050405020304" pitchFamily="18" charset="0"/>
              </a:rPr>
              <a:t>P</a:t>
            </a:r>
            <a:r>
              <a:rPr lang="en-GB" sz="1800" dirty="0">
                <a:effectLst/>
                <a:ea typeface="Times New Roman" panose="02020603050405020304" pitchFamily="18" charset="0"/>
                <a:cs typeface="Times New Roman" panose="02020603050405020304" pitchFamily="18" charset="0"/>
              </a:rPr>
              <a:t>lan what time of day your child can go online and how long for</a:t>
            </a:r>
            <a:endParaRPr lang="en-GB" sz="1800" dirty="0">
              <a:effectLst/>
              <a:ea typeface="Calibri" panose="020F0502020204030204" pitchFamily="34" charset="0"/>
              <a:cs typeface="Times New Roman" panose="02020603050405020304" pitchFamily="18" charset="0"/>
            </a:endParaRPr>
          </a:p>
          <a:p>
            <a:pPr marL="342900" lvl="0" indent="-342900">
              <a:spcBef>
                <a:spcPts val="750"/>
              </a:spcBef>
              <a:spcAft>
                <a:spcPts val="800"/>
              </a:spcAft>
              <a:buSzPts val="1000"/>
              <a:buFont typeface="Symbol" panose="05050102010706020507" pitchFamily="18" charset="2"/>
              <a:buChar char=""/>
              <a:tabLst>
                <a:tab pos="457200" algn="l"/>
              </a:tabLst>
            </a:pPr>
            <a:r>
              <a:rPr lang="en-GB" sz="1800" dirty="0">
                <a:effectLst/>
                <a:ea typeface="Times New Roman" panose="02020603050405020304" pitchFamily="18" charset="0"/>
                <a:cs typeface="Times New Roman" panose="02020603050405020304" pitchFamily="18" charset="0"/>
              </a:rPr>
              <a:t>Create content filters to block apps that may have </a:t>
            </a:r>
            <a:r>
              <a:rPr lang="en-GB" sz="1800" u="none" strike="noStrike" dirty="0">
                <a:effectLst/>
                <a:ea typeface="Times New Roman" panose="02020603050405020304" pitchFamily="18" charset="0"/>
                <a:cs typeface="Times New Roman" panose="02020603050405020304" pitchFamily="18" charset="0"/>
              </a:rPr>
              <a:t>inappropriate content</a:t>
            </a:r>
            <a:endParaRPr lang="en-GB" sz="1800" dirty="0">
              <a:effectLst/>
              <a:ea typeface="Calibri" panose="020F0502020204030204" pitchFamily="34" charset="0"/>
              <a:cs typeface="Times New Roman" panose="02020603050405020304" pitchFamily="18" charset="0"/>
            </a:endParaRPr>
          </a:p>
          <a:p>
            <a:pPr marL="342900" lvl="0" indent="-342900">
              <a:spcBef>
                <a:spcPts val="750"/>
              </a:spcBef>
              <a:spcAft>
                <a:spcPts val="800"/>
              </a:spcAft>
              <a:buSzPts val="1000"/>
              <a:buFont typeface="Symbol" panose="05050102010706020507" pitchFamily="18" charset="2"/>
              <a:buChar char=""/>
              <a:tabLst>
                <a:tab pos="457200" algn="l"/>
              </a:tabLst>
            </a:pPr>
            <a:r>
              <a:rPr lang="en-GB" sz="1800" dirty="0">
                <a:ea typeface="Times New Roman" panose="02020603050405020304" pitchFamily="18" charset="0"/>
                <a:cs typeface="Times New Roman" panose="02020603050405020304" pitchFamily="18" charset="0"/>
              </a:rPr>
              <a:t>M</a:t>
            </a:r>
            <a:r>
              <a:rPr lang="en-GB" sz="1800" dirty="0">
                <a:effectLst/>
                <a:ea typeface="Times New Roman" panose="02020603050405020304" pitchFamily="18" charset="0"/>
                <a:cs typeface="Times New Roman" panose="02020603050405020304" pitchFamily="18" charset="0"/>
              </a:rPr>
              <a:t>anage the content different family members can see.</a:t>
            </a:r>
            <a:endParaRPr lang="en-GB" sz="1800" dirty="0">
              <a:effectLst/>
              <a:ea typeface="Calibri" panose="020F0502020204030204" pitchFamily="34" charset="0"/>
              <a:cs typeface="Times New Roman" panose="02020603050405020304" pitchFamily="18" charset="0"/>
            </a:endParaRPr>
          </a:p>
          <a:p>
            <a:pPr>
              <a:spcAft>
                <a:spcPts val="800"/>
              </a:spcAft>
            </a:pPr>
            <a:r>
              <a:rPr lang="en-GB" sz="1800" b="1" u="sng" dirty="0">
                <a:effectLst/>
                <a:ea typeface="Times New Roman" panose="02020603050405020304" pitchFamily="18" charset="0"/>
                <a:cs typeface="Times New Roman" panose="02020603050405020304" pitchFamily="18" charset="0"/>
              </a:rPr>
              <a:t>Home Broadband and </a:t>
            </a:r>
            <a:r>
              <a:rPr lang="en-GB" sz="1800" b="1" u="sng" dirty="0" err="1">
                <a:effectLst/>
                <a:ea typeface="Times New Roman" panose="02020603050405020304" pitchFamily="18" charset="0"/>
                <a:cs typeface="Times New Roman" panose="02020603050405020304" pitchFamily="18" charset="0"/>
              </a:rPr>
              <a:t>Wifi</a:t>
            </a:r>
            <a:r>
              <a:rPr lang="en-GB" sz="1800" b="1" u="sng" dirty="0">
                <a:ea typeface="Times New Roman" panose="02020603050405020304" pitchFamily="18" charset="0"/>
                <a:cs typeface="Times New Roman" panose="02020603050405020304" pitchFamily="18" charset="0"/>
              </a:rPr>
              <a:t> -</a:t>
            </a:r>
            <a:r>
              <a:rPr lang="en-GB" sz="1800" dirty="0">
                <a:effectLst/>
                <a:ea typeface="Times New Roman" panose="02020603050405020304" pitchFamily="18" charset="0"/>
                <a:cs typeface="Times New Roman" panose="02020603050405020304" pitchFamily="18" charset="0"/>
              </a:rPr>
              <a:t>Home internet providers can offer parental controls for your family. Speak to your provider</a:t>
            </a:r>
          </a:p>
          <a:p>
            <a:pPr>
              <a:spcAft>
                <a:spcPts val="800"/>
              </a:spcAft>
            </a:pPr>
            <a:r>
              <a:rPr lang="en-GB" sz="1800" b="1" u="sng" dirty="0">
                <a:effectLst/>
                <a:ea typeface="Times New Roman" panose="02020603050405020304" pitchFamily="18" charset="0"/>
                <a:cs typeface="Times New Roman" panose="02020603050405020304" pitchFamily="18" charset="0"/>
              </a:rPr>
              <a:t>Games Consoles - </a:t>
            </a:r>
            <a:r>
              <a:rPr lang="en-GB" sz="1800" b="1" u="sng" dirty="0">
                <a:ea typeface="Times New Roman" panose="02020603050405020304" pitchFamily="18" charset="0"/>
                <a:cs typeface="Times New Roman" panose="02020603050405020304" pitchFamily="18" charset="0"/>
              </a:rPr>
              <a:t> </a:t>
            </a:r>
            <a:r>
              <a:rPr lang="en-GB" sz="1800" dirty="0">
                <a:effectLst/>
                <a:ea typeface="Times New Roman" panose="02020603050405020304" pitchFamily="18" charset="0"/>
                <a:cs typeface="Times New Roman" panose="02020603050405020304" pitchFamily="18" charset="0"/>
              </a:rPr>
              <a:t>On many consoles there are parental controls which allow you to manage which features are available to your child. On some devices you can:</a:t>
            </a:r>
            <a:endParaRPr lang="en-GB" sz="1800" dirty="0">
              <a:effectLst/>
              <a:ea typeface="Calibri" panose="020F0502020204030204" pitchFamily="34" charset="0"/>
              <a:cs typeface="Times New Roman" panose="02020603050405020304" pitchFamily="18" charset="0"/>
            </a:endParaRPr>
          </a:p>
          <a:p>
            <a:pPr marL="342900" lvl="0" indent="-342900">
              <a:spcAft>
                <a:spcPts val="800"/>
              </a:spcAft>
              <a:buSzPts val="1000"/>
              <a:buFont typeface="Symbol" panose="05050102010706020507" pitchFamily="18" charset="2"/>
              <a:buChar char=""/>
              <a:tabLst>
                <a:tab pos="457200" algn="l"/>
              </a:tabLst>
            </a:pPr>
            <a:r>
              <a:rPr lang="en-GB" sz="1800" dirty="0">
                <a:ea typeface="Times New Roman" panose="02020603050405020304" pitchFamily="18" charset="0"/>
                <a:cs typeface="Times New Roman" panose="02020603050405020304" pitchFamily="18" charset="0"/>
              </a:rPr>
              <a:t>T</a:t>
            </a:r>
            <a:r>
              <a:rPr lang="en-GB" sz="1800" dirty="0">
                <a:effectLst/>
                <a:ea typeface="Times New Roman" panose="02020603050405020304" pitchFamily="18" charset="0"/>
                <a:cs typeface="Times New Roman" panose="02020603050405020304" pitchFamily="18" charset="0"/>
              </a:rPr>
              <a:t>urn off chat functions to stop your child from talking to people they don't know</a:t>
            </a:r>
            <a:endParaRPr lang="en-GB" sz="1800" dirty="0">
              <a:effectLst/>
              <a:ea typeface="Calibri" panose="020F0502020204030204" pitchFamily="34" charset="0"/>
              <a:cs typeface="Times New Roman" panose="02020603050405020304" pitchFamily="18" charset="0"/>
            </a:endParaRPr>
          </a:p>
          <a:p>
            <a:pPr marL="342900" lvl="0" indent="-342900">
              <a:spcBef>
                <a:spcPts val="750"/>
              </a:spcBef>
              <a:spcAft>
                <a:spcPts val="800"/>
              </a:spcAft>
              <a:buSzPts val="1000"/>
              <a:buFont typeface="Symbol" panose="05050102010706020507" pitchFamily="18" charset="2"/>
              <a:buChar char=""/>
              <a:tabLst>
                <a:tab pos="457200" algn="l"/>
              </a:tabLst>
            </a:pPr>
            <a:r>
              <a:rPr lang="en-GB" sz="1800" dirty="0">
                <a:ea typeface="Times New Roman" panose="02020603050405020304" pitchFamily="18" charset="0"/>
                <a:cs typeface="Times New Roman" panose="02020603050405020304" pitchFamily="18" charset="0"/>
              </a:rPr>
              <a:t>R</a:t>
            </a:r>
            <a:r>
              <a:rPr lang="en-GB" sz="1800" dirty="0">
                <a:effectLst/>
                <a:ea typeface="Times New Roman" panose="02020603050405020304" pitchFamily="18" charset="0"/>
                <a:cs typeface="Times New Roman" panose="02020603050405020304" pitchFamily="18" charset="0"/>
              </a:rPr>
              <a:t>estrict games based on age . turn off in-game purchases or set a limit.</a:t>
            </a:r>
            <a:endParaRPr lang="en-GB" sz="1800" dirty="0">
              <a:effectLst/>
              <a:ea typeface="Calibri" panose="020F0502020204030204" pitchFamily="34" charset="0"/>
              <a:cs typeface="Times New Roman" panose="02020603050405020304" pitchFamily="18" charset="0"/>
            </a:endParaRPr>
          </a:p>
          <a:p>
            <a:pPr>
              <a:spcAft>
                <a:spcPts val="80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300" dirty="0"/>
          </a:p>
        </p:txBody>
      </p:sp>
      <p:pic>
        <p:nvPicPr>
          <p:cNvPr id="5122" name="Picture 2">
            <a:extLst>
              <a:ext uri="{FF2B5EF4-FFF2-40B4-BE49-F238E27FC236}">
                <a16:creationId xmlns:a16="http://schemas.microsoft.com/office/drawing/2014/main" id="{CA3CA548-27BD-87CC-80E0-3A4F4BC768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9507" y="1538186"/>
            <a:ext cx="1334189" cy="179466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2862282-4B15-FFF5-A45C-E96B8B0F4160}"/>
              </a:ext>
            </a:extLst>
          </p:cNvPr>
          <p:cNvSpPr txBox="1"/>
          <p:nvPr/>
        </p:nvSpPr>
        <p:spPr>
          <a:xfrm>
            <a:off x="10399923" y="3222654"/>
            <a:ext cx="1792077" cy="1477328"/>
          </a:xfrm>
          <a:prstGeom prst="rect">
            <a:avLst/>
          </a:prstGeom>
          <a:noFill/>
        </p:spPr>
        <p:txBody>
          <a:bodyPr wrap="square" rtlCol="0">
            <a:spAutoFit/>
          </a:bodyPr>
          <a:lstStyle/>
          <a:p>
            <a:r>
              <a:rPr lang="en-GB" dirty="0"/>
              <a:t>Icon for </a:t>
            </a:r>
            <a:r>
              <a:rPr lang="en-GB" b="1" dirty="0"/>
              <a:t>settings</a:t>
            </a:r>
            <a:r>
              <a:rPr lang="en-GB" dirty="0"/>
              <a:t> - click on this icon and it will take you to security</a:t>
            </a:r>
          </a:p>
        </p:txBody>
      </p:sp>
    </p:spTree>
    <p:extLst>
      <p:ext uri="{BB962C8B-B14F-4D97-AF65-F5344CB8AC3E}">
        <p14:creationId xmlns:p14="http://schemas.microsoft.com/office/powerpoint/2010/main" val="3030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circle(in)">
                                      <p:cBhvr>
                                        <p:cTn id="7" dur="2000"/>
                                        <p:tgtEl>
                                          <p:spTgt spid="512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1465D0-4E7D-F427-D4F8-AED893A0F20F}"/>
              </a:ext>
            </a:extLst>
          </p:cNvPr>
          <p:cNvSpPr>
            <a:spLocks noGrp="1"/>
          </p:cNvSpPr>
          <p:nvPr>
            <p:ph idx="1"/>
          </p:nvPr>
        </p:nvSpPr>
        <p:spPr>
          <a:xfrm>
            <a:off x="143219" y="1652530"/>
            <a:ext cx="11405315" cy="4692711"/>
          </a:xfrm>
        </p:spPr>
        <p:txBody>
          <a:bodyPr>
            <a:normAutofit/>
          </a:bodyPr>
          <a:lstStyle/>
          <a:p>
            <a:pPr marL="0" indent="0">
              <a:spcAft>
                <a:spcPts val="800"/>
              </a:spcAft>
              <a:buNone/>
            </a:pPr>
            <a:r>
              <a:rPr lang="en-GB" sz="2400" b="1" u="sng" dirty="0">
                <a:effectLst/>
                <a:ea typeface="Calibri" panose="020F0502020204030204" pitchFamily="34" charset="0"/>
                <a:cs typeface="Times New Roman" panose="02020603050405020304" pitchFamily="18" charset="0"/>
              </a:rPr>
              <a:t>Mobiles, Tablets and Computers</a:t>
            </a:r>
            <a:r>
              <a:rPr lang="en-GB" sz="2400" b="1" u="sng" dirty="0">
                <a:ea typeface="Calibri" panose="020F0502020204030204" pitchFamily="34" charset="0"/>
                <a:cs typeface="Times New Roman" panose="02020603050405020304" pitchFamily="18" charset="0"/>
              </a:rPr>
              <a:t> - </a:t>
            </a:r>
            <a:r>
              <a:rPr lang="en-GB" sz="2400" dirty="0">
                <a:effectLst/>
                <a:ea typeface="Times New Roman" panose="02020603050405020304" pitchFamily="18" charset="0"/>
                <a:cs typeface="Times New Roman" panose="02020603050405020304" pitchFamily="18" charset="0"/>
              </a:rPr>
              <a:t>All mobiles, tablets and computers have parental control settings, which can differ between devices, these include:</a:t>
            </a:r>
            <a:endParaRPr lang="en-GB" sz="2400" dirty="0">
              <a:effectLst/>
              <a:ea typeface="Calibri" panose="020F0502020204030204" pitchFamily="34" charset="0"/>
              <a:cs typeface="Times New Roman" panose="02020603050405020304" pitchFamily="18" charset="0"/>
            </a:endParaRPr>
          </a:p>
          <a:p>
            <a:pPr marL="342900" lvl="0" indent="-342900">
              <a:spcAft>
                <a:spcPts val="800"/>
              </a:spcAft>
              <a:buSzPts val="1000"/>
              <a:buFont typeface="Symbol" panose="05050102010706020507" pitchFamily="18" charset="2"/>
              <a:buChar char=""/>
              <a:tabLst>
                <a:tab pos="457200" algn="l"/>
              </a:tabLst>
            </a:pPr>
            <a:r>
              <a:rPr lang="en-GB" sz="2400" dirty="0">
                <a:effectLst/>
                <a:ea typeface="Times New Roman" panose="02020603050405020304" pitchFamily="18" charset="0"/>
                <a:cs typeface="Times New Roman" panose="02020603050405020304" pitchFamily="18" charset="0"/>
              </a:rPr>
              <a:t>allowing or disallowing in-game or in-app purchases</a:t>
            </a:r>
          </a:p>
          <a:p>
            <a:pPr marL="342900" lvl="0" indent="-342900">
              <a:spcAft>
                <a:spcPts val="800"/>
              </a:spcAft>
              <a:buSzPts val="1000"/>
              <a:buFont typeface="Symbol" panose="05050102010706020507" pitchFamily="18" charset="2"/>
              <a:buChar char=""/>
              <a:tabLst>
                <a:tab pos="457200" algn="l"/>
              </a:tabLst>
            </a:pPr>
            <a:r>
              <a:rPr lang="en-GB" sz="2400" dirty="0">
                <a:effectLst/>
                <a:ea typeface="Times New Roman" panose="02020603050405020304" pitchFamily="18" charset="0"/>
                <a:cs typeface="Times New Roman" panose="02020603050405020304" pitchFamily="18" charset="0"/>
              </a:rPr>
              <a:t>settings such as location settings and what information your child is sharing</a:t>
            </a:r>
            <a:endParaRPr lang="en-GB" sz="2400" dirty="0">
              <a:effectLst/>
              <a:ea typeface="Calibri" panose="020F0502020204030204" pitchFamily="34" charset="0"/>
              <a:cs typeface="Times New Roman" panose="02020603050405020304" pitchFamily="18" charset="0"/>
            </a:endParaRPr>
          </a:p>
          <a:p>
            <a:pPr marL="342900" lvl="0" indent="-342900">
              <a:spcBef>
                <a:spcPts val="750"/>
              </a:spcBef>
              <a:spcAft>
                <a:spcPts val="800"/>
              </a:spcAft>
              <a:buSzPts val="1000"/>
              <a:buFont typeface="Symbol" panose="05050102010706020507" pitchFamily="18" charset="2"/>
              <a:buChar char=""/>
              <a:tabLst>
                <a:tab pos="457200" algn="l"/>
              </a:tabLst>
            </a:pPr>
            <a:r>
              <a:rPr lang="en-GB" sz="2400" dirty="0">
                <a:effectLst/>
                <a:ea typeface="Times New Roman" panose="02020603050405020304" pitchFamily="18" charset="0"/>
                <a:cs typeface="Times New Roman" panose="02020603050405020304" pitchFamily="18" charset="0"/>
              </a:rPr>
              <a:t>wellbeing settings to help with limiting screen time.</a:t>
            </a:r>
            <a:endParaRPr lang="en-GB" sz="2400" dirty="0">
              <a:effectLst/>
              <a:ea typeface="Calibri" panose="020F0502020204030204" pitchFamily="34" charset="0"/>
              <a:cs typeface="Times New Roman" panose="02020603050405020304" pitchFamily="18" charset="0"/>
            </a:endParaRPr>
          </a:p>
          <a:p>
            <a:pPr marL="0" indent="0">
              <a:buNone/>
            </a:pPr>
            <a:endParaRPr lang="en-GB" sz="1100" dirty="0"/>
          </a:p>
        </p:txBody>
      </p:sp>
    </p:spTree>
    <p:extLst>
      <p:ext uri="{BB962C8B-B14F-4D97-AF65-F5344CB8AC3E}">
        <p14:creationId xmlns:p14="http://schemas.microsoft.com/office/powerpoint/2010/main" val="1894289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544EA1-C210-2D8C-A8B8-0F3E27A4E483}"/>
              </a:ext>
            </a:extLst>
          </p:cNvPr>
          <p:cNvSpPr>
            <a:spLocks noGrp="1"/>
          </p:cNvSpPr>
          <p:nvPr>
            <p:ph idx="1"/>
          </p:nvPr>
        </p:nvSpPr>
        <p:spPr>
          <a:xfrm>
            <a:off x="320634" y="1567543"/>
            <a:ext cx="11033166" cy="4609420"/>
          </a:xfrm>
        </p:spPr>
        <p:txBody>
          <a:bodyPr/>
          <a:lstStyle/>
          <a:p>
            <a:pPr marL="0" marR="0" lvl="0" indent="0" algn="l" defTabSz="914400" rtl="0" eaLnBrk="1" fontAlgn="auto" latinLnBrk="0" hangingPunct="1">
              <a:lnSpc>
                <a:spcPct val="90000"/>
              </a:lnSpc>
              <a:spcBef>
                <a:spcPts val="1000"/>
              </a:spcBef>
              <a:spcAft>
                <a:spcPts val="800"/>
              </a:spcAft>
              <a:buClrTx/>
              <a:buSzTx/>
              <a:buFont typeface="Arial" panose="020B0604020202020204" pitchFamily="34" charset="0"/>
              <a:buNone/>
              <a:tabLst/>
              <a:defRPr/>
            </a:pPr>
            <a:r>
              <a:rPr kumimoji="0" lang="en-GB" sz="2000" b="1" i="0" u="sng" strike="noStrike" kern="1200" cap="none" spc="0" normalizeH="0" baseline="0" noProof="0" dirty="0">
                <a:ln>
                  <a:noFill/>
                </a:ln>
                <a:solidFill>
                  <a:srgbClr val="000000"/>
                </a:solidFill>
                <a:effectLst/>
                <a:uLnTx/>
                <a:uFillTx/>
                <a:latin typeface="Montserrat" pitchFamily="2" charset="77"/>
                <a:ea typeface="Calibri" panose="020F0502020204030204" pitchFamily="34" charset="0"/>
                <a:cs typeface="Times New Roman" panose="02020603050405020304" pitchFamily="18" charset="0"/>
              </a:rPr>
              <a:t>Aps and Online Services - </a:t>
            </a:r>
            <a:r>
              <a:rPr kumimoji="0" lang="en-GB" sz="2000" b="0" i="0" u="none" strike="noStrike" kern="1200" cap="none" spc="0" normalizeH="0" baseline="0" noProof="0" dirty="0">
                <a:ln>
                  <a:noFill/>
                </a:ln>
                <a:solidFill>
                  <a:srgbClr val="000000"/>
                </a:solidFill>
                <a:effectLst/>
                <a:uLnTx/>
                <a:uFillTx/>
                <a:latin typeface="Montserrat" pitchFamily="2" charset="77"/>
                <a:ea typeface="Times New Roman" panose="02020603050405020304" pitchFamily="18" charset="0"/>
                <a:cs typeface="Times New Roman" panose="02020603050405020304" pitchFamily="18" charset="0"/>
              </a:rPr>
              <a:t>Many social media, apps and online services such as film and TV streaming services have features such as:</a:t>
            </a:r>
            <a:endParaRPr kumimoji="0" lang="en-GB" sz="2000" b="0" i="0" u="none" strike="noStrike" kern="1200" cap="none" spc="0" normalizeH="0" baseline="0" noProof="0" dirty="0">
              <a:ln>
                <a:noFill/>
              </a:ln>
              <a:solidFill>
                <a:srgbClr val="000000"/>
              </a:solidFill>
              <a:effectLst/>
              <a:uLnTx/>
              <a:uFillTx/>
              <a:latin typeface="Montserrat" pitchFamily="2" charset="77"/>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90000"/>
              </a:lnSpc>
              <a:spcBef>
                <a:spcPts val="1000"/>
              </a:spcBef>
              <a:spcAft>
                <a:spcPts val="800"/>
              </a:spcAft>
              <a:buClrTx/>
              <a:buSzPts val="1000"/>
              <a:buFont typeface="Symbol" panose="05050102010706020507" pitchFamily="18" charset="2"/>
              <a:buChar char=""/>
              <a:tabLst>
                <a:tab pos="457200" algn="l"/>
              </a:tabLst>
              <a:defRPr/>
            </a:pPr>
            <a:r>
              <a:rPr kumimoji="0" lang="en-GB" sz="2000" b="0" i="0" u="none" strike="noStrike" kern="1200" cap="none" spc="0" normalizeH="0" baseline="0" noProof="0" dirty="0">
                <a:ln>
                  <a:noFill/>
                </a:ln>
                <a:solidFill>
                  <a:srgbClr val="000000"/>
                </a:solidFill>
                <a:effectLst/>
                <a:uLnTx/>
                <a:uFillTx/>
                <a:latin typeface="Montserrat" pitchFamily="2" charset="77"/>
                <a:ea typeface="Times New Roman" panose="02020603050405020304" pitchFamily="18" charset="0"/>
                <a:cs typeface="Times New Roman" panose="02020603050405020304" pitchFamily="18" charset="0"/>
              </a:rPr>
              <a:t>content filters</a:t>
            </a:r>
            <a:endParaRPr kumimoji="0" lang="en-GB" sz="2000" b="0" i="0" u="none" strike="noStrike" kern="1200" cap="none" spc="0" normalizeH="0" baseline="0" noProof="0" dirty="0">
              <a:ln>
                <a:noFill/>
              </a:ln>
              <a:solidFill>
                <a:srgbClr val="000000"/>
              </a:solidFill>
              <a:effectLst/>
              <a:uLnTx/>
              <a:uFillTx/>
              <a:latin typeface="Montserrat" pitchFamily="2" charset="77"/>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90000"/>
              </a:lnSpc>
              <a:spcBef>
                <a:spcPts val="750"/>
              </a:spcBef>
              <a:spcAft>
                <a:spcPts val="800"/>
              </a:spcAft>
              <a:buClrTx/>
              <a:buSzPts val="1000"/>
              <a:buFont typeface="Symbol" panose="05050102010706020507" pitchFamily="18" charset="2"/>
              <a:buChar char=""/>
              <a:tabLst>
                <a:tab pos="457200" algn="l"/>
              </a:tabLst>
              <a:defRPr/>
            </a:pPr>
            <a:r>
              <a:rPr kumimoji="0" lang="en-GB" sz="2000" b="0" i="0" u="none" strike="noStrike" kern="1200" cap="none" spc="0" normalizeH="0" baseline="0" noProof="0" dirty="0">
                <a:ln>
                  <a:noFill/>
                </a:ln>
                <a:solidFill>
                  <a:srgbClr val="000000"/>
                </a:solidFill>
                <a:effectLst/>
                <a:uLnTx/>
                <a:uFillTx/>
                <a:latin typeface="Montserrat" pitchFamily="2" charset="77"/>
                <a:ea typeface="Times New Roman" panose="02020603050405020304" pitchFamily="18" charset="0"/>
                <a:cs typeface="Times New Roman" panose="02020603050405020304" pitchFamily="18" charset="0"/>
              </a:rPr>
              <a:t>chat filters</a:t>
            </a:r>
            <a:endParaRPr kumimoji="0" lang="en-GB" sz="2000" b="0" i="0" u="none" strike="noStrike" kern="1200" cap="none" spc="0" normalizeH="0" baseline="0" noProof="0" dirty="0">
              <a:ln>
                <a:noFill/>
              </a:ln>
              <a:solidFill>
                <a:srgbClr val="000000"/>
              </a:solidFill>
              <a:effectLst/>
              <a:uLnTx/>
              <a:uFillTx/>
              <a:latin typeface="Montserrat" pitchFamily="2" charset="77"/>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90000"/>
              </a:lnSpc>
              <a:spcBef>
                <a:spcPts val="750"/>
              </a:spcBef>
              <a:spcAft>
                <a:spcPts val="800"/>
              </a:spcAft>
              <a:buClrTx/>
              <a:buSzPts val="1000"/>
              <a:buFont typeface="Symbol" panose="05050102010706020507" pitchFamily="18" charset="2"/>
              <a:buChar char=""/>
              <a:tabLst>
                <a:tab pos="457200" algn="l"/>
              </a:tabLst>
              <a:defRPr/>
            </a:pPr>
            <a:r>
              <a:rPr kumimoji="0" lang="en-GB" sz="2000" b="0" i="0" u="none" strike="noStrike" kern="1200" cap="none" spc="0" normalizeH="0" baseline="0" noProof="0" dirty="0">
                <a:ln>
                  <a:noFill/>
                </a:ln>
                <a:solidFill>
                  <a:srgbClr val="000000"/>
                </a:solidFill>
                <a:effectLst/>
                <a:uLnTx/>
                <a:uFillTx/>
                <a:latin typeface="Montserrat" pitchFamily="2" charset="77"/>
                <a:ea typeface="Times New Roman" panose="02020603050405020304" pitchFamily="18" charset="0"/>
                <a:cs typeface="Times New Roman" panose="02020603050405020304" pitchFamily="18" charset="0"/>
              </a:rPr>
              <a:t>privacy settings</a:t>
            </a:r>
            <a:endParaRPr kumimoji="0" lang="en-GB" sz="2000" b="0" i="0" u="none" strike="noStrike" kern="1200" cap="none" spc="0" normalizeH="0" baseline="0" noProof="0" dirty="0">
              <a:ln>
                <a:noFill/>
              </a:ln>
              <a:solidFill>
                <a:srgbClr val="000000"/>
              </a:solidFill>
              <a:effectLst/>
              <a:uLnTx/>
              <a:uFillTx/>
              <a:latin typeface="Montserrat" pitchFamily="2" charset="77"/>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90000"/>
              </a:lnSpc>
              <a:spcBef>
                <a:spcPts val="750"/>
              </a:spcBef>
              <a:spcAft>
                <a:spcPts val="800"/>
              </a:spcAft>
              <a:buClrTx/>
              <a:buSzPts val="1000"/>
              <a:buFont typeface="Symbol" panose="05050102010706020507" pitchFamily="18" charset="2"/>
              <a:buChar char=""/>
              <a:tabLst>
                <a:tab pos="457200" algn="l"/>
              </a:tabLst>
              <a:defRPr/>
            </a:pPr>
            <a:r>
              <a:rPr kumimoji="0" lang="en-GB" sz="2000" b="0" i="0" u="none" strike="noStrike" kern="1200" cap="none" spc="0" normalizeH="0" baseline="0" noProof="0" dirty="0">
                <a:ln>
                  <a:noFill/>
                </a:ln>
                <a:solidFill>
                  <a:srgbClr val="000000"/>
                </a:solidFill>
                <a:effectLst/>
                <a:uLnTx/>
                <a:uFillTx/>
                <a:latin typeface="Montserrat" pitchFamily="2" charset="77"/>
                <a:ea typeface="Times New Roman" panose="02020603050405020304" pitchFamily="18" charset="0"/>
                <a:cs typeface="Times New Roman" panose="02020603050405020304" pitchFamily="18" charset="0"/>
              </a:rPr>
              <a:t>in-app purchase settings.</a:t>
            </a:r>
            <a:endParaRPr kumimoji="0" lang="en-GB" sz="2000" b="0" i="0" u="none" strike="noStrike" kern="1200" cap="none" spc="0" normalizeH="0" baseline="0" noProof="0" dirty="0">
              <a:ln>
                <a:noFill/>
              </a:ln>
              <a:solidFill>
                <a:srgbClr val="000000"/>
              </a:solidFill>
              <a:effectLst/>
              <a:uLnTx/>
              <a:uFillTx/>
              <a:latin typeface="Montserrat" pitchFamily="2" charset="77"/>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800"/>
              </a:spcAft>
              <a:buClrTx/>
              <a:buSzTx/>
              <a:buFont typeface="Arial" panose="020B0604020202020204" pitchFamily="34" charset="0"/>
              <a:buNone/>
              <a:tabLst/>
              <a:defRPr/>
            </a:pPr>
            <a:r>
              <a:rPr kumimoji="0" lang="en-GB" sz="2000" b="0" i="0" u="none" strike="noStrike" kern="1200" cap="none" spc="0" normalizeH="0" baseline="0" noProof="0" dirty="0">
                <a:ln>
                  <a:noFill/>
                </a:ln>
                <a:solidFill>
                  <a:srgbClr val="000000"/>
                </a:solidFill>
                <a:effectLst/>
                <a:uLnTx/>
                <a:uFillTx/>
                <a:latin typeface="Montserrat" pitchFamily="2" charset="77"/>
                <a:ea typeface="Times New Roman" panose="02020603050405020304" pitchFamily="18" charset="0"/>
                <a:cs typeface="Times New Roman" panose="02020603050405020304" pitchFamily="18" charset="0"/>
              </a:rPr>
              <a:t>You can find out about these features by looking in the settings on each app or take a look at their website for more information. They might be called settings, family features, privacy, or security.</a:t>
            </a:r>
            <a:endParaRPr kumimoji="0" lang="en-GB" sz="2000" b="0" i="0" u="none" strike="noStrike" kern="1200" cap="none" spc="0" normalizeH="0" baseline="0" noProof="0" dirty="0">
              <a:ln>
                <a:noFill/>
              </a:ln>
              <a:solidFill>
                <a:srgbClr val="000000"/>
              </a:solidFill>
              <a:effectLst/>
              <a:uLnTx/>
              <a:uFillTx/>
              <a:latin typeface="Montserrat" pitchFamily="2" charset="77"/>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655385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42438-22E1-66D1-4206-1D80F7F30E67}"/>
              </a:ext>
            </a:extLst>
          </p:cNvPr>
          <p:cNvSpPr>
            <a:spLocks noGrp="1"/>
          </p:cNvSpPr>
          <p:nvPr>
            <p:ph type="title"/>
          </p:nvPr>
        </p:nvSpPr>
        <p:spPr>
          <a:xfrm>
            <a:off x="456180" y="-251815"/>
            <a:ext cx="8610702" cy="1595872"/>
          </a:xfrm>
        </p:spPr>
        <p:txBody>
          <a:bodyPr anchor="t">
            <a:normAutofit fontScale="90000"/>
          </a:bodyPr>
          <a:lstStyle/>
          <a:p>
            <a:pPr>
              <a:spcAft>
                <a:spcPts val="800"/>
              </a:spcAft>
            </a:pPr>
            <a:r>
              <a:rPr lang="en-GB" sz="3600" b="1" dirty="0">
                <a:effectLst/>
                <a:latin typeface="Arial" panose="020B0604020202020204" pitchFamily="34" charset="0"/>
                <a:ea typeface="Calibri" panose="020F0502020204030204" pitchFamily="34" charset="0"/>
                <a:cs typeface="Times New Roman" panose="02020603050405020304" pitchFamily="18" charset="0"/>
              </a:rPr>
              <a:t> </a:t>
            </a:r>
            <a:br>
              <a:rPr lang="en-GB" sz="3600" dirty="0">
                <a:effectLst/>
                <a:latin typeface="Calibri" panose="020F0502020204030204" pitchFamily="34" charset="0"/>
                <a:ea typeface="Calibri" panose="020F0502020204030204" pitchFamily="34" charset="0"/>
                <a:cs typeface="Times New Roman" panose="02020603050405020304" pitchFamily="18" charset="0"/>
              </a:rPr>
            </a:br>
            <a:r>
              <a:rPr lang="en-GB" sz="3600" b="1" dirty="0">
                <a:effectLst/>
                <a:latin typeface="+mn-lt"/>
                <a:ea typeface="Calibri" panose="020F0502020204030204" pitchFamily="34" charset="0"/>
                <a:cs typeface="Times New Roman" panose="02020603050405020304" pitchFamily="18" charset="0"/>
              </a:rPr>
              <a:t>Support for you: Organisations that can help with online information and safety </a:t>
            </a:r>
            <a:br>
              <a:rPr lang="en-GB" sz="3600" b="1" dirty="0">
                <a:effectLst/>
                <a:latin typeface="+mn-lt"/>
                <a:ea typeface="Calibri" panose="020F0502020204030204" pitchFamily="34" charset="0"/>
                <a:cs typeface="Times New Roman" panose="02020603050405020304" pitchFamily="18" charset="0"/>
              </a:rPr>
            </a:br>
            <a:endParaRPr lang="en-GB" sz="3600" b="1" dirty="0">
              <a:latin typeface="+mn-lt"/>
            </a:endParaRPr>
          </a:p>
        </p:txBody>
      </p:sp>
      <p:sp>
        <p:nvSpPr>
          <p:cNvPr id="3" name="Content Placeholder 2">
            <a:extLst>
              <a:ext uri="{FF2B5EF4-FFF2-40B4-BE49-F238E27FC236}">
                <a16:creationId xmlns:a16="http://schemas.microsoft.com/office/drawing/2014/main" id="{D2B96D9A-5B73-A50E-C140-496A6B2B31AC}"/>
              </a:ext>
            </a:extLst>
          </p:cNvPr>
          <p:cNvSpPr>
            <a:spLocks noGrp="1"/>
          </p:cNvSpPr>
          <p:nvPr>
            <p:ph idx="1"/>
          </p:nvPr>
        </p:nvSpPr>
        <p:spPr>
          <a:xfrm>
            <a:off x="498003" y="1459055"/>
            <a:ext cx="11195993" cy="5824113"/>
          </a:xfrm>
        </p:spPr>
        <p:txBody>
          <a:bodyPr>
            <a:normAutofit/>
          </a:bodyPr>
          <a:lstStyle/>
          <a:p>
            <a:pPr marL="0" indent="0">
              <a:buNone/>
            </a:pPr>
            <a:endParaRPr lang="en-GB" sz="1900" dirty="0"/>
          </a:p>
          <a:p>
            <a:r>
              <a:rPr lang="en-GB" sz="2000" dirty="0"/>
              <a:t>Speak to your child’s school – All schools promote online safety</a:t>
            </a:r>
          </a:p>
          <a:p>
            <a:endParaRPr lang="en-GB" sz="2000" dirty="0"/>
          </a:p>
          <a:p>
            <a:r>
              <a:rPr lang="en-GB" sz="2000" dirty="0"/>
              <a:t>CEOP  (Child Exploitation Online Protection) Home | CEOP Education (thinkuknow.co.uk)</a:t>
            </a:r>
          </a:p>
          <a:p>
            <a:endParaRPr lang="en-GB" sz="2000" dirty="0"/>
          </a:p>
          <a:p>
            <a:r>
              <a:rPr lang="en-GB" sz="2000" dirty="0"/>
              <a:t>Childline Online and mobile safety | Childline also has lots of information about online and mobile safety that will help you and your child.</a:t>
            </a:r>
          </a:p>
          <a:p>
            <a:endParaRPr lang="en-GB" sz="2000" dirty="0"/>
          </a:p>
          <a:p>
            <a:r>
              <a:rPr lang="en-GB" sz="2000" dirty="0"/>
              <a:t>National Online Safety | Keeping Children Safe Online in Education</a:t>
            </a:r>
          </a:p>
          <a:p>
            <a:endParaRPr lang="en-GB" sz="2000" dirty="0"/>
          </a:p>
          <a:p>
            <a:r>
              <a:rPr lang="en-GB" sz="2000" dirty="0"/>
              <a:t>NSPCC https://learning.nspcc.org.uk/safeguarding-child-protection</a:t>
            </a:r>
          </a:p>
          <a:p>
            <a:pPr marL="0" indent="0">
              <a:buNone/>
            </a:pPr>
            <a:endParaRPr lang="en-GB" sz="1900" dirty="0"/>
          </a:p>
          <a:p>
            <a:pPr marL="0" indent="0">
              <a:buNone/>
            </a:pPr>
            <a:endParaRPr lang="en-GB" sz="1900" dirty="0"/>
          </a:p>
          <a:p>
            <a:pPr marL="0" indent="0">
              <a:buNone/>
            </a:pPr>
            <a:endParaRPr lang="en-GB" sz="1900" dirty="0"/>
          </a:p>
        </p:txBody>
      </p:sp>
    </p:spTree>
    <p:extLst>
      <p:ext uri="{BB962C8B-B14F-4D97-AF65-F5344CB8AC3E}">
        <p14:creationId xmlns:p14="http://schemas.microsoft.com/office/powerpoint/2010/main" val="137935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1000"/>
                                        <p:tgtEl>
                                          <p:spTgt spid="3">
                                            <p:txEl>
                                              <p:pRg st="5" end="5"/>
                                            </p:txEl>
                                          </p:spTgt>
                                        </p:tgtEl>
                                      </p:cBhvr>
                                    </p:animEffect>
                                    <p:anim calcmode="lin" valueType="num">
                                      <p:cBhvr>
                                        <p:cTn id="2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1000"/>
                                        <p:tgtEl>
                                          <p:spTgt spid="3">
                                            <p:txEl>
                                              <p:pRg st="7" end="7"/>
                                            </p:txEl>
                                          </p:spTgt>
                                        </p:tgtEl>
                                      </p:cBhvr>
                                    </p:animEffect>
                                    <p:anim calcmode="lin" valueType="num">
                                      <p:cBhvr>
                                        <p:cTn id="3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1000"/>
                                        <p:tgtEl>
                                          <p:spTgt spid="3">
                                            <p:txEl>
                                              <p:pRg st="9" end="9"/>
                                            </p:txEl>
                                          </p:spTgt>
                                        </p:tgtEl>
                                      </p:cBhvr>
                                    </p:animEffect>
                                    <p:anim calcmode="lin" valueType="num">
                                      <p:cBhvr>
                                        <p:cTn id="4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32E7B5-F424-0BAF-EFCF-7F9629C71454}"/>
              </a:ext>
            </a:extLst>
          </p:cNvPr>
          <p:cNvSpPr>
            <a:spLocks noGrp="1"/>
          </p:cNvSpPr>
          <p:nvPr>
            <p:ph idx="1"/>
          </p:nvPr>
        </p:nvSpPr>
        <p:spPr>
          <a:xfrm>
            <a:off x="643467" y="2256503"/>
            <a:ext cx="10905066" cy="4058350"/>
          </a:xfrm>
        </p:spPr>
        <p:txBody>
          <a:bodyPr>
            <a:normAutofit fontScale="77500" lnSpcReduction="20000"/>
          </a:bodyPr>
          <a:lstStyle/>
          <a:p>
            <a:pPr marL="0" indent="0" algn="ctr">
              <a:buNone/>
            </a:pPr>
            <a:endParaRPr lang="en-GB" b="1" i="0" dirty="0">
              <a:effectLst/>
            </a:endParaRPr>
          </a:p>
          <a:p>
            <a:pPr marL="0" indent="0" algn="ctr">
              <a:buNone/>
            </a:pPr>
            <a:endParaRPr lang="en-GB" b="1" i="0" dirty="0">
              <a:effectLst/>
            </a:endParaRPr>
          </a:p>
          <a:p>
            <a:pPr marL="0" indent="0" algn="ctr">
              <a:buNone/>
            </a:pPr>
            <a:r>
              <a:rPr lang="en-GB" b="1" i="0" dirty="0">
                <a:effectLst/>
              </a:rPr>
              <a:t>Other people children can talk to:</a:t>
            </a:r>
          </a:p>
          <a:p>
            <a:pPr marL="0" indent="0" algn="ctr">
              <a:buNone/>
            </a:pPr>
            <a:r>
              <a:rPr lang="en-GB" dirty="0"/>
              <a:t>N</a:t>
            </a:r>
            <a:r>
              <a:rPr lang="en-GB" b="0" i="0" dirty="0">
                <a:effectLst/>
              </a:rPr>
              <a:t>o matter how hard we try, there may be things that children won’t open up to us about; so it’s important that we give them other options. </a:t>
            </a:r>
          </a:p>
          <a:p>
            <a:pPr marL="0" indent="0" algn="ctr">
              <a:buNone/>
            </a:pPr>
            <a:r>
              <a:rPr lang="en-GB" b="0" i="0" dirty="0">
                <a:effectLst/>
              </a:rPr>
              <a:t>That could be:</a:t>
            </a:r>
          </a:p>
          <a:p>
            <a:pPr marL="0" indent="0" algn="ctr">
              <a:buNone/>
            </a:pPr>
            <a:endParaRPr lang="en-GB" b="0" i="0" dirty="0">
              <a:effectLst/>
            </a:endParaRPr>
          </a:p>
          <a:p>
            <a:pPr algn="ctr">
              <a:buFont typeface="Arial" panose="020B0604020202020204" pitchFamily="34" charset="0"/>
              <a:buChar char="•"/>
            </a:pPr>
            <a:r>
              <a:rPr lang="en-GB" dirty="0"/>
              <a:t>A</a:t>
            </a:r>
            <a:r>
              <a:rPr lang="en-GB" b="0" i="0" dirty="0">
                <a:effectLst/>
              </a:rPr>
              <a:t>nother safe adult, family member, e.g. aunt, older cousin etc.</a:t>
            </a:r>
          </a:p>
          <a:p>
            <a:pPr algn="ctr">
              <a:buFont typeface="Arial" panose="020B0604020202020204" pitchFamily="34" charset="0"/>
              <a:buChar char="•"/>
            </a:pPr>
            <a:r>
              <a:rPr lang="en-GB" dirty="0"/>
              <a:t>A</a:t>
            </a:r>
            <a:r>
              <a:rPr lang="en-GB" b="0" i="0" dirty="0">
                <a:effectLst/>
              </a:rPr>
              <a:t> teacher or member of the pastoral team in school</a:t>
            </a:r>
          </a:p>
          <a:p>
            <a:pPr algn="ctr">
              <a:buFont typeface="Arial" panose="020B0604020202020204" pitchFamily="34" charset="0"/>
              <a:buChar char="•"/>
            </a:pPr>
            <a:r>
              <a:rPr lang="en-GB" b="0" i="0" dirty="0">
                <a:effectLst/>
              </a:rPr>
              <a:t>Childline on 0800 1111 or visiting the Childline website.</a:t>
            </a:r>
          </a:p>
          <a:p>
            <a:pPr algn="ctr"/>
            <a:r>
              <a:rPr lang="en-GB" sz="2800" dirty="0"/>
              <a:t>CEOP  (Child Exploitation Online Protection) Home | CEOP Education (thinkuknow.co.uk)</a:t>
            </a:r>
          </a:p>
          <a:p>
            <a:pPr algn="ctr">
              <a:buFont typeface="Arial" panose="020B0604020202020204" pitchFamily="34" charset="0"/>
              <a:buChar char="•"/>
            </a:pPr>
            <a:endParaRPr lang="en-GB" b="0" i="0" dirty="0">
              <a:effectLst/>
            </a:endParaRPr>
          </a:p>
          <a:p>
            <a:endParaRPr lang="en-GB" sz="2000" dirty="0"/>
          </a:p>
        </p:txBody>
      </p:sp>
      <p:pic>
        <p:nvPicPr>
          <p:cNvPr id="5" name="Picture 4">
            <a:extLst>
              <a:ext uri="{FF2B5EF4-FFF2-40B4-BE49-F238E27FC236}">
                <a16:creationId xmlns:a16="http://schemas.microsoft.com/office/drawing/2014/main" id="{04D686A7-4940-3414-6118-EB96CDF191D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11970" y="239285"/>
            <a:ext cx="3962900" cy="20172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625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80">
                                          <p:stCondLst>
                                            <p:cond delay="0"/>
                                          </p:stCondLst>
                                        </p:cTn>
                                        <p:tgtEl>
                                          <p:spTgt spid="3">
                                            <p:txEl>
                                              <p:pRg st="2" end="2"/>
                                            </p:txEl>
                                          </p:spTgt>
                                        </p:tgtEl>
                                      </p:cBhvr>
                                    </p:animEffect>
                                    <p:anim calcmode="lin" valueType="num">
                                      <p:cBhvr>
                                        <p:cTn id="8"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2" end="2"/>
                                            </p:txEl>
                                          </p:spTgt>
                                        </p:tgtEl>
                                      </p:cBhvr>
                                      <p:to x="100000" y="60000"/>
                                    </p:animScale>
                                    <p:animScale>
                                      <p:cBhvr>
                                        <p:cTn id="14" dur="166" decel="50000">
                                          <p:stCondLst>
                                            <p:cond delay="676"/>
                                          </p:stCondLst>
                                        </p:cTn>
                                        <p:tgtEl>
                                          <p:spTgt spid="3">
                                            <p:txEl>
                                              <p:pRg st="2" end="2"/>
                                            </p:txEl>
                                          </p:spTgt>
                                        </p:tgtEl>
                                      </p:cBhvr>
                                      <p:to x="100000" y="100000"/>
                                    </p:animScale>
                                    <p:animScale>
                                      <p:cBhvr>
                                        <p:cTn id="15" dur="26">
                                          <p:stCondLst>
                                            <p:cond delay="1312"/>
                                          </p:stCondLst>
                                        </p:cTn>
                                        <p:tgtEl>
                                          <p:spTgt spid="3">
                                            <p:txEl>
                                              <p:pRg st="2" end="2"/>
                                            </p:txEl>
                                          </p:spTgt>
                                        </p:tgtEl>
                                      </p:cBhvr>
                                      <p:to x="100000" y="80000"/>
                                    </p:animScale>
                                    <p:animScale>
                                      <p:cBhvr>
                                        <p:cTn id="16" dur="166" decel="50000">
                                          <p:stCondLst>
                                            <p:cond delay="1338"/>
                                          </p:stCondLst>
                                        </p:cTn>
                                        <p:tgtEl>
                                          <p:spTgt spid="3">
                                            <p:txEl>
                                              <p:pRg st="2" end="2"/>
                                            </p:txEl>
                                          </p:spTgt>
                                        </p:tgtEl>
                                      </p:cBhvr>
                                      <p:to x="100000" y="100000"/>
                                    </p:animScale>
                                    <p:animScale>
                                      <p:cBhvr>
                                        <p:cTn id="17" dur="26">
                                          <p:stCondLst>
                                            <p:cond delay="1642"/>
                                          </p:stCondLst>
                                        </p:cTn>
                                        <p:tgtEl>
                                          <p:spTgt spid="3">
                                            <p:txEl>
                                              <p:pRg st="2" end="2"/>
                                            </p:txEl>
                                          </p:spTgt>
                                        </p:tgtEl>
                                      </p:cBhvr>
                                      <p:to x="100000" y="90000"/>
                                    </p:animScale>
                                    <p:animScale>
                                      <p:cBhvr>
                                        <p:cTn id="18" dur="166" decel="50000">
                                          <p:stCondLst>
                                            <p:cond delay="1668"/>
                                          </p:stCondLst>
                                        </p:cTn>
                                        <p:tgtEl>
                                          <p:spTgt spid="3">
                                            <p:txEl>
                                              <p:pRg st="2" end="2"/>
                                            </p:txEl>
                                          </p:spTgt>
                                        </p:tgtEl>
                                      </p:cBhvr>
                                      <p:to x="100000" y="100000"/>
                                    </p:animScale>
                                    <p:animScale>
                                      <p:cBhvr>
                                        <p:cTn id="19" dur="26">
                                          <p:stCondLst>
                                            <p:cond delay="1808"/>
                                          </p:stCondLst>
                                        </p:cTn>
                                        <p:tgtEl>
                                          <p:spTgt spid="3">
                                            <p:txEl>
                                              <p:pRg st="2" end="2"/>
                                            </p:txEl>
                                          </p:spTgt>
                                        </p:tgtEl>
                                      </p:cBhvr>
                                      <p:to x="100000" y="95000"/>
                                    </p:animScale>
                                    <p:animScale>
                                      <p:cBhvr>
                                        <p:cTn id="20" dur="166" decel="50000">
                                          <p:stCondLst>
                                            <p:cond delay="1834"/>
                                          </p:stCondLst>
                                        </p:cTn>
                                        <p:tgtEl>
                                          <p:spTgt spid="3">
                                            <p:txEl>
                                              <p:pRg st="2" end="2"/>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ipe(down)">
                                      <p:cBhvr>
                                        <p:cTn id="23" dur="580">
                                          <p:stCondLst>
                                            <p:cond delay="0"/>
                                          </p:stCondLst>
                                        </p:cTn>
                                        <p:tgtEl>
                                          <p:spTgt spid="3">
                                            <p:txEl>
                                              <p:pRg st="3" end="3"/>
                                            </p:txEl>
                                          </p:spTgt>
                                        </p:tgtEl>
                                      </p:cBhvr>
                                    </p:animEffect>
                                    <p:anim calcmode="lin" valueType="num">
                                      <p:cBhvr>
                                        <p:cTn id="24"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xEl>
                                              <p:pRg st="3" end="3"/>
                                            </p:txEl>
                                          </p:spTgt>
                                        </p:tgtEl>
                                      </p:cBhvr>
                                      <p:to x="100000" y="60000"/>
                                    </p:animScale>
                                    <p:animScale>
                                      <p:cBhvr>
                                        <p:cTn id="30" dur="166" decel="50000">
                                          <p:stCondLst>
                                            <p:cond delay="676"/>
                                          </p:stCondLst>
                                        </p:cTn>
                                        <p:tgtEl>
                                          <p:spTgt spid="3">
                                            <p:txEl>
                                              <p:pRg st="3" end="3"/>
                                            </p:txEl>
                                          </p:spTgt>
                                        </p:tgtEl>
                                      </p:cBhvr>
                                      <p:to x="100000" y="100000"/>
                                    </p:animScale>
                                    <p:animScale>
                                      <p:cBhvr>
                                        <p:cTn id="31" dur="26">
                                          <p:stCondLst>
                                            <p:cond delay="1312"/>
                                          </p:stCondLst>
                                        </p:cTn>
                                        <p:tgtEl>
                                          <p:spTgt spid="3">
                                            <p:txEl>
                                              <p:pRg st="3" end="3"/>
                                            </p:txEl>
                                          </p:spTgt>
                                        </p:tgtEl>
                                      </p:cBhvr>
                                      <p:to x="100000" y="80000"/>
                                    </p:animScale>
                                    <p:animScale>
                                      <p:cBhvr>
                                        <p:cTn id="32" dur="166" decel="50000">
                                          <p:stCondLst>
                                            <p:cond delay="1338"/>
                                          </p:stCondLst>
                                        </p:cTn>
                                        <p:tgtEl>
                                          <p:spTgt spid="3">
                                            <p:txEl>
                                              <p:pRg st="3" end="3"/>
                                            </p:txEl>
                                          </p:spTgt>
                                        </p:tgtEl>
                                      </p:cBhvr>
                                      <p:to x="100000" y="100000"/>
                                    </p:animScale>
                                    <p:animScale>
                                      <p:cBhvr>
                                        <p:cTn id="33" dur="26">
                                          <p:stCondLst>
                                            <p:cond delay="1642"/>
                                          </p:stCondLst>
                                        </p:cTn>
                                        <p:tgtEl>
                                          <p:spTgt spid="3">
                                            <p:txEl>
                                              <p:pRg st="3" end="3"/>
                                            </p:txEl>
                                          </p:spTgt>
                                        </p:tgtEl>
                                      </p:cBhvr>
                                      <p:to x="100000" y="90000"/>
                                    </p:animScale>
                                    <p:animScale>
                                      <p:cBhvr>
                                        <p:cTn id="34" dur="166" decel="50000">
                                          <p:stCondLst>
                                            <p:cond delay="1668"/>
                                          </p:stCondLst>
                                        </p:cTn>
                                        <p:tgtEl>
                                          <p:spTgt spid="3">
                                            <p:txEl>
                                              <p:pRg st="3" end="3"/>
                                            </p:txEl>
                                          </p:spTgt>
                                        </p:tgtEl>
                                      </p:cBhvr>
                                      <p:to x="100000" y="100000"/>
                                    </p:animScale>
                                    <p:animScale>
                                      <p:cBhvr>
                                        <p:cTn id="35" dur="26">
                                          <p:stCondLst>
                                            <p:cond delay="1808"/>
                                          </p:stCondLst>
                                        </p:cTn>
                                        <p:tgtEl>
                                          <p:spTgt spid="3">
                                            <p:txEl>
                                              <p:pRg st="3" end="3"/>
                                            </p:txEl>
                                          </p:spTgt>
                                        </p:tgtEl>
                                      </p:cBhvr>
                                      <p:to x="100000" y="95000"/>
                                    </p:animScale>
                                    <p:animScale>
                                      <p:cBhvr>
                                        <p:cTn id="36" dur="166" decel="50000">
                                          <p:stCondLst>
                                            <p:cond delay="1834"/>
                                          </p:stCondLst>
                                        </p:cTn>
                                        <p:tgtEl>
                                          <p:spTgt spid="3">
                                            <p:txEl>
                                              <p:pRg st="3" end="3"/>
                                            </p:txEl>
                                          </p:spTgt>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wipe(down)">
                                      <p:cBhvr>
                                        <p:cTn id="39" dur="580">
                                          <p:stCondLst>
                                            <p:cond delay="0"/>
                                          </p:stCondLst>
                                        </p:cTn>
                                        <p:tgtEl>
                                          <p:spTgt spid="3">
                                            <p:txEl>
                                              <p:pRg st="4" end="4"/>
                                            </p:txEl>
                                          </p:spTgt>
                                        </p:tgtEl>
                                      </p:cBhvr>
                                    </p:animEffect>
                                    <p:anim calcmode="lin" valueType="num">
                                      <p:cBhvr>
                                        <p:cTn id="40"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xEl>
                                              <p:pRg st="4" end="4"/>
                                            </p:txEl>
                                          </p:spTgt>
                                        </p:tgtEl>
                                      </p:cBhvr>
                                      <p:to x="100000" y="60000"/>
                                    </p:animScale>
                                    <p:animScale>
                                      <p:cBhvr>
                                        <p:cTn id="46" dur="166" decel="50000">
                                          <p:stCondLst>
                                            <p:cond delay="676"/>
                                          </p:stCondLst>
                                        </p:cTn>
                                        <p:tgtEl>
                                          <p:spTgt spid="3">
                                            <p:txEl>
                                              <p:pRg st="4" end="4"/>
                                            </p:txEl>
                                          </p:spTgt>
                                        </p:tgtEl>
                                      </p:cBhvr>
                                      <p:to x="100000" y="100000"/>
                                    </p:animScale>
                                    <p:animScale>
                                      <p:cBhvr>
                                        <p:cTn id="47" dur="26">
                                          <p:stCondLst>
                                            <p:cond delay="1312"/>
                                          </p:stCondLst>
                                        </p:cTn>
                                        <p:tgtEl>
                                          <p:spTgt spid="3">
                                            <p:txEl>
                                              <p:pRg st="4" end="4"/>
                                            </p:txEl>
                                          </p:spTgt>
                                        </p:tgtEl>
                                      </p:cBhvr>
                                      <p:to x="100000" y="80000"/>
                                    </p:animScale>
                                    <p:animScale>
                                      <p:cBhvr>
                                        <p:cTn id="48" dur="166" decel="50000">
                                          <p:stCondLst>
                                            <p:cond delay="1338"/>
                                          </p:stCondLst>
                                        </p:cTn>
                                        <p:tgtEl>
                                          <p:spTgt spid="3">
                                            <p:txEl>
                                              <p:pRg st="4" end="4"/>
                                            </p:txEl>
                                          </p:spTgt>
                                        </p:tgtEl>
                                      </p:cBhvr>
                                      <p:to x="100000" y="100000"/>
                                    </p:animScale>
                                    <p:animScale>
                                      <p:cBhvr>
                                        <p:cTn id="49" dur="26">
                                          <p:stCondLst>
                                            <p:cond delay="1642"/>
                                          </p:stCondLst>
                                        </p:cTn>
                                        <p:tgtEl>
                                          <p:spTgt spid="3">
                                            <p:txEl>
                                              <p:pRg st="4" end="4"/>
                                            </p:txEl>
                                          </p:spTgt>
                                        </p:tgtEl>
                                      </p:cBhvr>
                                      <p:to x="100000" y="90000"/>
                                    </p:animScale>
                                    <p:animScale>
                                      <p:cBhvr>
                                        <p:cTn id="50" dur="166" decel="50000">
                                          <p:stCondLst>
                                            <p:cond delay="1668"/>
                                          </p:stCondLst>
                                        </p:cTn>
                                        <p:tgtEl>
                                          <p:spTgt spid="3">
                                            <p:txEl>
                                              <p:pRg st="4" end="4"/>
                                            </p:txEl>
                                          </p:spTgt>
                                        </p:tgtEl>
                                      </p:cBhvr>
                                      <p:to x="100000" y="100000"/>
                                    </p:animScale>
                                    <p:animScale>
                                      <p:cBhvr>
                                        <p:cTn id="51" dur="26">
                                          <p:stCondLst>
                                            <p:cond delay="1808"/>
                                          </p:stCondLst>
                                        </p:cTn>
                                        <p:tgtEl>
                                          <p:spTgt spid="3">
                                            <p:txEl>
                                              <p:pRg st="4" end="4"/>
                                            </p:txEl>
                                          </p:spTgt>
                                        </p:tgtEl>
                                      </p:cBhvr>
                                      <p:to x="100000" y="95000"/>
                                    </p:animScale>
                                    <p:animScale>
                                      <p:cBhvr>
                                        <p:cTn id="52" dur="166" decel="50000">
                                          <p:stCondLst>
                                            <p:cond delay="1834"/>
                                          </p:stCondLst>
                                        </p:cTn>
                                        <p:tgtEl>
                                          <p:spTgt spid="3">
                                            <p:txEl>
                                              <p:pRg st="4" end="4"/>
                                            </p:txEl>
                                          </p:spTgt>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wipe(down)">
                                      <p:cBhvr>
                                        <p:cTn id="55" dur="580">
                                          <p:stCondLst>
                                            <p:cond delay="0"/>
                                          </p:stCondLst>
                                        </p:cTn>
                                        <p:tgtEl>
                                          <p:spTgt spid="3">
                                            <p:txEl>
                                              <p:pRg st="6" end="6"/>
                                            </p:txEl>
                                          </p:spTgt>
                                        </p:tgtEl>
                                      </p:cBhvr>
                                    </p:animEffect>
                                    <p:anim calcmode="lin" valueType="num">
                                      <p:cBhvr>
                                        <p:cTn id="56"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61" dur="26">
                                          <p:stCondLst>
                                            <p:cond delay="650"/>
                                          </p:stCondLst>
                                        </p:cTn>
                                        <p:tgtEl>
                                          <p:spTgt spid="3">
                                            <p:txEl>
                                              <p:pRg st="6" end="6"/>
                                            </p:txEl>
                                          </p:spTgt>
                                        </p:tgtEl>
                                      </p:cBhvr>
                                      <p:to x="100000" y="60000"/>
                                    </p:animScale>
                                    <p:animScale>
                                      <p:cBhvr>
                                        <p:cTn id="62" dur="166" decel="50000">
                                          <p:stCondLst>
                                            <p:cond delay="676"/>
                                          </p:stCondLst>
                                        </p:cTn>
                                        <p:tgtEl>
                                          <p:spTgt spid="3">
                                            <p:txEl>
                                              <p:pRg st="6" end="6"/>
                                            </p:txEl>
                                          </p:spTgt>
                                        </p:tgtEl>
                                      </p:cBhvr>
                                      <p:to x="100000" y="100000"/>
                                    </p:animScale>
                                    <p:animScale>
                                      <p:cBhvr>
                                        <p:cTn id="63" dur="26">
                                          <p:stCondLst>
                                            <p:cond delay="1312"/>
                                          </p:stCondLst>
                                        </p:cTn>
                                        <p:tgtEl>
                                          <p:spTgt spid="3">
                                            <p:txEl>
                                              <p:pRg st="6" end="6"/>
                                            </p:txEl>
                                          </p:spTgt>
                                        </p:tgtEl>
                                      </p:cBhvr>
                                      <p:to x="100000" y="80000"/>
                                    </p:animScale>
                                    <p:animScale>
                                      <p:cBhvr>
                                        <p:cTn id="64" dur="166" decel="50000">
                                          <p:stCondLst>
                                            <p:cond delay="1338"/>
                                          </p:stCondLst>
                                        </p:cTn>
                                        <p:tgtEl>
                                          <p:spTgt spid="3">
                                            <p:txEl>
                                              <p:pRg st="6" end="6"/>
                                            </p:txEl>
                                          </p:spTgt>
                                        </p:tgtEl>
                                      </p:cBhvr>
                                      <p:to x="100000" y="100000"/>
                                    </p:animScale>
                                    <p:animScale>
                                      <p:cBhvr>
                                        <p:cTn id="65" dur="26">
                                          <p:stCondLst>
                                            <p:cond delay="1642"/>
                                          </p:stCondLst>
                                        </p:cTn>
                                        <p:tgtEl>
                                          <p:spTgt spid="3">
                                            <p:txEl>
                                              <p:pRg st="6" end="6"/>
                                            </p:txEl>
                                          </p:spTgt>
                                        </p:tgtEl>
                                      </p:cBhvr>
                                      <p:to x="100000" y="90000"/>
                                    </p:animScale>
                                    <p:animScale>
                                      <p:cBhvr>
                                        <p:cTn id="66" dur="166" decel="50000">
                                          <p:stCondLst>
                                            <p:cond delay="1668"/>
                                          </p:stCondLst>
                                        </p:cTn>
                                        <p:tgtEl>
                                          <p:spTgt spid="3">
                                            <p:txEl>
                                              <p:pRg st="6" end="6"/>
                                            </p:txEl>
                                          </p:spTgt>
                                        </p:tgtEl>
                                      </p:cBhvr>
                                      <p:to x="100000" y="100000"/>
                                    </p:animScale>
                                    <p:animScale>
                                      <p:cBhvr>
                                        <p:cTn id="67" dur="26">
                                          <p:stCondLst>
                                            <p:cond delay="1808"/>
                                          </p:stCondLst>
                                        </p:cTn>
                                        <p:tgtEl>
                                          <p:spTgt spid="3">
                                            <p:txEl>
                                              <p:pRg st="6" end="6"/>
                                            </p:txEl>
                                          </p:spTgt>
                                        </p:tgtEl>
                                      </p:cBhvr>
                                      <p:to x="100000" y="95000"/>
                                    </p:animScale>
                                    <p:animScale>
                                      <p:cBhvr>
                                        <p:cTn id="68" dur="166" decel="50000">
                                          <p:stCondLst>
                                            <p:cond delay="1834"/>
                                          </p:stCondLst>
                                        </p:cTn>
                                        <p:tgtEl>
                                          <p:spTgt spid="3">
                                            <p:txEl>
                                              <p:pRg st="6" end="6"/>
                                            </p:txEl>
                                          </p:spTgt>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3">
                                            <p:txEl>
                                              <p:pRg st="7" end="7"/>
                                            </p:txEl>
                                          </p:spTgt>
                                        </p:tgtEl>
                                        <p:attrNameLst>
                                          <p:attrName>style.visibility</p:attrName>
                                        </p:attrNameLst>
                                      </p:cBhvr>
                                      <p:to>
                                        <p:strVal val="visible"/>
                                      </p:to>
                                    </p:set>
                                    <p:animEffect transition="in" filter="wipe(down)">
                                      <p:cBhvr>
                                        <p:cTn id="71" dur="580">
                                          <p:stCondLst>
                                            <p:cond delay="0"/>
                                          </p:stCondLst>
                                        </p:cTn>
                                        <p:tgtEl>
                                          <p:spTgt spid="3">
                                            <p:txEl>
                                              <p:pRg st="7" end="7"/>
                                            </p:txEl>
                                          </p:spTgt>
                                        </p:tgtEl>
                                      </p:cBhvr>
                                    </p:animEffect>
                                    <p:anim calcmode="lin" valueType="num">
                                      <p:cBhvr>
                                        <p:cTn id="72"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77" dur="26">
                                          <p:stCondLst>
                                            <p:cond delay="650"/>
                                          </p:stCondLst>
                                        </p:cTn>
                                        <p:tgtEl>
                                          <p:spTgt spid="3">
                                            <p:txEl>
                                              <p:pRg st="7" end="7"/>
                                            </p:txEl>
                                          </p:spTgt>
                                        </p:tgtEl>
                                      </p:cBhvr>
                                      <p:to x="100000" y="60000"/>
                                    </p:animScale>
                                    <p:animScale>
                                      <p:cBhvr>
                                        <p:cTn id="78" dur="166" decel="50000">
                                          <p:stCondLst>
                                            <p:cond delay="676"/>
                                          </p:stCondLst>
                                        </p:cTn>
                                        <p:tgtEl>
                                          <p:spTgt spid="3">
                                            <p:txEl>
                                              <p:pRg st="7" end="7"/>
                                            </p:txEl>
                                          </p:spTgt>
                                        </p:tgtEl>
                                      </p:cBhvr>
                                      <p:to x="100000" y="100000"/>
                                    </p:animScale>
                                    <p:animScale>
                                      <p:cBhvr>
                                        <p:cTn id="79" dur="26">
                                          <p:stCondLst>
                                            <p:cond delay="1312"/>
                                          </p:stCondLst>
                                        </p:cTn>
                                        <p:tgtEl>
                                          <p:spTgt spid="3">
                                            <p:txEl>
                                              <p:pRg st="7" end="7"/>
                                            </p:txEl>
                                          </p:spTgt>
                                        </p:tgtEl>
                                      </p:cBhvr>
                                      <p:to x="100000" y="80000"/>
                                    </p:animScale>
                                    <p:animScale>
                                      <p:cBhvr>
                                        <p:cTn id="80" dur="166" decel="50000">
                                          <p:stCondLst>
                                            <p:cond delay="1338"/>
                                          </p:stCondLst>
                                        </p:cTn>
                                        <p:tgtEl>
                                          <p:spTgt spid="3">
                                            <p:txEl>
                                              <p:pRg st="7" end="7"/>
                                            </p:txEl>
                                          </p:spTgt>
                                        </p:tgtEl>
                                      </p:cBhvr>
                                      <p:to x="100000" y="100000"/>
                                    </p:animScale>
                                    <p:animScale>
                                      <p:cBhvr>
                                        <p:cTn id="81" dur="26">
                                          <p:stCondLst>
                                            <p:cond delay="1642"/>
                                          </p:stCondLst>
                                        </p:cTn>
                                        <p:tgtEl>
                                          <p:spTgt spid="3">
                                            <p:txEl>
                                              <p:pRg st="7" end="7"/>
                                            </p:txEl>
                                          </p:spTgt>
                                        </p:tgtEl>
                                      </p:cBhvr>
                                      <p:to x="100000" y="90000"/>
                                    </p:animScale>
                                    <p:animScale>
                                      <p:cBhvr>
                                        <p:cTn id="82" dur="166" decel="50000">
                                          <p:stCondLst>
                                            <p:cond delay="1668"/>
                                          </p:stCondLst>
                                        </p:cTn>
                                        <p:tgtEl>
                                          <p:spTgt spid="3">
                                            <p:txEl>
                                              <p:pRg st="7" end="7"/>
                                            </p:txEl>
                                          </p:spTgt>
                                        </p:tgtEl>
                                      </p:cBhvr>
                                      <p:to x="100000" y="100000"/>
                                    </p:animScale>
                                    <p:animScale>
                                      <p:cBhvr>
                                        <p:cTn id="83" dur="26">
                                          <p:stCondLst>
                                            <p:cond delay="1808"/>
                                          </p:stCondLst>
                                        </p:cTn>
                                        <p:tgtEl>
                                          <p:spTgt spid="3">
                                            <p:txEl>
                                              <p:pRg st="7" end="7"/>
                                            </p:txEl>
                                          </p:spTgt>
                                        </p:tgtEl>
                                      </p:cBhvr>
                                      <p:to x="100000" y="95000"/>
                                    </p:animScale>
                                    <p:animScale>
                                      <p:cBhvr>
                                        <p:cTn id="84" dur="166" decel="50000">
                                          <p:stCondLst>
                                            <p:cond delay="1834"/>
                                          </p:stCondLst>
                                        </p:cTn>
                                        <p:tgtEl>
                                          <p:spTgt spid="3">
                                            <p:txEl>
                                              <p:pRg st="7" end="7"/>
                                            </p:txEl>
                                          </p:spTgt>
                                        </p:tgtEl>
                                      </p:cBhvr>
                                      <p:to x="100000" y="100000"/>
                                    </p:animScale>
                                  </p:childTnLst>
                                </p:cTn>
                              </p:par>
                              <p:par>
                                <p:cTn id="85" presetID="26" presetClass="entr" presetSubtype="0" fill="hold" nodeType="withEffect">
                                  <p:stCondLst>
                                    <p:cond delay="0"/>
                                  </p:stCondLst>
                                  <p:childTnLst>
                                    <p:set>
                                      <p:cBhvr>
                                        <p:cTn id="86" dur="1" fill="hold">
                                          <p:stCondLst>
                                            <p:cond delay="0"/>
                                          </p:stCondLst>
                                        </p:cTn>
                                        <p:tgtEl>
                                          <p:spTgt spid="3">
                                            <p:txEl>
                                              <p:pRg st="8" end="8"/>
                                            </p:txEl>
                                          </p:spTgt>
                                        </p:tgtEl>
                                        <p:attrNameLst>
                                          <p:attrName>style.visibility</p:attrName>
                                        </p:attrNameLst>
                                      </p:cBhvr>
                                      <p:to>
                                        <p:strVal val="visible"/>
                                      </p:to>
                                    </p:set>
                                    <p:animEffect transition="in" filter="wipe(down)">
                                      <p:cBhvr>
                                        <p:cTn id="87" dur="580">
                                          <p:stCondLst>
                                            <p:cond delay="0"/>
                                          </p:stCondLst>
                                        </p:cTn>
                                        <p:tgtEl>
                                          <p:spTgt spid="3">
                                            <p:txEl>
                                              <p:pRg st="8" end="8"/>
                                            </p:txEl>
                                          </p:spTgt>
                                        </p:tgtEl>
                                      </p:cBhvr>
                                    </p:animEffect>
                                    <p:anim calcmode="lin" valueType="num">
                                      <p:cBhvr>
                                        <p:cTn id="88" dur="1822" tmFilter="0,0; 0.14,0.36; 0.43,0.73; 0.71,0.91; 1.0,1.0">
                                          <p:stCondLst>
                                            <p:cond delay="0"/>
                                          </p:stCondLst>
                                        </p:cTn>
                                        <p:tgtEl>
                                          <p:spTgt spid="3">
                                            <p:txEl>
                                              <p:pRg st="8" end="8"/>
                                            </p:txEl>
                                          </p:spTgt>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3">
                                            <p:txEl>
                                              <p:pRg st="8" end="8"/>
                                            </p:txEl>
                                          </p:spTgt>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3">
                                            <p:txEl>
                                              <p:pRg st="8" end="8"/>
                                            </p:txEl>
                                          </p:spTgt>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3">
                                            <p:txEl>
                                              <p:pRg st="8" end="8"/>
                                            </p:txEl>
                                          </p:spTgt>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3">
                                            <p:txEl>
                                              <p:pRg st="8" end="8"/>
                                            </p:txEl>
                                          </p:spTgt>
                                        </p:tgtEl>
                                        <p:attrNameLst>
                                          <p:attrName>ppt_y</p:attrName>
                                        </p:attrNameLst>
                                      </p:cBhvr>
                                      <p:tavLst>
                                        <p:tav tm="0" fmla="#ppt_y-sin(pi*$)/81">
                                          <p:val>
                                            <p:fltVal val="0"/>
                                          </p:val>
                                        </p:tav>
                                        <p:tav tm="100000">
                                          <p:val>
                                            <p:fltVal val="1"/>
                                          </p:val>
                                        </p:tav>
                                      </p:tavLst>
                                    </p:anim>
                                    <p:animScale>
                                      <p:cBhvr>
                                        <p:cTn id="93" dur="26">
                                          <p:stCondLst>
                                            <p:cond delay="650"/>
                                          </p:stCondLst>
                                        </p:cTn>
                                        <p:tgtEl>
                                          <p:spTgt spid="3">
                                            <p:txEl>
                                              <p:pRg st="8" end="8"/>
                                            </p:txEl>
                                          </p:spTgt>
                                        </p:tgtEl>
                                      </p:cBhvr>
                                      <p:to x="100000" y="60000"/>
                                    </p:animScale>
                                    <p:animScale>
                                      <p:cBhvr>
                                        <p:cTn id="94" dur="166" decel="50000">
                                          <p:stCondLst>
                                            <p:cond delay="676"/>
                                          </p:stCondLst>
                                        </p:cTn>
                                        <p:tgtEl>
                                          <p:spTgt spid="3">
                                            <p:txEl>
                                              <p:pRg st="8" end="8"/>
                                            </p:txEl>
                                          </p:spTgt>
                                        </p:tgtEl>
                                      </p:cBhvr>
                                      <p:to x="100000" y="100000"/>
                                    </p:animScale>
                                    <p:animScale>
                                      <p:cBhvr>
                                        <p:cTn id="95" dur="26">
                                          <p:stCondLst>
                                            <p:cond delay="1312"/>
                                          </p:stCondLst>
                                        </p:cTn>
                                        <p:tgtEl>
                                          <p:spTgt spid="3">
                                            <p:txEl>
                                              <p:pRg st="8" end="8"/>
                                            </p:txEl>
                                          </p:spTgt>
                                        </p:tgtEl>
                                      </p:cBhvr>
                                      <p:to x="100000" y="80000"/>
                                    </p:animScale>
                                    <p:animScale>
                                      <p:cBhvr>
                                        <p:cTn id="96" dur="166" decel="50000">
                                          <p:stCondLst>
                                            <p:cond delay="1338"/>
                                          </p:stCondLst>
                                        </p:cTn>
                                        <p:tgtEl>
                                          <p:spTgt spid="3">
                                            <p:txEl>
                                              <p:pRg st="8" end="8"/>
                                            </p:txEl>
                                          </p:spTgt>
                                        </p:tgtEl>
                                      </p:cBhvr>
                                      <p:to x="100000" y="100000"/>
                                    </p:animScale>
                                    <p:animScale>
                                      <p:cBhvr>
                                        <p:cTn id="97" dur="26">
                                          <p:stCondLst>
                                            <p:cond delay="1642"/>
                                          </p:stCondLst>
                                        </p:cTn>
                                        <p:tgtEl>
                                          <p:spTgt spid="3">
                                            <p:txEl>
                                              <p:pRg st="8" end="8"/>
                                            </p:txEl>
                                          </p:spTgt>
                                        </p:tgtEl>
                                      </p:cBhvr>
                                      <p:to x="100000" y="90000"/>
                                    </p:animScale>
                                    <p:animScale>
                                      <p:cBhvr>
                                        <p:cTn id="98" dur="166" decel="50000">
                                          <p:stCondLst>
                                            <p:cond delay="1668"/>
                                          </p:stCondLst>
                                        </p:cTn>
                                        <p:tgtEl>
                                          <p:spTgt spid="3">
                                            <p:txEl>
                                              <p:pRg st="8" end="8"/>
                                            </p:txEl>
                                          </p:spTgt>
                                        </p:tgtEl>
                                      </p:cBhvr>
                                      <p:to x="100000" y="100000"/>
                                    </p:animScale>
                                    <p:animScale>
                                      <p:cBhvr>
                                        <p:cTn id="99" dur="26">
                                          <p:stCondLst>
                                            <p:cond delay="1808"/>
                                          </p:stCondLst>
                                        </p:cTn>
                                        <p:tgtEl>
                                          <p:spTgt spid="3">
                                            <p:txEl>
                                              <p:pRg st="8" end="8"/>
                                            </p:txEl>
                                          </p:spTgt>
                                        </p:tgtEl>
                                      </p:cBhvr>
                                      <p:to x="100000" y="95000"/>
                                    </p:animScale>
                                    <p:animScale>
                                      <p:cBhvr>
                                        <p:cTn id="100" dur="166" decel="50000">
                                          <p:stCondLst>
                                            <p:cond delay="1834"/>
                                          </p:stCondLst>
                                        </p:cTn>
                                        <p:tgtEl>
                                          <p:spTgt spid="3">
                                            <p:txEl>
                                              <p:pRg st="8" end="8"/>
                                            </p:txEl>
                                          </p:spTgt>
                                        </p:tgtEl>
                                      </p:cBhvr>
                                      <p:to x="100000" y="100000"/>
                                    </p:animScale>
                                  </p:childTnLst>
                                </p:cTn>
                              </p:par>
                              <p:par>
                                <p:cTn id="101" presetID="26" presetClass="entr" presetSubtype="0" fill="hold" nodeType="withEffect">
                                  <p:stCondLst>
                                    <p:cond delay="0"/>
                                  </p:stCondLst>
                                  <p:childTnLst>
                                    <p:set>
                                      <p:cBhvr>
                                        <p:cTn id="102" dur="1" fill="hold">
                                          <p:stCondLst>
                                            <p:cond delay="0"/>
                                          </p:stCondLst>
                                        </p:cTn>
                                        <p:tgtEl>
                                          <p:spTgt spid="3">
                                            <p:txEl>
                                              <p:pRg st="9" end="9"/>
                                            </p:txEl>
                                          </p:spTgt>
                                        </p:tgtEl>
                                        <p:attrNameLst>
                                          <p:attrName>style.visibility</p:attrName>
                                        </p:attrNameLst>
                                      </p:cBhvr>
                                      <p:to>
                                        <p:strVal val="visible"/>
                                      </p:to>
                                    </p:set>
                                    <p:animEffect transition="in" filter="wipe(down)">
                                      <p:cBhvr>
                                        <p:cTn id="103" dur="580">
                                          <p:stCondLst>
                                            <p:cond delay="0"/>
                                          </p:stCondLst>
                                        </p:cTn>
                                        <p:tgtEl>
                                          <p:spTgt spid="3">
                                            <p:txEl>
                                              <p:pRg st="9" end="9"/>
                                            </p:txEl>
                                          </p:spTgt>
                                        </p:tgtEl>
                                      </p:cBhvr>
                                    </p:animEffect>
                                    <p:anim calcmode="lin" valueType="num">
                                      <p:cBhvr>
                                        <p:cTn id="104" dur="1822" tmFilter="0,0; 0.14,0.36; 0.43,0.73; 0.71,0.91; 1.0,1.0">
                                          <p:stCondLst>
                                            <p:cond delay="0"/>
                                          </p:stCondLst>
                                        </p:cTn>
                                        <p:tgtEl>
                                          <p:spTgt spid="3">
                                            <p:txEl>
                                              <p:pRg st="9" end="9"/>
                                            </p:txEl>
                                          </p:spTgt>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3">
                                            <p:txEl>
                                              <p:pRg st="9" end="9"/>
                                            </p:txEl>
                                          </p:spTgt>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3">
                                            <p:txEl>
                                              <p:pRg st="9" end="9"/>
                                            </p:txEl>
                                          </p:spTgt>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3">
                                            <p:txEl>
                                              <p:pRg st="9" end="9"/>
                                            </p:txEl>
                                          </p:spTgt>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3">
                                            <p:txEl>
                                              <p:pRg st="9" end="9"/>
                                            </p:txEl>
                                          </p:spTgt>
                                        </p:tgtEl>
                                        <p:attrNameLst>
                                          <p:attrName>ppt_y</p:attrName>
                                        </p:attrNameLst>
                                      </p:cBhvr>
                                      <p:tavLst>
                                        <p:tav tm="0" fmla="#ppt_y-sin(pi*$)/81">
                                          <p:val>
                                            <p:fltVal val="0"/>
                                          </p:val>
                                        </p:tav>
                                        <p:tav tm="100000">
                                          <p:val>
                                            <p:fltVal val="1"/>
                                          </p:val>
                                        </p:tav>
                                      </p:tavLst>
                                    </p:anim>
                                    <p:animScale>
                                      <p:cBhvr>
                                        <p:cTn id="109" dur="26">
                                          <p:stCondLst>
                                            <p:cond delay="650"/>
                                          </p:stCondLst>
                                        </p:cTn>
                                        <p:tgtEl>
                                          <p:spTgt spid="3">
                                            <p:txEl>
                                              <p:pRg st="9" end="9"/>
                                            </p:txEl>
                                          </p:spTgt>
                                        </p:tgtEl>
                                      </p:cBhvr>
                                      <p:to x="100000" y="60000"/>
                                    </p:animScale>
                                    <p:animScale>
                                      <p:cBhvr>
                                        <p:cTn id="110" dur="166" decel="50000">
                                          <p:stCondLst>
                                            <p:cond delay="676"/>
                                          </p:stCondLst>
                                        </p:cTn>
                                        <p:tgtEl>
                                          <p:spTgt spid="3">
                                            <p:txEl>
                                              <p:pRg st="9" end="9"/>
                                            </p:txEl>
                                          </p:spTgt>
                                        </p:tgtEl>
                                      </p:cBhvr>
                                      <p:to x="100000" y="100000"/>
                                    </p:animScale>
                                    <p:animScale>
                                      <p:cBhvr>
                                        <p:cTn id="111" dur="26">
                                          <p:stCondLst>
                                            <p:cond delay="1312"/>
                                          </p:stCondLst>
                                        </p:cTn>
                                        <p:tgtEl>
                                          <p:spTgt spid="3">
                                            <p:txEl>
                                              <p:pRg st="9" end="9"/>
                                            </p:txEl>
                                          </p:spTgt>
                                        </p:tgtEl>
                                      </p:cBhvr>
                                      <p:to x="100000" y="80000"/>
                                    </p:animScale>
                                    <p:animScale>
                                      <p:cBhvr>
                                        <p:cTn id="112" dur="166" decel="50000">
                                          <p:stCondLst>
                                            <p:cond delay="1338"/>
                                          </p:stCondLst>
                                        </p:cTn>
                                        <p:tgtEl>
                                          <p:spTgt spid="3">
                                            <p:txEl>
                                              <p:pRg st="9" end="9"/>
                                            </p:txEl>
                                          </p:spTgt>
                                        </p:tgtEl>
                                      </p:cBhvr>
                                      <p:to x="100000" y="100000"/>
                                    </p:animScale>
                                    <p:animScale>
                                      <p:cBhvr>
                                        <p:cTn id="113" dur="26">
                                          <p:stCondLst>
                                            <p:cond delay="1642"/>
                                          </p:stCondLst>
                                        </p:cTn>
                                        <p:tgtEl>
                                          <p:spTgt spid="3">
                                            <p:txEl>
                                              <p:pRg st="9" end="9"/>
                                            </p:txEl>
                                          </p:spTgt>
                                        </p:tgtEl>
                                      </p:cBhvr>
                                      <p:to x="100000" y="90000"/>
                                    </p:animScale>
                                    <p:animScale>
                                      <p:cBhvr>
                                        <p:cTn id="114" dur="166" decel="50000">
                                          <p:stCondLst>
                                            <p:cond delay="1668"/>
                                          </p:stCondLst>
                                        </p:cTn>
                                        <p:tgtEl>
                                          <p:spTgt spid="3">
                                            <p:txEl>
                                              <p:pRg st="9" end="9"/>
                                            </p:txEl>
                                          </p:spTgt>
                                        </p:tgtEl>
                                      </p:cBhvr>
                                      <p:to x="100000" y="100000"/>
                                    </p:animScale>
                                    <p:animScale>
                                      <p:cBhvr>
                                        <p:cTn id="115" dur="26">
                                          <p:stCondLst>
                                            <p:cond delay="1808"/>
                                          </p:stCondLst>
                                        </p:cTn>
                                        <p:tgtEl>
                                          <p:spTgt spid="3">
                                            <p:txEl>
                                              <p:pRg st="9" end="9"/>
                                            </p:txEl>
                                          </p:spTgt>
                                        </p:tgtEl>
                                      </p:cBhvr>
                                      <p:to x="100000" y="95000"/>
                                    </p:animScale>
                                    <p:animScale>
                                      <p:cBhvr>
                                        <p:cTn id="116" dur="166" decel="50000">
                                          <p:stCondLst>
                                            <p:cond delay="1834"/>
                                          </p:stCondLst>
                                        </p:cTn>
                                        <p:tgtEl>
                                          <p:spTgt spid="3">
                                            <p:txEl>
                                              <p:pRg st="9" end="9"/>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7F20-7F09-60F6-AAEA-3568F1AA06AA}"/>
              </a:ext>
            </a:extLst>
          </p:cNvPr>
          <p:cNvSpPr>
            <a:spLocks noGrp="1"/>
          </p:cNvSpPr>
          <p:nvPr>
            <p:ph type="title"/>
          </p:nvPr>
        </p:nvSpPr>
        <p:spPr>
          <a:xfrm>
            <a:off x="274832" y="2247441"/>
            <a:ext cx="5821168" cy="4229558"/>
          </a:xfrm>
        </p:spPr>
        <p:txBody>
          <a:bodyPr vert="horz" lIns="91440" tIns="45720" rIns="91440" bIns="45720" rtlCol="0" anchor="b">
            <a:normAutofit fontScale="90000"/>
          </a:bodyPr>
          <a:lstStyle/>
          <a:p>
            <a:pPr algn="ctr"/>
            <a:br>
              <a:rPr lang="en-US" sz="2400" b="1" dirty="0"/>
            </a:br>
            <a:br>
              <a:rPr lang="en-US" sz="2400" b="1" dirty="0"/>
            </a:br>
            <a:br>
              <a:rPr lang="en-US" sz="2400" b="1" dirty="0"/>
            </a:br>
            <a:br>
              <a:rPr lang="en-US" sz="2400" b="1" dirty="0"/>
            </a:br>
            <a:br>
              <a:rPr lang="en-US" sz="2400" b="1" dirty="0"/>
            </a:br>
            <a:r>
              <a:rPr lang="en-US" sz="2400" b="1" dirty="0"/>
              <a:t>I hope the information has been helpful and it supports you to keep your children safe online.</a:t>
            </a:r>
            <a:br>
              <a:rPr lang="en-US" sz="2400" b="1" dirty="0"/>
            </a:br>
            <a:br>
              <a:rPr lang="en-US" sz="2400" b="1" dirty="0"/>
            </a:br>
            <a:r>
              <a:rPr lang="en-US" sz="2400" b="1" dirty="0"/>
              <a:t>Could I please ask you to take 5mins of your time to give your honest opinion of the information received.</a:t>
            </a:r>
            <a:br>
              <a:rPr lang="en-US" sz="2400" b="1" dirty="0"/>
            </a:br>
            <a:r>
              <a:rPr lang="en-US" sz="2400" b="1" dirty="0"/>
              <a:t>Just scan the QR code this will take you to a feed back questionnaire.</a:t>
            </a:r>
            <a:br>
              <a:rPr lang="en-US" sz="2400" b="1" dirty="0"/>
            </a:br>
            <a:br>
              <a:rPr lang="en-US" sz="2400" b="1" dirty="0"/>
            </a:br>
            <a:r>
              <a:rPr lang="en-GB" sz="2000" dirty="0">
                <a:solidFill>
                  <a:srgbClr val="FF0000"/>
                </a:solidFill>
              </a:rPr>
              <a:t>"Safety is not a gadget but a state of mind.“</a:t>
            </a:r>
            <a:br>
              <a:rPr lang="en-GB" sz="2000" dirty="0">
                <a:solidFill>
                  <a:srgbClr val="FF0000"/>
                </a:solidFill>
              </a:rPr>
            </a:br>
            <a:r>
              <a:rPr lang="en-GB" sz="2000" dirty="0">
                <a:solidFill>
                  <a:srgbClr val="FF0000"/>
                </a:solidFill>
              </a:rPr>
              <a:t> - Eleanor Everet</a:t>
            </a:r>
            <a:br>
              <a:rPr lang="en-US" sz="2400" b="1" dirty="0"/>
            </a:br>
            <a:br>
              <a:rPr lang="en-US" sz="2400" kern="1200" dirty="0">
                <a:solidFill>
                  <a:schemeClr val="tx1"/>
                </a:solidFill>
                <a:latin typeface="+mj-lt"/>
                <a:ea typeface="+mj-ea"/>
                <a:cs typeface="+mj-cs"/>
              </a:rPr>
            </a:br>
            <a:br>
              <a:rPr lang="en-US" sz="2400" kern="1200" dirty="0">
                <a:solidFill>
                  <a:schemeClr val="tx1"/>
                </a:solidFill>
                <a:latin typeface="+mj-lt"/>
                <a:ea typeface="+mj-ea"/>
                <a:cs typeface="+mj-cs"/>
              </a:rPr>
            </a:br>
            <a:endParaRPr lang="en-US" sz="2400" kern="1200" dirty="0">
              <a:solidFill>
                <a:schemeClr val="tx1"/>
              </a:solidFill>
              <a:latin typeface="+mj-lt"/>
              <a:ea typeface="+mj-ea"/>
              <a:cs typeface="+mj-cs"/>
            </a:endParaRPr>
          </a:p>
        </p:txBody>
      </p:sp>
      <p:pic>
        <p:nvPicPr>
          <p:cNvPr id="1026" name="Picture 3">
            <a:extLst>
              <a:ext uri="{FF2B5EF4-FFF2-40B4-BE49-F238E27FC236}">
                <a16:creationId xmlns:a16="http://schemas.microsoft.com/office/drawing/2014/main" id="{1D1A1734-6D3F-DEF9-82E5-AA1C59FA6D0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874525" y="1538462"/>
            <a:ext cx="4710825" cy="47108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55389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024AE-522A-97E5-7461-4FF1CFD362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9BFB72-F9B1-B47F-98D8-00AEC622ECD5}"/>
              </a:ext>
            </a:extLst>
          </p:cNvPr>
          <p:cNvSpPr>
            <a:spLocks noGrp="1"/>
          </p:cNvSpPr>
          <p:nvPr>
            <p:ph type="title"/>
          </p:nvPr>
        </p:nvSpPr>
        <p:spPr>
          <a:xfrm>
            <a:off x="391413" y="346365"/>
            <a:ext cx="11545453" cy="1325563"/>
          </a:xfrm>
        </p:spPr>
        <p:txBody>
          <a:bodyPr>
            <a:noAutofit/>
          </a:bodyPr>
          <a:lstStyle/>
          <a:p>
            <a:r>
              <a:rPr lang="en-GB" sz="2200" b="1" dirty="0">
                <a:latin typeface="Aptos" panose="020B0004020202020204" pitchFamily="34" charset="0"/>
              </a:rPr>
              <a:t>Any Questions? </a:t>
            </a:r>
          </a:p>
        </p:txBody>
      </p:sp>
      <p:pic>
        <p:nvPicPr>
          <p:cNvPr id="7" name="Content Placeholder 6" descr="3D black question marks with one yellow question mark">
            <a:extLst>
              <a:ext uri="{FF2B5EF4-FFF2-40B4-BE49-F238E27FC236}">
                <a16:creationId xmlns:a16="http://schemas.microsoft.com/office/drawing/2014/main" id="{D71DDFF6-5220-C34B-490A-DAD0EC6EB6CB}"/>
              </a:ext>
            </a:extLst>
          </p:cNvPr>
          <p:cNvPicPr>
            <a:picLocks noGrp="1" noChangeAspect="1"/>
          </p:cNvPicPr>
          <p:nvPr>
            <p:ph idx="1"/>
          </p:nvPr>
        </p:nvPicPr>
        <p:blipFill>
          <a:blip r:embed="rId2"/>
          <a:stretch>
            <a:fillRect/>
          </a:stretch>
        </p:blipFill>
        <p:spPr>
          <a:xfrm>
            <a:off x="217488" y="1826755"/>
            <a:ext cx="11209337" cy="4093490"/>
          </a:xfrm>
        </p:spPr>
      </p:pic>
      <p:pic>
        <p:nvPicPr>
          <p:cNvPr id="4" name="Picture 3">
            <a:extLst>
              <a:ext uri="{FF2B5EF4-FFF2-40B4-BE49-F238E27FC236}">
                <a16:creationId xmlns:a16="http://schemas.microsoft.com/office/drawing/2014/main" id="{FD36589B-F76F-98AF-5339-9BDCD2343A93}"/>
              </a:ext>
            </a:extLst>
          </p:cNvPr>
          <p:cNvPicPr>
            <a:picLocks noChangeAspect="1"/>
          </p:cNvPicPr>
          <p:nvPr/>
        </p:nvPicPr>
        <p:blipFill>
          <a:blip r:embed="rId3"/>
          <a:stretch>
            <a:fillRect/>
          </a:stretch>
        </p:blipFill>
        <p:spPr>
          <a:xfrm>
            <a:off x="5116286" y="68860"/>
            <a:ext cx="1155067" cy="1160045"/>
          </a:xfrm>
          <a:prstGeom prst="rect">
            <a:avLst/>
          </a:prstGeom>
        </p:spPr>
      </p:pic>
      <p:pic>
        <p:nvPicPr>
          <p:cNvPr id="5" name="Picture 4">
            <a:extLst>
              <a:ext uri="{FF2B5EF4-FFF2-40B4-BE49-F238E27FC236}">
                <a16:creationId xmlns:a16="http://schemas.microsoft.com/office/drawing/2014/main" id="{36D9A0FD-71E9-62F9-6374-C22E6F363B46}"/>
              </a:ext>
            </a:extLst>
          </p:cNvPr>
          <p:cNvPicPr>
            <a:picLocks noChangeAspect="1"/>
          </p:cNvPicPr>
          <p:nvPr/>
        </p:nvPicPr>
        <p:blipFill>
          <a:blip r:embed="rId4"/>
          <a:stretch>
            <a:fillRect/>
          </a:stretch>
        </p:blipFill>
        <p:spPr>
          <a:xfrm>
            <a:off x="6712044" y="68860"/>
            <a:ext cx="2011854" cy="1140051"/>
          </a:xfrm>
          <a:prstGeom prst="rect">
            <a:avLst/>
          </a:prstGeom>
        </p:spPr>
      </p:pic>
    </p:spTree>
    <p:extLst>
      <p:ext uri="{BB962C8B-B14F-4D97-AF65-F5344CB8AC3E}">
        <p14:creationId xmlns:p14="http://schemas.microsoft.com/office/powerpoint/2010/main" val="7662491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024AE-522A-97E5-7461-4FF1CFD362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9BFB72-F9B1-B47F-98D8-00AEC622ECD5}"/>
              </a:ext>
            </a:extLst>
          </p:cNvPr>
          <p:cNvSpPr>
            <a:spLocks noGrp="1"/>
          </p:cNvSpPr>
          <p:nvPr>
            <p:ph type="title"/>
          </p:nvPr>
        </p:nvSpPr>
        <p:spPr>
          <a:xfrm>
            <a:off x="391413" y="346365"/>
            <a:ext cx="11545453" cy="1325563"/>
          </a:xfrm>
        </p:spPr>
        <p:txBody>
          <a:bodyPr>
            <a:noAutofit/>
          </a:bodyPr>
          <a:lstStyle/>
          <a:p>
            <a:r>
              <a:rPr lang="en-GB" sz="2200" dirty="0">
                <a:latin typeface="Aptos" panose="020B0004020202020204" pitchFamily="34" charset="0"/>
              </a:rPr>
              <a:t>Resources/ further support </a:t>
            </a:r>
            <a:endParaRPr lang="en-GB" sz="2200" b="1" dirty="0">
              <a:latin typeface="Aptos" panose="020B0004020202020204" pitchFamily="34" charset="0"/>
            </a:endParaRPr>
          </a:p>
        </p:txBody>
      </p:sp>
      <p:sp>
        <p:nvSpPr>
          <p:cNvPr id="3" name="Content Placeholder 2">
            <a:extLst>
              <a:ext uri="{FF2B5EF4-FFF2-40B4-BE49-F238E27FC236}">
                <a16:creationId xmlns:a16="http://schemas.microsoft.com/office/drawing/2014/main" id="{440D8330-25AF-2938-23CB-DAAA9F5AF491}"/>
              </a:ext>
            </a:extLst>
          </p:cNvPr>
          <p:cNvSpPr>
            <a:spLocks noGrp="1"/>
          </p:cNvSpPr>
          <p:nvPr>
            <p:ph idx="1"/>
          </p:nvPr>
        </p:nvSpPr>
        <p:spPr>
          <a:xfrm>
            <a:off x="217634" y="1579878"/>
            <a:ext cx="11209482" cy="4588165"/>
          </a:xfrm>
        </p:spPr>
        <p:txBody>
          <a:bodyPr>
            <a:normAutofit fontScale="70000" lnSpcReduction="20000"/>
          </a:bodyPr>
          <a:lstStyle/>
          <a:p>
            <a:pPr eaLnBrk="1" hangingPunct="1">
              <a:defRPr/>
            </a:pPr>
            <a:r>
              <a:rPr lang="en-GB" altLang="en-US" sz="2800" dirty="0">
                <a:latin typeface="Aptos" panose="020B0004020202020204" pitchFamily="34" charset="0"/>
              </a:rPr>
              <a:t>Child Exploitation Online Protection </a:t>
            </a:r>
            <a:r>
              <a:rPr lang="en-GB" altLang="en-US" sz="2800" dirty="0">
                <a:latin typeface="Aptos" panose="020B0004020202020204" pitchFamily="34" charset="0"/>
                <a:hlinkClick r:id="rId3"/>
              </a:rPr>
              <a:t>www.ceop.police.uk</a:t>
            </a:r>
            <a:r>
              <a:rPr lang="en-GB" altLang="en-US" sz="2800" dirty="0">
                <a:latin typeface="Aptos" panose="020B0004020202020204" pitchFamily="34" charset="0"/>
              </a:rPr>
              <a:t>  </a:t>
            </a:r>
          </a:p>
          <a:p>
            <a:pPr eaLnBrk="1" hangingPunct="1">
              <a:defRPr/>
            </a:pPr>
            <a:endParaRPr lang="en-GB" altLang="en-US" sz="2800" dirty="0">
              <a:latin typeface="Aptos" panose="020B0004020202020204" pitchFamily="34" charset="0"/>
            </a:endParaRPr>
          </a:p>
          <a:p>
            <a:pPr eaLnBrk="1" hangingPunct="1">
              <a:defRPr/>
            </a:pPr>
            <a:r>
              <a:rPr lang="en-GB" altLang="en-US" sz="2800" dirty="0">
                <a:latin typeface="Aptos" panose="020B0004020202020204" pitchFamily="34" charset="0"/>
              </a:rPr>
              <a:t>Barnardos: </a:t>
            </a:r>
            <a:r>
              <a:rPr lang="en-GB" altLang="en-US" sz="2800" dirty="0">
                <a:latin typeface="Aptos" panose="020B0004020202020204" pitchFamily="34" charset="0"/>
                <a:hlinkClick r:id="rId4"/>
              </a:rPr>
              <a:t>www.barnardos.org.uk</a:t>
            </a:r>
            <a:endParaRPr lang="en-GB" altLang="en-US" sz="2800" dirty="0">
              <a:latin typeface="Aptos" panose="020B0004020202020204" pitchFamily="34" charset="0"/>
            </a:endParaRPr>
          </a:p>
          <a:p>
            <a:pPr marL="0" indent="0" eaLnBrk="1" hangingPunct="1">
              <a:buFontTx/>
              <a:buNone/>
              <a:defRPr/>
            </a:pPr>
            <a:endParaRPr lang="en-GB" altLang="en-US" sz="2800" dirty="0">
              <a:latin typeface="Aptos" panose="020B0004020202020204" pitchFamily="34" charset="0"/>
            </a:endParaRPr>
          </a:p>
          <a:p>
            <a:pPr eaLnBrk="1" hangingPunct="1">
              <a:defRPr/>
            </a:pPr>
            <a:r>
              <a:rPr lang="en-GB" altLang="en-US" sz="2800" dirty="0">
                <a:latin typeface="Aptos" panose="020B0004020202020204" pitchFamily="34" charset="0"/>
              </a:rPr>
              <a:t>NSPCC email: </a:t>
            </a:r>
            <a:r>
              <a:rPr lang="en-GB" altLang="en-US" sz="2800" dirty="0">
                <a:latin typeface="Aptos" panose="020B0004020202020204" pitchFamily="34" charset="0"/>
                <a:hlinkClick r:id="rId5"/>
              </a:rPr>
              <a:t>help@nspcc.org.uk</a:t>
            </a:r>
            <a:r>
              <a:rPr lang="en-GB" altLang="en-US" sz="2800" dirty="0">
                <a:latin typeface="Aptos" panose="020B0004020202020204" pitchFamily="34" charset="0"/>
              </a:rPr>
              <a:t> tel:0808 800 5000</a:t>
            </a:r>
          </a:p>
          <a:p>
            <a:pPr eaLnBrk="1" hangingPunct="1">
              <a:defRPr/>
            </a:pPr>
            <a:endParaRPr lang="en-GB" altLang="en-US" sz="2800" dirty="0">
              <a:latin typeface="Aptos" panose="020B0004020202020204" pitchFamily="34" charset="0"/>
            </a:endParaRPr>
          </a:p>
          <a:p>
            <a:r>
              <a:rPr lang="en-GB" altLang="en-US" dirty="0">
                <a:latin typeface="Aptos" panose="020B0004020202020204" pitchFamily="34" charset="0"/>
              </a:rPr>
              <a:t>Trapped Campaign: </a:t>
            </a:r>
            <a:r>
              <a:rPr lang="en-GB" altLang="en-US" dirty="0">
                <a:latin typeface="Aptos" panose="020B0004020202020204" pitchFamily="34" charset="0"/>
                <a:hlinkClick r:id="rId6"/>
              </a:rPr>
              <a:t>https://www.programmechallenger.co.uk/resources/trapped/</a:t>
            </a:r>
            <a:r>
              <a:rPr lang="en-GB" altLang="en-US" dirty="0">
                <a:latin typeface="Aptos" panose="020B0004020202020204" pitchFamily="34" charset="0"/>
              </a:rPr>
              <a:t> </a:t>
            </a:r>
          </a:p>
          <a:p>
            <a:endParaRPr lang="en-GB" altLang="en-US" dirty="0">
              <a:latin typeface="Aptos" panose="020B0004020202020204" pitchFamily="34" charset="0"/>
            </a:endParaRPr>
          </a:p>
          <a:p>
            <a:r>
              <a:rPr lang="en-GB" altLang="en-US" dirty="0">
                <a:latin typeface="Aptos" panose="020B0004020202020204" pitchFamily="34" charset="0"/>
              </a:rPr>
              <a:t>Children’s Society: </a:t>
            </a:r>
            <a:r>
              <a:rPr lang="en-GB" altLang="en-US" dirty="0">
                <a:latin typeface="Aptos" panose="020B0004020202020204" pitchFamily="34" charset="0"/>
                <a:hlinkClick r:id="rId7"/>
              </a:rPr>
              <a:t>https://www.childrenssociety.org.uk/</a:t>
            </a:r>
            <a:r>
              <a:rPr lang="en-GB" altLang="en-US" dirty="0">
                <a:latin typeface="Aptos" panose="020B0004020202020204" pitchFamily="34" charset="0"/>
              </a:rPr>
              <a:t> </a:t>
            </a:r>
          </a:p>
          <a:p>
            <a:endParaRPr lang="en-GB" altLang="en-US" dirty="0">
              <a:latin typeface="Aptos" panose="020B0004020202020204" pitchFamily="34" charset="0"/>
            </a:endParaRPr>
          </a:p>
          <a:p>
            <a:r>
              <a:rPr lang="en-GB" altLang="en-US" dirty="0">
                <a:latin typeface="Aptos" panose="020B0004020202020204" pitchFamily="34" charset="0"/>
              </a:rPr>
              <a:t>Working Together to Safeguarding Children: </a:t>
            </a:r>
            <a:r>
              <a:rPr lang="en-GB" altLang="en-US" sz="2800" dirty="0">
                <a:hlinkClick r:id="rId8"/>
              </a:rPr>
              <a:t>https://assets.publishing.service.gov.uk/government/uploads/system/uploads/attachment_data/file/942454/Working_together_to_safeguard_children_inter_agency_guidance.pdf</a:t>
            </a:r>
            <a:r>
              <a:rPr lang="en-GB" altLang="en-US" sz="2800" dirty="0"/>
              <a:t> </a:t>
            </a:r>
          </a:p>
          <a:p>
            <a:endParaRPr lang="en-GB" altLang="en-US" dirty="0">
              <a:latin typeface="Aptos" panose="020B0004020202020204" pitchFamily="34" charset="0"/>
            </a:endParaRPr>
          </a:p>
          <a:p>
            <a:endParaRPr lang="en-GB" dirty="0">
              <a:latin typeface="Aptos" panose="020B0004020202020204" pitchFamily="34" charset="0"/>
            </a:endParaRPr>
          </a:p>
        </p:txBody>
      </p:sp>
      <p:pic>
        <p:nvPicPr>
          <p:cNvPr id="4" name="Picture 3">
            <a:extLst>
              <a:ext uri="{FF2B5EF4-FFF2-40B4-BE49-F238E27FC236}">
                <a16:creationId xmlns:a16="http://schemas.microsoft.com/office/drawing/2014/main" id="{FD36589B-F76F-98AF-5339-9BDCD2343A93}"/>
              </a:ext>
            </a:extLst>
          </p:cNvPr>
          <p:cNvPicPr>
            <a:picLocks noChangeAspect="1"/>
          </p:cNvPicPr>
          <p:nvPr/>
        </p:nvPicPr>
        <p:blipFill>
          <a:blip r:embed="rId9"/>
          <a:stretch>
            <a:fillRect/>
          </a:stretch>
        </p:blipFill>
        <p:spPr>
          <a:xfrm>
            <a:off x="5116286" y="68860"/>
            <a:ext cx="1155067" cy="1160045"/>
          </a:xfrm>
          <a:prstGeom prst="rect">
            <a:avLst/>
          </a:prstGeom>
        </p:spPr>
      </p:pic>
      <p:pic>
        <p:nvPicPr>
          <p:cNvPr id="5" name="Picture 4">
            <a:extLst>
              <a:ext uri="{FF2B5EF4-FFF2-40B4-BE49-F238E27FC236}">
                <a16:creationId xmlns:a16="http://schemas.microsoft.com/office/drawing/2014/main" id="{36D9A0FD-71E9-62F9-6374-C22E6F363B46}"/>
              </a:ext>
            </a:extLst>
          </p:cNvPr>
          <p:cNvPicPr>
            <a:picLocks noChangeAspect="1"/>
          </p:cNvPicPr>
          <p:nvPr/>
        </p:nvPicPr>
        <p:blipFill>
          <a:blip r:embed="rId10"/>
          <a:stretch>
            <a:fillRect/>
          </a:stretch>
        </p:blipFill>
        <p:spPr>
          <a:xfrm>
            <a:off x="6712044" y="68860"/>
            <a:ext cx="2011854" cy="1140051"/>
          </a:xfrm>
          <a:prstGeom prst="rect">
            <a:avLst/>
          </a:prstGeom>
        </p:spPr>
      </p:pic>
    </p:spTree>
    <p:extLst>
      <p:ext uri="{BB962C8B-B14F-4D97-AF65-F5344CB8AC3E}">
        <p14:creationId xmlns:p14="http://schemas.microsoft.com/office/powerpoint/2010/main" val="1746874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450C1-2194-7D90-7C0C-F455A5ADF2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FE5AB7-EE55-6A64-B592-E549CB0B3585}"/>
              </a:ext>
            </a:extLst>
          </p:cNvPr>
          <p:cNvSpPr>
            <a:spLocks noGrp="1"/>
          </p:cNvSpPr>
          <p:nvPr>
            <p:ph type="title"/>
          </p:nvPr>
        </p:nvSpPr>
        <p:spPr>
          <a:xfrm>
            <a:off x="391413" y="346365"/>
            <a:ext cx="11545453" cy="1325563"/>
          </a:xfrm>
        </p:spPr>
        <p:txBody>
          <a:bodyPr>
            <a:noAutofit/>
          </a:bodyPr>
          <a:lstStyle/>
          <a:p>
            <a:pPr algn="l"/>
            <a:r>
              <a:rPr lang="en-GB" sz="2200" b="1" dirty="0">
                <a:latin typeface="Aptos" panose="020B0004020202020204" pitchFamily="34" charset="0"/>
              </a:rPr>
              <a:t>Resources/ further support </a:t>
            </a:r>
          </a:p>
        </p:txBody>
      </p:sp>
      <p:sp>
        <p:nvSpPr>
          <p:cNvPr id="3" name="Content Placeholder 2">
            <a:extLst>
              <a:ext uri="{FF2B5EF4-FFF2-40B4-BE49-F238E27FC236}">
                <a16:creationId xmlns:a16="http://schemas.microsoft.com/office/drawing/2014/main" id="{5E3D743D-5D08-452E-CF68-F86729EF21A8}"/>
              </a:ext>
            </a:extLst>
          </p:cNvPr>
          <p:cNvSpPr>
            <a:spLocks noGrp="1"/>
          </p:cNvSpPr>
          <p:nvPr>
            <p:ph idx="1"/>
          </p:nvPr>
        </p:nvSpPr>
        <p:spPr>
          <a:xfrm>
            <a:off x="217634" y="1579878"/>
            <a:ext cx="11209482" cy="4588165"/>
          </a:xfrm>
        </p:spPr>
        <p:txBody>
          <a:bodyPr>
            <a:normAutofit/>
          </a:bodyPr>
          <a:lstStyle/>
          <a:p>
            <a:r>
              <a:rPr lang="en-GB" sz="2000" dirty="0">
                <a:hlinkClick r:id="rId3"/>
              </a:rPr>
              <a:t>Children and technology: Age-appropriate usage advice | NSPCC</a:t>
            </a:r>
            <a:endParaRPr lang="en-GB" sz="2000" dirty="0"/>
          </a:p>
          <a:p>
            <a:r>
              <a:rPr lang="en-GB" sz="2000" dirty="0">
                <a:hlinkClick r:id="rId4"/>
              </a:rPr>
              <a:t>Keeping children safe online | Barnardo’s</a:t>
            </a:r>
            <a:endParaRPr lang="en-GB" sz="2000" dirty="0"/>
          </a:p>
          <a:p>
            <a:r>
              <a:rPr lang="en-GB" sz="2000" dirty="0">
                <a:hlinkClick r:id="rId5"/>
              </a:rPr>
              <a:t>Children-nudification-tools-and-sexually-explicit-deepfakes-April-2025.pdf</a:t>
            </a:r>
            <a:endParaRPr lang="en-GB" sz="2000" dirty="0"/>
          </a:p>
          <a:p>
            <a:r>
              <a:rPr lang="en-GB" sz="2000" dirty="0">
                <a:hlinkClick r:id="rId6"/>
              </a:rPr>
              <a:t>We need to act now on young people creating AI indecent imagery, before it’s too late - University of Birmingham</a:t>
            </a:r>
            <a:endParaRPr lang="en-GB" sz="2000" dirty="0"/>
          </a:p>
          <a:p>
            <a:r>
              <a:rPr lang="en-GB" sz="2000" dirty="0">
                <a:hlinkClick r:id="rId7"/>
              </a:rPr>
              <a:t>Key messages from research | CSA Centre</a:t>
            </a:r>
            <a:endParaRPr lang="en-GB" sz="2000" dirty="0"/>
          </a:p>
          <a:p>
            <a:r>
              <a:rPr lang="en-GB" sz="2000" dirty="0">
                <a:hlinkClick r:id="rId8"/>
              </a:rPr>
              <a:t>Embargoed-Sex-is-kind-of-broken-now-Children-and-Pornography.pdf</a:t>
            </a:r>
            <a:endParaRPr lang="en-GB" sz="2000" dirty="0"/>
          </a:p>
          <a:p>
            <a:r>
              <a:rPr lang="en-GB" sz="2000" dirty="0">
                <a:hlinkClick r:id="rId9"/>
              </a:rPr>
              <a:t>‘A lot of it is actually just abuse’- Young people and pornography | Children's Commissioner for England</a:t>
            </a:r>
            <a:endParaRPr lang="en-GB" sz="2000" dirty="0"/>
          </a:p>
          <a:p>
            <a:r>
              <a:rPr lang="en-GB" sz="2000" dirty="0">
                <a:hlinkClick r:id="rId10"/>
              </a:rPr>
              <a:t>Children and young people who engage in technology-assisted harmful sexual behaviour | NSPCC Learning</a:t>
            </a:r>
            <a:endParaRPr lang="en-GB" altLang="en-US" sz="2000" dirty="0">
              <a:latin typeface="Aptos" panose="020B0004020202020204" pitchFamily="34" charset="0"/>
            </a:endParaRPr>
          </a:p>
        </p:txBody>
      </p:sp>
      <p:pic>
        <p:nvPicPr>
          <p:cNvPr id="6" name="Picture 5">
            <a:extLst>
              <a:ext uri="{FF2B5EF4-FFF2-40B4-BE49-F238E27FC236}">
                <a16:creationId xmlns:a16="http://schemas.microsoft.com/office/drawing/2014/main" id="{AC467AC9-AC38-886E-168B-91C64EC8CA37}"/>
              </a:ext>
            </a:extLst>
          </p:cNvPr>
          <p:cNvPicPr>
            <a:picLocks noChangeAspect="1"/>
          </p:cNvPicPr>
          <p:nvPr/>
        </p:nvPicPr>
        <p:blipFill>
          <a:blip r:embed="rId11"/>
          <a:stretch>
            <a:fillRect/>
          </a:stretch>
        </p:blipFill>
        <p:spPr>
          <a:xfrm>
            <a:off x="9982239" y="505882"/>
            <a:ext cx="1444877" cy="914479"/>
          </a:xfrm>
          <a:prstGeom prst="rect">
            <a:avLst/>
          </a:prstGeom>
        </p:spPr>
      </p:pic>
    </p:spTree>
    <p:extLst>
      <p:ext uri="{BB962C8B-B14F-4D97-AF65-F5344CB8AC3E}">
        <p14:creationId xmlns:p14="http://schemas.microsoft.com/office/powerpoint/2010/main" val="16069257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C77B107C-87BE-8D53-B8EB-1ABFC39F1E0E}"/>
              </a:ext>
            </a:extLst>
          </p:cNvPr>
          <p:cNvSpPr>
            <a:spLocks noGrp="1" noChangeArrowheads="1"/>
          </p:cNvSpPr>
          <p:nvPr>
            <p:ph type="title"/>
          </p:nvPr>
        </p:nvSpPr>
        <p:spPr>
          <a:xfrm>
            <a:off x="2135188" y="160338"/>
            <a:ext cx="8229600" cy="1143000"/>
          </a:xfrm>
        </p:spPr>
        <p:txBody>
          <a:bodyPr/>
          <a:lstStyle/>
          <a:p>
            <a:pPr algn="l" eaLnBrk="1" hangingPunct="1"/>
            <a:r>
              <a:rPr lang="en-GB" altLang="en-US" b="1">
                <a:latin typeface="Century Gothic" panose="020B0502020202020204" pitchFamily="34" charset="0"/>
              </a:rPr>
              <a:t>Resources/ Training:  </a:t>
            </a:r>
          </a:p>
        </p:txBody>
      </p:sp>
      <p:sp>
        <p:nvSpPr>
          <p:cNvPr id="83971" name="Rectangle 3">
            <a:extLst>
              <a:ext uri="{FF2B5EF4-FFF2-40B4-BE49-F238E27FC236}">
                <a16:creationId xmlns:a16="http://schemas.microsoft.com/office/drawing/2014/main" id="{DAD410D7-448F-AD15-2C4E-3B5A9136D6EF}"/>
              </a:ext>
            </a:extLst>
          </p:cNvPr>
          <p:cNvSpPr>
            <a:spLocks noGrp="1" noChangeArrowheads="1"/>
          </p:cNvSpPr>
          <p:nvPr>
            <p:ph type="body" idx="1"/>
          </p:nvPr>
        </p:nvSpPr>
        <p:spPr/>
        <p:txBody>
          <a:bodyPr>
            <a:normAutofit fontScale="92500" lnSpcReduction="10000"/>
          </a:bodyPr>
          <a:lstStyle/>
          <a:p>
            <a:pPr eaLnBrk="1" hangingPunct="1">
              <a:defRPr/>
            </a:pPr>
            <a:r>
              <a:rPr lang="en-GB" altLang="en-US" sz="2000" dirty="0">
                <a:latin typeface="Century Gothic" panose="020B0502020202020204" pitchFamily="34" charset="0"/>
              </a:rPr>
              <a:t>Child Exploitation Online Protection </a:t>
            </a:r>
            <a:r>
              <a:rPr lang="en-GB" altLang="en-US" sz="2000" dirty="0">
                <a:latin typeface="Century Gothic" panose="020B0502020202020204" pitchFamily="34" charset="0"/>
                <a:hlinkClick r:id="rId2"/>
              </a:rPr>
              <a:t>www.ceop.police.uk</a:t>
            </a:r>
            <a:r>
              <a:rPr lang="en-GB" altLang="en-US" sz="2000" dirty="0">
                <a:latin typeface="Century Gothic" panose="020B0502020202020204" pitchFamily="34" charset="0"/>
              </a:rPr>
              <a:t>  </a:t>
            </a:r>
          </a:p>
          <a:p>
            <a:pPr eaLnBrk="1" hangingPunct="1">
              <a:defRPr/>
            </a:pPr>
            <a:endParaRPr lang="en-GB" altLang="en-US" sz="2000" dirty="0">
              <a:latin typeface="Century Gothic" panose="020B0502020202020204" pitchFamily="34" charset="0"/>
            </a:endParaRPr>
          </a:p>
          <a:p>
            <a:pPr eaLnBrk="1" hangingPunct="1">
              <a:defRPr/>
            </a:pPr>
            <a:r>
              <a:rPr lang="en-GB" altLang="en-US" sz="2000" dirty="0">
                <a:latin typeface="Century Gothic" panose="020B0502020202020204" pitchFamily="34" charset="0"/>
              </a:rPr>
              <a:t>Barnardos: </a:t>
            </a:r>
            <a:r>
              <a:rPr lang="en-GB" altLang="en-US" sz="2000" dirty="0">
                <a:latin typeface="Century Gothic" panose="020B0502020202020204" pitchFamily="34" charset="0"/>
                <a:hlinkClick r:id="rId3"/>
              </a:rPr>
              <a:t>www.barnardos.org.uk</a:t>
            </a:r>
            <a:endParaRPr lang="en-GB" altLang="en-US" sz="2000" dirty="0">
              <a:latin typeface="Century Gothic" panose="020B0502020202020204" pitchFamily="34" charset="0"/>
            </a:endParaRPr>
          </a:p>
          <a:p>
            <a:pPr marL="0" indent="0" eaLnBrk="1" hangingPunct="1">
              <a:buNone/>
              <a:defRPr/>
            </a:pPr>
            <a:endParaRPr lang="en-GB" altLang="en-US" sz="2000" dirty="0">
              <a:latin typeface="Century Gothic" panose="020B0502020202020204" pitchFamily="34" charset="0"/>
            </a:endParaRPr>
          </a:p>
          <a:p>
            <a:pPr eaLnBrk="1" hangingPunct="1">
              <a:defRPr/>
            </a:pPr>
            <a:r>
              <a:rPr lang="en-GB" altLang="en-US" sz="2000" dirty="0">
                <a:latin typeface="Century Gothic" panose="020B0502020202020204" pitchFamily="34" charset="0"/>
              </a:rPr>
              <a:t>NSPCC email: </a:t>
            </a:r>
            <a:r>
              <a:rPr lang="en-GB" altLang="en-US" sz="2000" dirty="0">
                <a:latin typeface="Century Gothic" panose="020B0502020202020204" pitchFamily="34" charset="0"/>
                <a:hlinkClick r:id="rId4"/>
              </a:rPr>
              <a:t>help@nspcc.org.uk</a:t>
            </a:r>
            <a:r>
              <a:rPr lang="en-GB" altLang="en-US" sz="2000" dirty="0">
                <a:latin typeface="Century Gothic" panose="020B0502020202020204" pitchFamily="34" charset="0"/>
              </a:rPr>
              <a:t> tel:0808 800 5000</a:t>
            </a:r>
          </a:p>
          <a:p>
            <a:pPr eaLnBrk="1" hangingPunct="1">
              <a:defRPr/>
            </a:pPr>
            <a:endParaRPr lang="en-GB" altLang="en-US" sz="2000" dirty="0">
              <a:latin typeface="Century Gothic" panose="020B0502020202020204" pitchFamily="34" charset="0"/>
            </a:endParaRPr>
          </a:p>
          <a:p>
            <a:pPr eaLnBrk="1" hangingPunct="1">
              <a:defRPr/>
            </a:pPr>
            <a:r>
              <a:rPr lang="en-GB" altLang="en-US" sz="2000" dirty="0">
                <a:latin typeface="Century Gothic" panose="020B0502020202020204" pitchFamily="34" charset="0"/>
              </a:rPr>
              <a:t>Trapped Campaign: </a:t>
            </a:r>
            <a:r>
              <a:rPr lang="en-GB" altLang="en-US" sz="2000" dirty="0">
                <a:latin typeface="Century Gothic" panose="020B0502020202020204" pitchFamily="34" charset="0"/>
                <a:hlinkClick r:id="rId5"/>
              </a:rPr>
              <a:t>https://www.programmechallenger.co.uk/resources/trapped/</a:t>
            </a:r>
            <a:r>
              <a:rPr lang="en-GB" altLang="en-US" sz="2000" dirty="0">
                <a:latin typeface="Century Gothic" panose="020B0502020202020204" pitchFamily="34" charset="0"/>
              </a:rPr>
              <a:t>  </a:t>
            </a:r>
          </a:p>
          <a:p>
            <a:pPr eaLnBrk="1" hangingPunct="1">
              <a:defRPr/>
            </a:pPr>
            <a:endParaRPr lang="en-GB" altLang="en-US" sz="2000" dirty="0">
              <a:latin typeface="Century Gothic" panose="020B0502020202020204" pitchFamily="34" charset="0"/>
            </a:endParaRPr>
          </a:p>
          <a:p>
            <a:pPr eaLnBrk="1" hangingPunct="1">
              <a:defRPr/>
            </a:pPr>
            <a:r>
              <a:rPr lang="en-GB" altLang="en-US" sz="2000" dirty="0">
                <a:latin typeface="Century Gothic" panose="020B0502020202020204" pitchFamily="34" charset="0"/>
              </a:rPr>
              <a:t>Children’s Society: </a:t>
            </a:r>
            <a:r>
              <a:rPr lang="en-GB" altLang="en-US" sz="2000" dirty="0">
                <a:latin typeface="Century Gothic" panose="020B0502020202020204" pitchFamily="34" charset="0"/>
                <a:hlinkClick r:id="rId6"/>
              </a:rPr>
              <a:t>https://www.childrenssociety.org.uk/</a:t>
            </a:r>
            <a:r>
              <a:rPr lang="en-GB" altLang="en-US" sz="2000" dirty="0">
                <a:latin typeface="Century Gothic" panose="020B0502020202020204" pitchFamily="34" charset="0"/>
              </a:rPr>
              <a:t>  </a:t>
            </a:r>
          </a:p>
          <a:p>
            <a:pPr eaLnBrk="1" hangingPunct="1">
              <a:defRPr/>
            </a:pPr>
            <a:endParaRPr lang="en-GB" altLang="en-US" sz="2000" dirty="0">
              <a:latin typeface="Century Gothic" panose="020B0502020202020204" pitchFamily="34" charset="0"/>
            </a:endParaRPr>
          </a:p>
          <a:p>
            <a:pPr eaLnBrk="1" hangingPunct="1">
              <a:defRPr/>
            </a:pPr>
            <a:r>
              <a:rPr lang="en-GB" altLang="en-US" sz="2000" dirty="0">
                <a:latin typeface="Century Gothic" panose="020B0502020202020204" pitchFamily="34" charset="0"/>
              </a:rPr>
              <a:t>Working together to Safeguarding Children – </a:t>
            </a:r>
            <a:r>
              <a:rPr lang="en-GB" altLang="en-US" sz="1400" dirty="0">
                <a:hlinkClick r:id="rId7"/>
              </a:rPr>
              <a:t>https://assets.publishing.service.gov.uk/government/uploads/system/uploads/attachment_data/file/942454/Working_together_to_safeguard_children_inter_agency_guidance.pdf</a:t>
            </a:r>
            <a:r>
              <a:rPr lang="en-GB" altLang="en-US" sz="1400" dirty="0"/>
              <a:t> </a:t>
            </a:r>
          </a:p>
          <a:p>
            <a:pPr eaLnBrk="1" hangingPunct="1">
              <a:defRPr/>
            </a:pPr>
            <a:endParaRPr lang="en-GB" altLang="en-US" dirty="0"/>
          </a:p>
          <a:p>
            <a:pPr eaLnBrk="1" hangingPunct="1">
              <a:defRPr/>
            </a:pPr>
            <a:endParaRPr lang="en-GB" altLang="en-US" dirty="0"/>
          </a:p>
        </p:txBody>
      </p:sp>
      <p:pic>
        <p:nvPicPr>
          <p:cNvPr id="157700" name="Picture 1">
            <a:extLst>
              <a:ext uri="{FF2B5EF4-FFF2-40B4-BE49-F238E27FC236}">
                <a16:creationId xmlns:a16="http://schemas.microsoft.com/office/drawing/2014/main" id="{98836992-6D51-FDD7-C35D-D14728F5A57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37775" y="274636"/>
            <a:ext cx="14446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024AE-522A-97E5-7461-4FF1CFD362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9BFB72-F9B1-B47F-98D8-00AEC622ECD5}"/>
              </a:ext>
            </a:extLst>
          </p:cNvPr>
          <p:cNvSpPr>
            <a:spLocks noGrp="1"/>
          </p:cNvSpPr>
          <p:nvPr>
            <p:ph type="title"/>
          </p:nvPr>
        </p:nvSpPr>
        <p:spPr>
          <a:xfrm>
            <a:off x="391413" y="346365"/>
            <a:ext cx="11545453" cy="1325563"/>
          </a:xfrm>
        </p:spPr>
        <p:txBody>
          <a:bodyPr>
            <a:noAutofit/>
          </a:bodyPr>
          <a:lstStyle/>
          <a:p>
            <a:r>
              <a:rPr lang="en-GB" sz="2200" b="1" dirty="0">
                <a:latin typeface="Aptos" panose="020B0004020202020204" pitchFamily="34" charset="0"/>
              </a:rPr>
              <a:t>Complex Safeguarding Team </a:t>
            </a:r>
          </a:p>
        </p:txBody>
      </p:sp>
      <p:sp>
        <p:nvSpPr>
          <p:cNvPr id="3" name="Content Placeholder 2">
            <a:extLst>
              <a:ext uri="{FF2B5EF4-FFF2-40B4-BE49-F238E27FC236}">
                <a16:creationId xmlns:a16="http://schemas.microsoft.com/office/drawing/2014/main" id="{440D8330-25AF-2938-23CB-DAAA9F5AF491}"/>
              </a:ext>
            </a:extLst>
          </p:cNvPr>
          <p:cNvSpPr>
            <a:spLocks noGrp="1"/>
          </p:cNvSpPr>
          <p:nvPr>
            <p:ph idx="1"/>
          </p:nvPr>
        </p:nvSpPr>
        <p:spPr>
          <a:xfrm>
            <a:off x="217634" y="1579878"/>
            <a:ext cx="11209482" cy="4588165"/>
          </a:xfrm>
        </p:spPr>
        <p:txBody>
          <a:bodyPr>
            <a:normAutofit fontScale="77500" lnSpcReduction="20000"/>
          </a:bodyPr>
          <a:lstStyle/>
          <a:p>
            <a:pPr marL="0" indent="0">
              <a:buFontTx/>
              <a:buNone/>
            </a:pPr>
            <a:endParaRPr lang="en-GB" altLang="en-US" sz="2800" dirty="0">
              <a:latin typeface="Aptos" panose="020B0004020202020204" pitchFamily="34" charset="0"/>
            </a:endParaRPr>
          </a:p>
          <a:p>
            <a:pPr marL="0" indent="0" algn="ctr">
              <a:buFontTx/>
              <a:buNone/>
            </a:pPr>
            <a:r>
              <a:rPr lang="en-GB" altLang="en-US" sz="3200" b="1" dirty="0">
                <a:latin typeface="Aptos" panose="020B0004020202020204" pitchFamily="34" charset="0"/>
              </a:rPr>
              <a:t>Dedicated  Multi-Agency Complex Safeguarding Team based at Wigan Police station including professionals from Social Care, Police, Health, Youth Justice with support from Housing, Targeted Services &amp; Locala Sexual Health. </a:t>
            </a:r>
          </a:p>
          <a:p>
            <a:pPr marL="0" indent="0" algn="ctr">
              <a:buFontTx/>
              <a:buNone/>
            </a:pPr>
            <a:endParaRPr lang="en-GB" altLang="en-US" sz="3200" b="1" dirty="0">
              <a:latin typeface="Aptos" panose="020B0004020202020204" pitchFamily="34" charset="0"/>
            </a:endParaRPr>
          </a:p>
          <a:p>
            <a:pPr marL="0" indent="0">
              <a:buFontTx/>
              <a:buNone/>
            </a:pPr>
            <a:r>
              <a:rPr lang="en-GB" altLang="en-US" sz="3200" dirty="0">
                <a:latin typeface="Aptos" panose="020B0004020202020204" pitchFamily="34" charset="0"/>
              </a:rPr>
              <a:t>Complex Safeguarding Team looks at every aspect of Child Exploitation (CE) from prevention, identification and early intervention, to arrest and conviction, with a focus on help and support for young victims and those at risk of CE. </a:t>
            </a:r>
          </a:p>
          <a:p>
            <a:pPr marL="0" indent="0">
              <a:buFontTx/>
              <a:buNone/>
            </a:pPr>
            <a:r>
              <a:rPr lang="en-GB" altLang="en-US" sz="3200" dirty="0">
                <a:latin typeface="Aptos" panose="020B0004020202020204" pitchFamily="34" charset="0"/>
              </a:rPr>
              <a:t>The main objective is to ensure that there is consistent service for young people in relation to CE across all ten districts of Greater Manchester and that the standard of service is at the very least good, if not excellent in all ten district. </a:t>
            </a:r>
          </a:p>
          <a:p>
            <a:pPr marL="0" indent="0" algn="ctr">
              <a:buFontTx/>
              <a:buNone/>
            </a:pPr>
            <a:endParaRPr lang="en-GB" altLang="en-US" sz="3200" b="1" i="1" dirty="0">
              <a:latin typeface="Aptos" panose="020B0004020202020204" pitchFamily="34" charset="0"/>
            </a:endParaRPr>
          </a:p>
          <a:p>
            <a:endParaRPr lang="en-GB" dirty="0">
              <a:latin typeface="Aptos" panose="020B0004020202020204" pitchFamily="34" charset="0"/>
            </a:endParaRPr>
          </a:p>
        </p:txBody>
      </p:sp>
      <p:pic>
        <p:nvPicPr>
          <p:cNvPr id="4" name="Picture 3">
            <a:extLst>
              <a:ext uri="{FF2B5EF4-FFF2-40B4-BE49-F238E27FC236}">
                <a16:creationId xmlns:a16="http://schemas.microsoft.com/office/drawing/2014/main" id="{FD36589B-F76F-98AF-5339-9BDCD2343A93}"/>
              </a:ext>
            </a:extLst>
          </p:cNvPr>
          <p:cNvPicPr>
            <a:picLocks noChangeAspect="1"/>
          </p:cNvPicPr>
          <p:nvPr/>
        </p:nvPicPr>
        <p:blipFill>
          <a:blip r:embed="rId2"/>
          <a:stretch>
            <a:fillRect/>
          </a:stretch>
        </p:blipFill>
        <p:spPr>
          <a:xfrm>
            <a:off x="5116286" y="68860"/>
            <a:ext cx="1155067" cy="1160045"/>
          </a:xfrm>
          <a:prstGeom prst="rect">
            <a:avLst/>
          </a:prstGeom>
        </p:spPr>
      </p:pic>
      <p:pic>
        <p:nvPicPr>
          <p:cNvPr id="5" name="Picture 4">
            <a:extLst>
              <a:ext uri="{FF2B5EF4-FFF2-40B4-BE49-F238E27FC236}">
                <a16:creationId xmlns:a16="http://schemas.microsoft.com/office/drawing/2014/main" id="{36D9A0FD-71E9-62F9-6374-C22E6F363B46}"/>
              </a:ext>
            </a:extLst>
          </p:cNvPr>
          <p:cNvPicPr>
            <a:picLocks noChangeAspect="1"/>
          </p:cNvPicPr>
          <p:nvPr/>
        </p:nvPicPr>
        <p:blipFill>
          <a:blip r:embed="rId3"/>
          <a:stretch>
            <a:fillRect/>
          </a:stretch>
        </p:blipFill>
        <p:spPr>
          <a:xfrm>
            <a:off x="6712044" y="68860"/>
            <a:ext cx="2011854" cy="1140051"/>
          </a:xfrm>
          <a:prstGeom prst="rect">
            <a:avLst/>
          </a:prstGeom>
        </p:spPr>
      </p:pic>
    </p:spTree>
    <p:extLst>
      <p:ext uri="{BB962C8B-B14F-4D97-AF65-F5344CB8AC3E}">
        <p14:creationId xmlns:p14="http://schemas.microsoft.com/office/powerpoint/2010/main" val="2367032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a:extLst>
              <a:ext uri="{FF2B5EF4-FFF2-40B4-BE49-F238E27FC236}">
                <a16:creationId xmlns:a16="http://schemas.microsoft.com/office/drawing/2014/main" id="{89354DB9-E197-9E28-312B-F157D4509511}"/>
              </a:ext>
            </a:extLst>
          </p:cNvPr>
          <p:cNvSpPr>
            <a:spLocks noGrp="1" noChangeArrowheads="1"/>
          </p:cNvSpPr>
          <p:nvPr>
            <p:ph type="title"/>
          </p:nvPr>
        </p:nvSpPr>
        <p:spPr>
          <a:xfrm>
            <a:off x="295593" y="296154"/>
            <a:ext cx="8229600" cy="936625"/>
          </a:xfrm>
        </p:spPr>
        <p:txBody>
          <a:bodyPr/>
          <a:lstStyle/>
          <a:p>
            <a:r>
              <a:rPr lang="en-GB" altLang="en-US" b="1" dirty="0">
                <a:latin typeface="Aptos" panose="020B0004020202020204" pitchFamily="34" charset="0"/>
              </a:rPr>
              <a:t>GM – It’s Not Okay</a:t>
            </a:r>
          </a:p>
        </p:txBody>
      </p:sp>
      <p:sp>
        <p:nvSpPr>
          <p:cNvPr id="3" name="Content Placeholder 2">
            <a:extLst>
              <a:ext uri="{FF2B5EF4-FFF2-40B4-BE49-F238E27FC236}">
                <a16:creationId xmlns:a16="http://schemas.microsoft.com/office/drawing/2014/main" id="{5D94ACC9-DDD4-5161-3E4C-607438DFB194}"/>
              </a:ext>
            </a:extLst>
          </p:cNvPr>
          <p:cNvSpPr>
            <a:spLocks noGrp="1"/>
          </p:cNvSpPr>
          <p:nvPr>
            <p:ph idx="1"/>
          </p:nvPr>
        </p:nvSpPr>
        <p:spPr>
          <a:xfrm>
            <a:off x="1066799" y="1442721"/>
            <a:ext cx="9421815" cy="4368800"/>
          </a:xfrm>
        </p:spPr>
        <p:txBody>
          <a:bodyPr>
            <a:normAutofit fontScale="85000" lnSpcReduction="20000"/>
          </a:bodyPr>
          <a:lstStyle/>
          <a:p>
            <a:pPr marL="0" indent="0">
              <a:buNone/>
              <a:defRPr/>
            </a:pPr>
            <a:r>
              <a:rPr lang="en-GB" sz="2000" dirty="0">
                <a:latin typeface="Aptos" panose="020B0004020202020204" pitchFamily="34" charset="0"/>
              </a:rPr>
              <a:t>The </a:t>
            </a:r>
            <a:r>
              <a:rPr lang="en-GB" sz="2000" b="1" dirty="0">
                <a:latin typeface="Aptos" panose="020B0004020202020204" pitchFamily="34" charset="0"/>
              </a:rPr>
              <a:t>‘It’s not okay’</a:t>
            </a:r>
            <a:r>
              <a:rPr lang="en-GB" sz="2000" dirty="0">
                <a:latin typeface="Aptos" panose="020B0004020202020204" pitchFamily="34" charset="0"/>
              </a:rPr>
              <a:t> website &amp; campaign has been put together by Project Phoenix </a:t>
            </a:r>
          </a:p>
          <a:p>
            <a:pPr>
              <a:defRPr/>
            </a:pPr>
            <a:r>
              <a:rPr lang="en-GB" sz="2000" dirty="0">
                <a:latin typeface="Aptos" panose="020B0004020202020204" pitchFamily="34" charset="0"/>
              </a:rPr>
              <a:t>Raise awareness of child sexual exploitation</a:t>
            </a:r>
          </a:p>
          <a:p>
            <a:pPr>
              <a:defRPr/>
            </a:pPr>
            <a:r>
              <a:rPr lang="en-GB" sz="2000" dirty="0">
                <a:latin typeface="Aptos" panose="020B0004020202020204" pitchFamily="34" charset="0"/>
              </a:rPr>
              <a:t>Help people recognise the signs</a:t>
            </a:r>
          </a:p>
          <a:p>
            <a:pPr>
              <a:defRPr/>
            </a:pPr>
            <a:r>
              <a:rPr lang="en-GB" sz="2000" dirty="0">
                <a:latin typeface="Aptos" panose="020B0004020202020204" pitchFamily="34" charset="0"/>
              </a:rPr>
              <a:t>Encourage people to report it</a:t>
            </a:r>
          </a:p>
          <a:p>
            <a:pPr>
              <a:defRPr/>
            </a:pPr>
            <a:r>
              <a:rPr lang="en-GB" sz="2000" dirty="0">
                <a:latin typeface="Aptos" panose="020B0004020202020204" pitchFamily="34" charset="0"/>
              </a:rPr>
              <a:t>Provide support to victims and those most at risk</a:t>
            </a:r>
          </a:p>
          <a:p>
            <a:pPr marL="0" indent="0">
              <a:buNone/>
              <a:defRPr/>
            </a:pPr>
            <a:endParaRPr lang="en-GB" sz="1600" dirty="0">
              <a:latin typeface="Aptos" panose="020B0004020202020204" pitchFamily="34" charset="0"/>
            </a:endParaRPr>
          </a:p>
          <a:p>
            <a:pPr>
              <a:defRPr/>
            </a:pPr>
            <a:r>
              <a:rPr lang="en-GB" dirty="0">
                <a:latin typeface="Aptos" panose="020B0004020202020204" pitchFamily="34" charset="0"/>
                <a:hlinkClick r:id="rId2"/>
              </a:rPr>
              <a:t>http://www.itsnotokay.co.uk/</a:t>
            </a:r>
            <a:r>
              <a:rPr lang="en-GB" dirty="0">
                <a:latin typeface="Aptos" panose="020B0004020202020204" pitchFamily="34" charset="0"/>
              </a:rPr>
              <a:t>                   </a:t>
            </a:r>
          </a:p>
          <a:p>
            <a:pPr marL="0" indent="0">
              <a:buNone/>
              <a:defRPr/>
            </a:pPr>
            <a:endParaRPr lang="en-GB" dirty="0">
              <a:latin typeface="Aptos" panose="020B0004020202020204" pitchFamily="34" charset="0"/>
            </a:endParaRPr>
          </a:p>
          <a:p>
            <a:pPr marL="0" indent="0">
              <a:buNone/>
              <a:defRPr/>
            </a:pPr>
            <a:r>
              <a:rPr lang="en-GB" sz="2000" b="1" dirty="0">
                <a:latin typeface="Aptos" panose="020B0004020202020204" pitchFamily="34" charset="0"/>
              </a:rPr>
              <a:t>Follow/Like us</a:t>
            </a:r>
          </a:p>
          <a:p>
            <a:pPr>
              <a:defRPr/>
            </a:pPr>
            <a:r>
              <a:rPr lang="en-GB" sz="2000" dirty="0">
                <a:latin typeface="Aptos" panose="020B0004020202020204" pitchFamily="34" charset="0"/>
              </a:rPr>
              <a:t>NB. The accounts </a:t>
            </a:r>
            <a:r>
              <a:rPr lang="en-GB" sz="2000" b="1" u="sng" dirty="0">
                <a:latin typeface="Aptos" panose="020B0004020202020204" pitchFamily="34" charset="0"/>
              </a:rPr>
              <a:t>do not</a:t>
            </a:r>
            <a:r>
              <a:rPr lang="en-GB" sz="2000" dirty="0">
                <a:latin typeface="Aptos" panose="020B0004020202020204" pitchFamily="34" charset="0"/>
              </a:rPr>
              <a:t> have ‘it’s’ in them.</a:t>
            </a:r>
          </a:p>
          <a:p>
            <a:pPr>
              <a:defRPr/>
            </a:pPr>
            <a:r>
              <a:rPr lang="en-GB" sz="2000" dirty="0">
                <a:latin typeface="Aptos" panose="020B0004020202020204" pitchFamily="34" charset="0"/>
              </a:rPr>
              <a:t>Facebook: </a:t>
            </a:r>
            <a:r>
              <a:rPr lang="en-GB" sz="2000" u="sng" dirty="0">
                <a:latin typeface="Aptos" panose="020B0004020202020204" pitchFamily="34" charset="0"/>
                <a:hlinkClick r:id="rId3"/>
              </a:rPr>
              <a:t>www.facebook.com/notokayGM</a:t>
            </a:r>
            <a:r>
              <a:rPr lang="en-GB" sz="2000" dirty="0">
                <a:latin typeface="Aptos" panose="020B0004020202020204" pitchFamily="34" charset="0"/>
              </a:rPr>
              <a:t> </a:t>
            </a:r>
          </a:p>
          <a:p>
            <a:pPr>
              <a:defRPr/>
            </a:pPr>
            <a:r>
              <a:rPr lang="en-GB" sz="2000" dirty="0">
                <a:latin typeface="Aptos" panose="020B0004020202020204" pitchFamily="34" charset="0"/>
              </a:rPr>
              <a:t>Twitter: </a:t>
            </a:r>
            <a:r>
              <a:rPr lang="en-GB" sz="2000" u="sng" dirty="0">
                <a:latin typeface="Aptos" panose="020B0004020202020204" pitchFamily="34" charset="0"/>
                <a:hlinkClick r:id="rId4"/>
              </a:rPr>
              <a:t>www.twitter.com/notokayGM</a:t>
            </a:r>
            <a:r>
              <a:rPr lang="en-GB" sz="2000" dirty="0">
                <a:latin typeface="Aptos" panose="020B0004020202020204" pitchFamily="34" charset="0"/>
              </a:rPr>
              <a:t> </a:t>
            </a:r>
          </a:p>
          <a:p>
            <a:pPr>
              <a:defRPr/>
            </a:pPr>
            <a:r>
              <a:rPr lang="en-GB" sz="2000" dirty="0">
                <a:latin typeface="Aptos" panose="020B0004020202020204" pitchFamily="34" charset="0"/>
              </a:rPr>
              <a:t>#</a:t>
            </a:r>
            <a:r>
              <a:rPr lang="en-GB" sz="2000" dirty="0" err="1">
                <a:latin typeface="Aptos" panose="020B0004020202020204" pitchFamily="34" charset="0"/>
              </a:rPr>
              <a:t>itsnotokay</a:t>
            </a:r>
            <a:endParaRPr lang="en-GB" sz="2000" dirty="0">
              <a:latin typeface="Aptos" panose="020B0004020202020204" pitchFamily="34" charset="0"/>
            </a:endParaRPr>
          </a:p>
          <a:p>
            <a:pPr>
              <a:defRPr/>
            </a:pPr>
            <a:endParaRPr lang="en-GB" dirty="0"/>
          </a:p>
        </p:txBody>
      </p:sp>
      <p:pic>
        <p:nvPicPr>
          <p:cNvPr id="4" name="Picture 3">
            <a:extLst>
              <a:ext uri="{FF2B5EF4-FFF2-40B4-BE49-F238E27FC236}">
                <a16:creationId xmlns:a16="http://schemas.microsoft.com/office/drawing/2014/main" id="{AB079A29-5437-78F2-AA72-E9A3C247291A}"/>
              </a:ext>
            </a:extLst>
          </p:cNvPr>
          <p:cNvPicPr>
            <a:picLocks noChangeAspect="1"/>
          </p:cNvPicPr>
          <p:nvPr/>
        </p:nvPicPr>
        <p:blipFill>
          <a:blip r:embed="rId5">
            <a:duotone>
              <a:prstClr val="black"/>
              <a:srgbClr val="92D050">
                <a:tint val="45000"/>
                <a:satMod val="400000"/>
              </a:srgbClr>
            </a:duotone>
          </a:blip>
          <a:stretch>
            <a:fillRect/>
          </a:stretch>
        </p:blipFill>
        <p:spPr>
          <a:xfrm>
            <a:off x="7639584" y="3014705"/>
            <a:ext cx="3179708" cy="828589"/>
          </a:xfrm>
          <a:prstGeom prst="rect">
            <a:avLst/>
          </a:prstGeom>
        </p:spPr>
      </p:pic>
      <p:pic>
        <p:nvPicPr>
          <p:cNvPr id="2" name="Picture 1">
            <a:extLst>
              <a:ext uri="{FF2B5EF4-FFF2-40B4-BE49-F238E27FC236}">
                <a16:creationId xmlns:a16="http://schemas.microsoft.com/office/drawing/2014/main" id="{BC996001-7A1C-9E97-A64E-73970AC4CC9C}"/>
              </a:ext>
            </a:extLst>
          </p:cNvPr>
          <p:cNvPicPr>
            <a:picLocks noChangeAspect="1"/>
          </p:cNvPicPr>
          <p:nvPr/>
        </p:nvPicPr>
        <p:blipFill>
          <a:blip r:embed="rId6"/>
          <a:stretch>
            <a:fillRect/>
          </a:stretch>
        </p:blipFill>
        <p:spPr>
          <a:xfrm>
            <a:off x="7124722" y="50679"/>
            <a:ext cx="2011854" cy="1140051"/>
          </a:xfrm>
          <a:prstGeom prst="rect">
            <a:avLst/>
          </a:prstGeom>
        </p:spPr>
      </p:pic>
      <p:pic>
        <p:nvPicPr>
          <p:cNvPr id="5" name="Picture 4">
            <a:extLst>
              <a:ext uri="{FF2B5EF4-FFF2-40B4-BE49-F238E27FC236}">
                <a16:creationId xmlns:a16="http://schemas.microsoft.com/office/drawing/2014/main" id="{B9FC9E9C-8FC0-0422-2D3E-D2E62C09CA7C}"/>
              </a:ext>
            </a:extLst>
          </p:cNvPr>
          <p:cNvPicPr>
            <a:picLocks noChangeAspect="1"/>
          </p:cNvPicPr>
          <p:nvPr/>
        </p:nvPicPr>
        <p:blipFill>
          <a:blip r:embed="rId7"/>
          <a:stretch>
            <a:fillRect/>
          </a:stretch>
        </p:blipFill>
        <p:spPr>
          <a:xfrm>
            <a:off x="5777706" y="26293"/>
            <a:ext cx="1158340" cy="116443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B06C80-D356-256A-D1C7-C3F91DB4E6DD}"/>
              </a:ext>
            </a:extLst>
          </p:cNvPr>
          <p:cNvSpPr>
            <a:spLocks noGrp="1"/>
          </p:cNvSpPr>
          <p:nvPr>
            <p:ph idx="1"/>
          </p:nvPr>
        </p:nvSpPr>
        <p:spPr>
          <a:xfrm>
            <a:off x="215756" y="1804753"/>
            <a:ext cx="5003515" cy="4393982"/>
          </a:xfrm>
        </p:spPr>
        <p:txBody>
          <a:bodyPr>
            <a:normAutofit/>
          </a:bodyPr>
          <a:lstStyle/>
          <a:p>
            <a:endParaRPr lang="en-GB" sz="2000" dirty="0"/>
          </a:p>
          <a:p>
            <a:pPr marL="0" indent="0">
              <a:buNone/>
            </a:pPr>
            <a:r>
              <a:rPr lang="en-GB" sz="2000" dirty="0"/>
              <a:t>     </a:t>
            </a:r>
          </a:p>
        </p:txBody>
      </p:sp>
      <p:sp>
        <p:nvSpPr>
          <p:cNvPr id="2" name="Title 1">
            <a:extLst>
              <a:ext uri="{FF2B5EF4-FFF2-40B4-BE49-F238E27FC236}">
                <a16:creationId xmlns:a16="http://schemas.microsoft.com/office/drawing/2014/main" id="{37FC4547-0F14-5189-3C8E-587F981DD79A}"/>
              </a:ext>
            </a:extLst>
          </p:cNvPr>
          <p:cNvSpPr>
            <a:spLocks noGrp="1"/>
          </p:cNvSpPr>
          <p:nvPr>
            <p:ph type="title"/>
          </p:nvPr>
        </p:nvSpPr>
        <p:spPr>
          <a:xfrm>
            <a:off x="-3466672" y="-1997931"/>
            <a:ext cx="10515600" cy="1325563"/>
          </a:xfrm>
        </p:spPr>
        <p:txBody>
          <a:bodyPr/>
          <a:lstStyle/>
          <a:p>
            <a:endParaRPr lang="en-GB" dirty="0"/>
          </a:p>
        </p:txBody>
      </p:sp>
      <p:pic>
        <p:nvPicPr>
          <p:cNvPr id="5" name="VID-20230220-WA0003">
            <a:hlinkClick r:id="" action="ppaction://media"/>
            <a:extLst>
              <a:ext uri="{FF2B5EF4-FFF2-40B4-BE49-F238E27FC236}">
                <a16:creationId xmlns:a16="http://schemas.microsoft.com/office/drawing/2014/main" id="{56F1257B-BE45-BFF6-9D97-5DCEC91F3E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91128" y="516986"/>
            <a:ext cx="5257800" cy="5257800"/>
          </a:xfrm>
          <a:prstGeom prst="rect">
            <a:avLst/>
          </a:prstGeom>
        </p:spPr>
      </p:pic>
      <p:sp>
        <p:nvSpPr>
          <p:cNvPr id="4" name="TextBox 3">
            <a:extLst>
              <a:ext uri="{FF2B5EF4-FFF2-40B4-BE49-F238E27FC236}">
                <a16:creationId xmlns:a16="http://schemas.microsoft.com/office/drawing/2014/main" id="{D0F1BB7B-3482-AE77-7BAA-E042D058B35A}"/>
              </a:ext>
            </a:extLst>
          </p:cNvPr>
          <p:cNvSpPr txBox="1"/>
          <p:nvPr/>
        </p:nvSpPr>
        <p:spPr>
          <a:xfrm>
            <a:off x="7326085" y="2736502"/>
            <a:ext cx="4650159"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Calibri" panose="020F0502020204030204"/>
                <a:ea typeface="+mn-ea"/>
                <a:cs typeface="+mn-cs"/>
              </a:rPr>
              <a:t>Tricia Dawber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Calibri" panose="020F0502020204030204"/>
                <a:ea typeface="+mn-ea"/>
                <a:cs typeface="+mn-cs"/>
              </a:rPr>
              <a:t>Complex Safeguarding Team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Calibri" panose="020F0502020204030204"/>
                <a:ea typeface="+mn-ea"/>
                <a:cs typeface="+mn-cs"/>
              </a:rPr>
              <a:t>Parent Support Worker </a:t>
            </a:r>
          </a:p>
        </p:txBody>
      </p:sp>
    </p:spTree>
    <p:extLst>
      <p:ext uri="{BB962C8B-B14F-4D97-AF65-F5344CB8AC3E}">
        <p14:creationId xmlns:p14="http://schemas.microsoft.com/office/powerpoint/2010/main" val="372999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6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024AE-522A-97E5-7461-4FF1CFD362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9BFB72-F9B1-B47F-98D8-00AEC622ECD5}"/>
              </a:ext>
            </a:extLst>
          </p:cNvPr>
          <p:cNvSpPr>
            <a:spLocks noGrp="1"/>
          </p:cNvSpPr>
          <p:nvPr>
            <p:ph type="title"/>
          </p:nvPr>
        </p:nvSpPr>
        <p:spPr>
          <a:xfrm>
            <a:off x="391413" y="346365"/>
            <a:ext cx="11545453" cy="1325563"/>
          </a:xfrm>
        </p:spPr>
        <p:txBody>
          <a:bodyPr>
            <a:noAutofit/>
          </a:bodyPr>
          <a:lstStyle/>
          <a:p>
            <a:r>
              <a:rPr lang="en-GB" sz="2200" b="1" dirty="0">
                <a:latin typeface="Aptos" panose="020B0004020202020204" pitchFamily="34" charset="0"/>
              </a:rPr>
              <a:t>What is Child Exploitation? </a:t>
            </a:r>
          </a:p>
        </p:txBody>
      </p:sp>
      <p:sp>
        <p:nvSpPr>
          <p:cNvPr id="3" name="Content Placeholder 2">
            <a:extLst>
              <a:ext uri="{FF2B5EF4-FFF2-40B4-BE49-F238E27FC236}">
                <a16:creationId xmlns:a16="http://schemas.microsoft.com/office/drawing/2014/main" id="{440D8330-25AF-2938-23CB-DAAA9F5AF491}"/>
              </a:ext>
            </a:extLst>
          </p:cNvPr>
          <p:cNvSpPr>
            <a:spLocks noGrp="1"/>
          </p:cNvSpPr>
          <p:nvPr>
            <p:ph idx="1"/>
          </p:nvPr>
        </p:nvSpPr>
        <p:spPr>
          <a:xfrm>
            <a:off x="217634" y="1579878"/>
            <a:ext cx="11209482" cy="4588165"/>
          </a:xfrm>
        </p:spPr>
        <p:txBody>
          <a:bodyPr>
            <a:normAutofit/>
          </a:bodyPr>
          <a:lstStyle/>
          <a:p>
            <a:r>
              <a:rPr lang="en-GB" dirty="0">
                <a:latin typeface="Aptos" panose="020B0004020202020204" pitchFamily="34" charset="0"/>
              </a:rPr>
              <a:t>Children up to age 18 </a:t>
            </a:r>
          </a:p>
          <a:p>
            <a:r>
              <a:rPr lang="en-GB" dirty="0">
                <a:latin typeface="Aptos" panose="020B0004020202020204" pitchFamily="34" charset="0"/>
              </a:rPr>
              <a:t>Grooming, coercion, manipulation, threats – Children do not always recognise what is happening – boyfriend, girlfriend, friend…. </a:t>
            </a:r>
          </a:p>
          <a:p>
            <a:r>
              <a:rPr lang="en-GB" dirty="0">
                <a:latin typeface="Aptos" panose="020B0004020202020204" pitchFamily="34" charset="0"/>
              </a:rPr>
              <a:t>Perpetrators – all ages and all backgrounds </a:t>
            </a:r>
          </a:p>
          <a:p>
            <a:endParaRPr lang="en-GB" dirty="0">
              <a:latin typeface="Aptos" panose="020B0004020202020204" pitchFamily="34" charset="0"/>
            </a:endParaRPr>
          </a:p>
          <a:p>
            <a:r>
              <a:rPr lang="en-GB" dirty="0">
                <a:latin typeface="Aptos" panose="020B0004020202020204" pitchFamily="34" charset="0"/>
              </a:rPr>
              <a:t>Child Exploitation can happen in various ways –</a:t>
            </a:r>
          </a:p>
          <a:p>
            <a:pPr lvl="1"/>
            <a:r>
              <a:rPr lang="en-GB" dirty="0">
                <a:latin typeface="Aptos" panose="020B0004020202020204" pitchFamily="34" charset="0"/>
              </a:rPr>
              <a:t>Sexual exploitation – Grooming a child into sexual activity – online or in person</a:t>
            </a:r>
          </a:p>
          <a:p>
            <a:pPr lvl="1"/>
            <a:r>
              <a:rPr lang="en-GB" dirty="0">
                <a:latin typeface="Aptos" panose="020B0004020202020204" pitchFamily="34" charset="0"/>
              </a:rPr>
              <a:t>Criminal Exploitation – Exploiting a child into criminal activity </a:t>
            </a:r>
          </a:p>
        </p:txBody>
      </p:sp>
      <p:pic>
        <p:nvPicPr>
          <p:cNvPr id="4" name="Picture 3">
            <a:extLst>
              <a:ext uri="{FF2B5EF4-FFF2-40B4-BE49-F238E27FC236}">
                <a16:creationId xmlns:a16="http://schemas.microsoft.com/office/drawing/2014/main" id="{FD36589B-F76F-98AF-5339-9BDCD2343A93}"/>
              </a:ext>
            </a:extLst>
          </p:cNvPr>
          <p:cNvPicPr>
            <a:picLocks noChangeAspect="1"/>
          </p:cNvPicPr>
          <p:nvPr/>
        </p:nvPicPr>
        <p:blipFill>
          <a:blip r:embed="rId2"/>
          <a:stretch>
            <a:fillRect/>
          </a:stretch>
        </p:blipFill>
        <p:spPr>
          <a:xfrm>
            <a:off x="5116286" y="68860"/>
            <a:ext cx="1155067" cy="1160045"/>
          </a:xfrm>
          <a:prstGeom prst="rect">
            <a:avLst/>
          </a:prstGeom>
        </p:spPr>
      </p:pic>
      <p:pic>
        <p:nvPicPr>
          <p:cNvPr id="5" name="Picture 4">
            <a:extLst>
              <a:ext uri="{FF2B5EF4-FFF2-40B4-BE49-F238E27FC236}">
                <a16:creationId xmlns:a16="http://schemas.microsoft.com/office/drawing/2014/main" id="{36D9A0FD-71E9-62F9-6374-C22E6F363B46}"/>
              </a:ext>
            </a:extLst>
          </p:cNvPr>
          <p:cNvPicPr>
            <a:picLocks noChangeAspect="1"/>
          </p:cNvPicPr>
          <p:nvPr/>
        </p:nvPicPr>
        <p:blipFill>
          <a:blip r:embed="rId3"/>
          <a:stretch>
            <a:fillRect/>
          </a:stretch>
        </p:blipFill>
        <p:spPr>
          <a:xfrm>
            <a:off x="6712044" y="68860"/>
            <a:ext cx="2011854" cy="1140051"/>
          </a:xfrm>
          <a:prstGeom prst="rect">
            <a:avLst/>
          </a:prstGeom>
        </p:spPr>
      </p:pic>
    </p:spTree>
    <p:extLst>
      <p:ext uri="{BB962C8B-B14F-4D97-AF65-F5344CB8AC3E}">
        <p14:creationId xmlns:p14="http://schemas.microsoft.com/office/powerpoint/2010/main" val="238032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3" name="Picture 3">
            <a:extLst>
              <a:ext uri="{FF2B5EF4-FFF2-40B4-BE49-F238E27FC236}">
                <a16:creationId xmlns:a16="http://schemas.microsoft.com/office/drawing/2014/main" id="{E9C78748-C851-0885-9D2F-F3C155CE1A1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102340" y="1720400"/>
            <a:ext cx="1511193" cy="151119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2">
            <a:extLst>
              <a:ext uri="{FF2B5EF4-FFF2-40B4-BE49-F238E27FC236}">
                <a16:creationId xmlns:a16="http://schemas.microsoft.com/office/drawing/2014/main" id="{B014F821-B9B6-3515-44BD-BBEE189F31E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05665" y="3210700"/>
            <a:ext cx="1101104" cy="11018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5">
            <a:extLst>
              <a:ext uri="{FF2B5EF4-FFF2-40B4-BE49-F238E27FC236}">
                <a16:creationId xmlns:a16="http://schemas.microsoft.com/office/drawing/2014/main" id="{A44E45F0-A444-6C2B-504A-A949D08A7F94}"/>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846919" y="1618456"/>
            <a:ext cx="2884488" cy="362108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1">
            <a:extLst>
              <a:ext uri="{FF2B5EF4-FFF2-40B4-BE49-F238E27FC236}">
                <a16:creationId xmlns:a16="http://schemas.microsoft.com/office/drawing/2014/main" id="{E4F00CC3-7C12-3920-93A2-4C55EC6D4970}"/>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101099" y="3599626"/>
            <a:ext cx="1512434" cy="151243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4">
            <a:extLst>
              <a:ext uri="{FF2B5EF4-FFF2-40B4-BE49-F238E27FC236}">
                <a16:creationId xmlns:a16="http://schemas.microsoft.com/office/drawing/2014/main" id="{5DE494B8-DAC3-056D-9783-C826ADD55C6B}"/>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278554" y="4563306"/>
            <a:ext cx="1104940" cy="10975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8E43937-882B-219E-E948-443D88278B8F}"/>
              </a:ext>
            </a:extLst>
          </p:cNvPr>
          <p:cNvPicPr>
            <a:picLocks noChangeAspect="1"/>
          </p:cNvPicPr>
          <p:nvPr/>
        </p:nvPicPr>
        <p:blipFill>
          <a:blip r:embed="rId8"/>
          <a:stretch>
            <a:fillRect/>
          </a:stretch>
        </p:blipFill>
        <p:spPr>
          <a:xfrm>
            <a:off x="8492344" y="1570827"/>
            <a:ext cx="2884488" cy="1660766"/>
          </a:xfrm>
          <a:prstGeom prst="rect">
            <a:avLst/>
          </a:prstGeom>
        </p:spPr>
      </p:pic>
      <p:pic>
        <p:nvPicPr>
          <p:cNvPr id="4" name="Picture 3">
            <a:extLst>
              <a:ext uri="{FF2B5EF4-FFF2-40B4-BE49-F238E27FC236}">
                <a16:creationId xmlns:a16="http://schemas.microsoft.com/office/drawing/2014/main" id="{E8205DAD-3CEE-6911-6D15-55BBBB7882E8}"/>
              </a:ext>
            </a:extLst>
          </p:cNvPr>
          <p:cNvPicPr>
            <a:picLocks noChangeAspect="1"/>
          </p:cNvPicPr>
          <p:nvPr/>
        </p:nvPicPr>
        <p:blipFill>
          <a:blip r:embed="rId9"/>
          <a:stretch>
            <a:fillRect/>
          </a:stretch>
        </p:blipFill>
        <p:spPr>
          <a:xfrm>
            <a:off x="1195600" y="1734508"/>
            <a:ext cx="1111169" cy="1333403"/>
          </a:xfrm>
          <a:prstGeom prst="rect">
            <a:avLst/>
          </a:prstGeom>
        </p:spPr>
      </p:pic>
      <p:pic>
        <p:nvPicPr>
          <p:cNvPr id="5" name="Picture 4">
            <a:extLst>
              <a:ext uri="{FF2B5EF4-FFF2-40B4-BE49-F238E27FC236}">
                <a16:creationId xmlns:a16="http://schemas.microsoft.com/office/drawing/2014/main" id="{26C69379-89FA-BFBB-ACE6-282E93A4301F}"/>
              </a:ext>
            </a:extLst>
          </p:cNvPr>
          <p:cNvPicPr>
            <a:picLocks noChangeAspect="1"/>
          </p:cNvPicPr>
          <p:nvPr/>
        </p:nvPicPr>
        <p:blipFill>
          <a:blip r:embed="rId10"/>
          <a:stretch>
            <a:fillRect/>
          </a:stretch>
        </p:blipFill>
        <p:spPr>
          <a:xfrm>
            <a:off x="8367414" y="4012783"/>
            <a:ext cx="2884488" cy="1728259"/>
          </a:xfrm>
          <a:prstGeom prst="rect">
            <a:avLst/>
          </a:prstGeom>
        </p:spPr>
      </p:pic>
      <p:sp>
        <p:nvSpPr>
          <p:cNvPr id="6" name="Title 5">
            <a:extLst>
              <a:ext uri="{FF2B5EF4-FFF2-40B4-BE49-F238E27FC236}">
                <a16:creationId xmlns:a16="http://schemas.microsoft.com/office/drawing/2014/main" id="{27AFE781-1C8D-AC2D-67B2-7A4D1495288F}"/>
              </a:ext>
            </a:extLst>
          </p:cNvPr>
          <p:cNvSpPr>
            <a:spLocks noGrp="1"/>
          </p:cNvSpPr>
          <p:nvPr>
            <p:ph type="title"/>
          </p:nvPr>
        </p:nvSpPr>
        <p:spPr/>
        <p:txBody>
          <a:bodyPr/>
          <a:lstStyle/>
          <a:p>
            <a:r>
              <a:rPr lang="en-GB" dirty="0"/>
              <a:t>What are the risks? </a:t>
            </a:r>
            <a:br>
              <a:rPr lang="en-GB" dirty="0"/>
            </a:br>
            <a:endParaRPr lang="en-GB" dirty="0"/>
          </a:p>
        </p:txBody>
      </p:sp>
    </p:spTree>
    <p:extLst>
      <p:ext uri="{BB962C8B-B14F-4D97-AF65-F5344CB8AC3E}">
        <p14:creationId xmlns:p14="http://schemas.microsoft.com/office/powerpoint/2010/main" val="3867043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024AE-522A-97E5-7461-4FF1CFD362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9BFB72-F9B1-B47F-98D8-00AEC622ECD5}"/>
              </a:ext>
            </a:extLst>
          </p:cNvPr>
          <p:cNvSpPr>
            <a:spLocks noGrp="1"/>
          </p:cNvSpPr>
          <p:nvPr>
            <p:ph type="title"/>
          </p:nvPr>
        </p:nvSpPr>
        <p:spPr>
          <a:xfrm>
            <a:off x="391413" y="346365"/>
            <a:ext cx="11545453" cy="1325563"/>
          </a:xfrm>
        </p:spPr>
        <p:txBody>
          <a:bodyPr>
            <a:noAutofit/>
          </a:bodyPr>
          <a:lstStyle/>
          <a:p>
            <a:r>
              <a:rPr lang="en-GB" sz="2200" b="1" dirty="0">
                <a:latin typeface="Aptos" panose="020B0004020202020204" pitchFamily="34" charset="0"/>
              </a:rPr>
              <a:t>Primary Age children.. </a:t>
            </a:r>
          </a:p>
        </p:txBody>
      </p:sp>
      <p:sp>
        <p:nvSpPr>
          <p:cNvPr id="3" name="Content Placeholder 2">
            <a:extLst>
              <a:ext uri="{FF2B5EF4-FFF2-40B4-BE49-F238E27FC236}">
                <a16:creationId xmlns:a16="http://schemas.microsoft.com/office/drawing/2014/main" id="{440D8330-25AF-2938-23CB-DAAA9F5AF491}"/>
              </a:ext>
            </a:extLst>
          </p:cNvPr>
          <p:cNvSpPr>
            <a:spLocks noGrp="1"/>
          </p:cNvSpPr>
          <p:nvPr>
            <p:ph idx="1"/>
          </p:nvPr>
        </p:nvSpPr>
        <p:spPr>
          <a:xfrm>
            <a:off x="89078" y="1340392"/>
            <a:ext cx="11209482" cy="4588165"/>
          </a:xfrm>
        </p:spPr>
        <p:txBody>
          <a:bodyPr>
            <a:normAutofit fontScale="47500" lnSpcReduction="20000"/>
          </a:bodyPr>
          <a:lstStyle/>
          <a:p>
            <a:pPr marL="0" indent="0" algn="ctr">
              <a:buNone/>
            </a:pPr>
            <a:endParaRPr lang="en-GB" sz="5000" b="1" dirty="0">
              <a:solidFill>
                <a:srgbClr val="224A8B"/>
              </a:solidFill>
            </a:endParaRPr>
          </a:p>
          <a:p>
            <a:r>
              <a:rPr lang="en-GB" sz="5000" dirty="0">
                <a:latin typeface="Montserrat" pitchFamily="2" charset="0"/>
                <a:cs typeface="Arial" panose="020B0604020202020204" pitchFamily="34" charset="0"/>
              </a:rPr>
              <a:t>Research from Ofcom found that almost </a:t>
            </a:r>
            <a:r>
              <a:rPr lang="en-GB" sz="5000" b="1" dirty="0">
                <a:latin typeface="Montserrat" pitchFamily="2" charset="0"/>
                <a:cs typeface="Arial" panose="020B0604020202020204" pitchFamily="34" charset="0"/>
              </a:rPr>
              <a:t>one in five (19 per cent) children aged three to five </a:t>
            </a:r>
            <a:r>
              <a:rPr lang="en-GB" sz="5000" dirty="0">
                <a:latin typeface="Montserrat" pitchFamily="2" charset="0"/>
                <a:cs typeface="Arial" panose="020B0604020202020204" pitchFamily="34" charset="0"/>
              </a:rPr>
              <a:t>use social media independently, while </a:t>
            </a:r>
            <a:r>
              <a:rPr lang="en-GB" sz="5000" b="1" dirty="0">
                <a:latin typeface="Montserrat" pitchFamily="2" charset="0"/>
                <a:cs typeface="Arial" panose="020B0604020202020204" pitchFamily="34" charset="0"/>
              </a:rPr>
              <a:t>40 per cent of children under 13 </a:t>
            </a:r>
            <a:r>
              <a:rPr lang="en-GB" sz="5000" dirty="0">
                <a:latin typeface="Montserrat" pitchFamily="2" charset="0"/>
                <a:cs typeface="Arial" panose="020B0604020202020204" pitchFamily="34" charset="0"/>
              </a:rPr>
              <a:t>have a social media profile</a:t>
            </a:r>
          </a:p>
          <a:p>
            <a:r>
              <a:rPr lang="en-GB" sz="5000" dirty="0">
                <a:latin typeface="Montserrat" pitchFamily="2" charset="0"/>
                <a:cs typeface="Arial" panose="020B0604020202020204" pitchFamily="34" charset="0"/>
              </a:rPr>
              <a:t>44% of 5–10-year-olds have their own mobile phone</a:t>
            </a:r>
          </a:p>
          <a:p>
            <a:r>
              <a:rPr lang="en-GB" sz="5000" dirty="0">
                <a:latin typeface="Montserrat" pitchFamily="2" charset="0"/>
                <a:cs typeface="Arial" panose="020B0604020202020204" pitchFamily="34" charset="0"/>
              </a:rPr>
              <a:t>38% of children age 5-7 said they would trust a person online based on how they look.</a:t>
            </a:r>
          </a:p>
          <a:p>
            <a:r>
              <a:rPr lang="en-GB" sz="5000" b="1" dirty="0">
                <a:latin typeface="Montserrat" pitchFamily="2" charset="0"/>
                <a:cs typeface="Arial" panose="020B0604020202020204" pitchFamily="34" charset="0"/>
              </a:rPr>
              <a:t>one in four 8–9-year-olds </a:t>
            </a:r>
            <a:r>
              <a:rPr lang="en-GB" sz="5000" dirty="0">
                <a:latin typeface="Montserrat" pitchFamily="2" charset="0"/>
                <a:cs typeface="Arial" panose="020B0604020202020204" pitchFamily="34" charset="0"/>
              </a:rPr>
              <a:t> are using social media despite age restrictions, typically set at 13 years</a:t>
            </a:r>
          </a:p>
          <a:p>
            <a:r>
              <a:rPr lang="en-GB" sz="5000" dirty="0">
                <a:latin typeface="Montserrat" pitchFamily="2" charset="0"/>
                <a:cs typeface="Arial" panose="020B0604020202020204" pitchFamily="34" charset="0"/>
              </a:rPr>
              <a:t>25% of children age 6-9 did not know that what they post online could be seen by people they did not know</a:t>
            </a:r>
          </a:p>
          <a:p>
            <a:r>
              <a:rPr lang="en-GB" sz="5000" dirty="0">
                <a:latin typeface="Montserrat" pitchFamily="2" charset="0"/>
                <a:cs typeface="Arial" panose="020B0604020202020204" pitchFamily="34" charset="0"/>
              </a:rPr>
              <a:t>81% use a tablet to go online </a:t>
            </a:r>
          </a:p>
          <a:p>
            <a:r>
              <a:rPr lang="en-GB" sz="5000" dirty="0">
                <a:latin typeface="Montserrat" pitchFamily="2" charset="0"/>
                <a:cs typeface="Arial" panose="020B0604020202020204" pitchFamily="34" charset="0"/>
              </a:rPr>
              <a:t>In 2023 almost two thirds (63%) of young people reported they had viewed pornography </a:t>
            </a:r>
          </a:p>
          <a:p>
            <a:endParaRPr lang="en-GB" sz="4500" b="1" dirty="0">
              <a:solidFill>
                <a:schemeClr val="accent1">
                  <a:lumMod val="50000"/>
                </a:schemeClr>
              </a:solidFill>
              <a:latin typeface="Arial" panose="020B0604020202020204" pitchFamily="34" charset="0"/>
              <a:cs typeface="Arial" panose="020B0604020202020204" pitchFamily="34" charset="0"/>
            </a:endParaRPr>
          </a:p>
          <a:p>
            <a:endParaRPr lang="en-GB" dirty="0"/>
          </a:p>
        </p:txBody>
      </p:sp>
      <p:pic>
        <p:nvPicPr>
          <p:cNvPr id="4" name="Picture 3">
            <a:extLst>
              <a:ext uri="{FF2B5EF4-FFF2-40B4-BE49-F238E27FC236}">
                <a16:creationId xmlns:a16="http://schemas.microsoft.com/office/drawing/2014/main" id="{FD36589B-F76F-98AF-5339-9BDCD2343A93}"/>
              </a:ext>
            </a:extLst>
          </p:cNvPr>
          <p:cNvPicPr>
            <a:picLocks noChangeAspect="1"/>
          </p:cNvPicPr>
          <p:nvPr/>
        </p:nvPicPr>
        <p:blipFill>
          <a:blip r:embed="rId3"/>
          <a:stretch>
            <a:fillRect/>
          </a:stretch>
        </p:blipFill>
        <p:spPr>
          <a:xfrm>
            <a:off x="5116286" y="68860"/>
            <a:ext cx="1155067" cy="1160045"/>
          </a:xfrm>
          <a:prstGeom prst="rect">
            <a:avLst/>
          </a:prstGeom>
        </p:spPr>
      </p:pic>
      <p:pic>
        <p:nvPicPr>
          <p:cNvPr id="5" name="Picture 4">
            <a:extLst>
              <a:ext uri="{FF2B5EF4-FFF2-40B4-BE49-F238E27FC236}">
                <a16:creationId xmlns:a16="http://schemas.microsoft.com/office/drawing/2014/main" id="{36D9A0FD-71E9-62F9-6374-C22E6F363B46}"/>
              </a:ext>
            </a:extLst>
          </p:cNvPr>
          <p:cNvPicPr>
            <a:picLocks noChangeAspect="1"/>
          </p:cNvPicPr>
          <p:nvPr/>
        </p:nvPicPr>
        <p:blipFill>
          <a:blip r:embed="rId4"/>
          <a:stretch>
            <a:fillRect/>
          </a:stretch>
        </p:blipFill>
        <p:spPr>
          <a:xfrm>
            <a:off x="6712044" y="68860"/>
            <a:ext cx="2011854" cy="1140051"/>
          </a:xfrm>
          <a:prstGeom prst="rect">
            <a:avLst/>
          </a:prstGeom>
        </p:spPr>
      </p:pic>
    </p:spTree>
    <p:extLst>
      <p:ext uri="{BB962C8B-B14F-4D97-AF65-F5344CB8AC3E}">
        <p14:creationId xmlns:p14="http://schemas.microsoft.com/office/powerpoint/2010/main" val="699002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A1165-5F38-74C8-DCC2-A6CEF8C447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70EA83-BAA4-0A65-BB18-D3A6987098AD}"/>
              </a:ext>
            </a:extLst>
          </p:cNvPr>
          <p:cNvSpPr>
            <a:spLocks noGrp="1"/>
          </p:cNvSpPr>
          <p:nvPr>
            <p:ph type="title"/>
          </p:nvPr>
        </p:nvSpPr>
        <p:spPr>
          <a:xfrm>
            <a:off x="323273" y="68860"/>
            <a:ext cx="11545453" cy="1325563"/>
          </a:xfrm>
        </p:spPr>
        <p:txBody>
          <a:bodyPr>
            <a:noAutofit/>
          </a:bodyPr>
          <a:lstStyle/>
          <a:p>
            <a:r>
              <a:rPr lang="en-GB" sz="2800" b="1" dirty="0">
                <a:latin typeface="Aptos" panose="020B0004020202020204" pitchFamily="34" charset="0"/>
              </a:rPr>
              <a:t>Children’s Commissioners </a:t>
            </a:r>
            <a:br>
              <a:rPr lang="en-GB" sz="2800" b="1" dirty="0">
                <a:latin typeface="Aptos" panose="020B0004020202020204" pitchFamily="34" charset="0"/>
              </a:rPr>
            </a:br>
            <a:r>
              <a:rPr lang="en-GB" sz="2800" b="1" dirty="0">
                <a:latin typeface="Aptos" panose="020B0004020202020204" pitchFamily="34" charset="0"/>
              </a:rPr>
              <a:t>Report 2023 &amp; 2025</a:t>
            </a:r>
          </a:p>
        </p:txBody>
      </p:sp>
      <p:sp>
        <p:nvSpPr>
          <p:cNvPr id="3" name="Content Placeholder 2">
            <a:extLst>
              <a:ext uri="{FF2B5EF4-FFF2-40B4-BE49-F238E27FC236}">
                <a16:creationId xmlns:a16="http://schemas.microsoft.com/office/drawing/2014/main" id="{56CA71EE-B89B-F478-2452-DD10AF531D9B}"/>
              </a:ext>
            </a:extLst>
          </p:cNvPr>
          <p:cNvSpPr>
            <a:spLocks noGrp="1"/>
          </p:cNvSpPr>
          <p:nvPr>
            <p:ph idx="1"/>
          </p:nvPr>
        </p:nvSpPr>
        <p:spPr>
          <a:xfrm>
            <a:off x="491259" y="1307341"/>
            <a:ext cx="11209482" cy="4588165"/>
          </a:xfrm>
        </p:spPr>
        <p:txBody>
          <a:bodyPr>
            <a:normAutofit/>
          </a:bodyPr>
          <a:lstStyle/>
          <a:p>
            <a:pPr marL="0" indent="0" algn="ctr">
              <a:buNone/>
            </a:pPr>
            <a:endParaRPr lang="en-GB" sz="3600" b="1" dirty="0">
              <a:solidFill>
                <a:srgbClr val="0070C0"/>
              </a:solidFill>
            </a:endParaRPr>
          </a:p>
          <a:p>
            <a:r>
              <a:rPr lang="en-GB" sz="2400" dirty="0">
                <a:latin typeface="Arial" panose="020B0604020202020204" pitchFamily="34" charset="0"/>
                <a:cs typeface="Arial" panose="020B0604020202020204" pitchFamily="34" charset="0"/>
              </a:rPr>
              <a:t>In 2023 almost two thirds (63%) of young people reported they had viewed pornography online. In 2025 that number had increased to 70%</a:t>
            </a:r>
          </a:p>
          <a:p>
            <a:r>
              <a:rPr lang="en-GB" sz="2400" dirty="0">
                <a:latin typeface="Arial" panose="020B0604020202020204" pitchFamily="34" charset="0"/>
                <a:cs typeface="Arial" panose="020B0604020202020204" pitchFamily="34" charset="0"/>
              </a:rPr>
              <a:t>Some respondents reported to seeing it by age 6 or younger </a:t>
            </a:r>
          </a:p>
          <a:p>
            <a:r>
              <a:rPr lang="en-GB" sz="2400" dirty="0">
                <a:latin typeface="Arial" panose="020B0604020202020204" pitchFamily="34" charset="0"/>
                <a:cs typeface="Arial" panose="020B0604020202020204" pitchFamily="34" charset="0"/>
              </a:rPr>
              <a:t>27% reported to have seen it by age 11 </a:t>
            </a:r>
          </a:p>
          <a:p>
            <a:r>
              <a:rPr lang="en-GB" sz="2400" dirty="0">
                <a:latin typeface="Arial" panose="020B0604020202020204" pitchFamily="34" charset="0"/>
                <a:cs typeface="Arial" panose="020B0604020202020204" pitchFamily="34" charset="0"/>
              </a:rPr>
              <a:t>The most common way respondents saw pornography was by accident; 59% reported finding it this way. This has increased by 23% since 2023. </a:t>
            </a:r>
          </a:p>
          <a:p>
            <a:r>
              <a:rPr lang="en-GB" sz="2400" dirty="0">
                <a:latin typeface="Arial" panose="020B0604020202020204" pitchFamily="34" charset="0"/>
                <a:cs typeface="Arial" panose="020B0604020202020204" pitchFamily="34" charset="0"/>
              </a:rPr>
              <a:t>1 in 10 nine-year-olds are reported to have seen pornography </a:t>
            </a:r>
          </a:p>
          <a:p>
            <a:endParaRPr lang="en-GB" dirty="0"/>
          </a:p>
        </p:txBody>
      </p:sp>
      <p:pic>
        <p:nvPicPr>
          <p:cNvPr id="4" name="Picture 3">
            <a:extLst>
              <a:ext uri="{FF2B5EF4-FFF2-40B4-BE49-F238E27FC236}">
                <a16:creationId xmlns:a16="http://schemas.microsoft.com/office/drawing/2014/main" id="{F3F19821-8602-1A61-9693-BD4F569BE02A}"/>
              </a:ext>
            </a:extLst>
          </p:cNvPr>
          <p:cNvPicPr>
            <a:picLocks noChangeAspect="1"/>
          </p:cNvPicPr>
          <p:nvPr/>
        </p:nvPicPr>
        <p:blipFill>
          <a:blip r:embed="rId2"/>
          <a:stretch>
            <a:fillRect/>
          </a:stretch>
        </p:blipFill>
        <p:spPr>
          <a:xfrm>
            <a:off x="5116286" y="68860"/>
            <a:ext cx="1155067" cy="1160045"/>
          </a:xfrm>
          <a:prstGeom prst="rect">
            <a:avLst/>
          </a:prstGeom>
        </p:spPr>
      </p:pic>
      <p:pic>
        <p:nvPicPr>
          <p:cNvPr id="5" name="Picture 4">
            <a:extLst>
              <a:ext uri="{FF2B5EF4-FFF2-40B4-BE49-F238E27FC236}">
                <a16:creationId xmlns:a16="http://schemas.microsoft.com/office/drawing/2014/main" id="{37DD63B7-7262-E155-015E-8C22149195E7}"/>
              </a:ext>
            </a:extLst>
          </p:cNvPr>
          <p:cNvPicPr>
            <a:picLocks noChangeAspect="1"/>
          </p:cNvPicPr>
          <p:nvPr/>
        </p:nvPicPr>
        <p:blipFill>
          <a:blip r:embed="rId3"/>
          <a:stretch>
            <a:fillRect/>
          </a:stretch>
        </p:blipFill>
        <p:spPr>
          <a:xfrm>
            <a:off x="6712044" y="68860"/>
            <a:ext cx="2011854" cy="1140051"/>
          </a:xfrm>
          <a:prstGeom prst="rect">
            <a:avLst/>
          </a:prstGeom>
        </p:spPr>
      </p:pic>
    </p:spTree>
    <p:extLst>
      <p:ext uri="{BB962C8B-B14F-4D97-AF65-F5344CB8AC3E}">
        <p14:creationId xmlns:p14="http://schemas.microsoft.com/office/powerpoint/2010/main" val="3980422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Smartphone Free Childhood US  - &quot;Let's Change The Norm&quot;">
            <a:hlinkClick r:id="" action="ppaction://media"/>
            <a:extLst>
              <a:ext uri="{FF2B5EF4-FFF2-40B4-BE49-F238E27FC236}">
                <a16:creationId xmlns:a16="http://schemas.microsoft.com/office/drawing/2014/main" id="{20EC4A1A-AD68-1A6C-324E-B08D0D150D62}"/>
              </a:ext>
            </a:extLst>
          </p:cNvPr>
          <p:cNvPicPr>
            <a:picLocks noRot="1" noChangeAspect="1"/>
          </p:cNvPicPr>
          <p:nvPr>
            <a:videoFile r:link="rId1"/>
          </p:nvPr>
        </p:nvPicPr>
        <p:blipFill>
          <a:blip r:embed="rId4"/>
          <a:stretch>
            <a:fillRect/>
          </a:stretch>
        </p:blipFill>
        <p:spPr>
          <a:xfrm>
            <a:off x="947057" y="184840"/>
            <a:ext cx="10609942" cy="5994617"/>
          </a:xfrm>
          <a:prstGeom prst="rect">
            <a:avLst/>
          </a:prstGeom>
        </p:spPr>
      </p:pic>
    </p:spTree>
    <p:extLst>
      <p:ext uri="{BB962C8B-B14F-4D97-AF65-F5344CB8AC3E}">
        <p14:creationId xmlns:p14="http://schemas.microsoft.com/office/powerpoint/2010/main" val="56928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Progress with Unity">
  <a:themeElements>
    <a:clrScheme name="0054B0">
      <a:dk1>
        <a:srgbClr val="000000"/>
      </a:dk1>
      <a:lt1>
        <a:srgbClr val="FFFFFF"/>
      </a:lt1>
      <a:dk2>
        <a:srgbClr val="205D70"/>
      </a:dk2>
      <a:lt2>
        <a:srgbClr val="E8E8E8"/>
      </a:lt2>
      <a:accent1>
        <a:srgbClr val="69ADF2"/>
      </a:accent1>
      <a:accent2>
        <a:srgbClr val="FFA328"/>
      </a:accent2>
      <a:accent3>
        <a:srgbClr val="00F7B1"/>
      </a:accent3>
      <a:accent4>
        <a:srgbClr val="FF8FBB"/>
      </a:accent4>
      <a:accent5>
        <a:srgbClr val="BA85BC"/>
      </a:accent5>
      <a:accent6>
        <a:srgbClr val="FFFE49"/>
      </a:accent6>
      <a:hlink>
        <a:srgbClr val="0054B0"/>
      </a:hlink>
      <a:folHlink>
        <a:srgbClr val="FFC67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8e20fea2-f588-4539-b62c-d5cbd4914cb6}" enabled="0" method="" siteId="{8e20fea2-f588-4539-b62c-d5cbd4914cb6}" removed="1"/>
</clbl:labelList>
</file>

<file path=docProps/app.xml><?xml version="1.0" encoding="utf-8"?>
<Properties xmlns="http://schemas.openxmlformats.org/officeDocument/2006/extended-properties" xmlns:vt="http://schemas.openxmlformats.org/officeDocument/2006/docPropsVTypes">
  <TotalTime>74</TotalTime>
  <Words>2687</Words>
  <Application>Microsoft Office PowerPoint</Application>
  <PresentationFormat>Widescreen</PresentationFormat>
  <Paragraphs>223</Paragraphs>
  <Slides>30</Slides>
  <Notes>7</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Aptos</vt:lpstr>
      <vt:lpstr>Arial</vt:lpstr>
      <vt:lpstr>Calibri</vt:lpstr>
      <vt:lpstr>Century Gothic</vt:lpstr>
      <vt:lpstr>Montserrat</vt:lpstr>
      <vt:lpstr>Symbol</vt:lpstr>
      <vt:lpstr>Times New Roman</vt:lpstr>
      <vt:lpstr>Progress with Unity</vt:lpstr>
      <vt:lpstr>Wigan Complex Safeguarding Team  Child Exploitation   Parents &amp; Carers Awareness  </vt:lpstr>
      <vt:lpstr>Aim of the training</vt:lpstr>
      <vt:lpstr>Complex Safeguarding Team </vt:lpstr>
      <vt:lpstr>PowerPoint Presentation</vt:lpstr>
      <vt:lpstr>What is Child Exploitation? </vt:lpstr>
      <vt:lpstr>What are the risks?  </vt:lpstr>
      <vt:lpstr>Primary Age children.. </vt:lpstr>
      <vt:lpstr>Children’s Commissioners  Report 2023 &amp; 2025</vt:lpstr>
      <vt:lpstr>PowerPoint Presentation</vt:lpstr>
      <vt:lpstr> What are the risks involved </vt:lpstr>
      <vt:lpstr>PowerPoint Presentation</vt:lpstr>
      <vt:lpstr>Please consider screen time    Screen Addiction is real! </vt:lpstr>
      <vt:lpstr>Online Grooming / CSE </vt:lpstr>
      <vt:lpstr>Online Criminal Exploitation </vt:lpstr>
      <vt:lpstr>Alfie’s Story</vt:lpstr>
      <vt:lpstr>What to look out for.. </vt:lpstr>
      <vt:lpstr>Parent/Carer Responsibility  Internet</vt:lpstr>
      <vt:lpstr>Taking responsibility: Tips/Advice</vt:lpstr>
      <vt:lpstr>Things to think about..  </vt:lpstr>
      <vt:lpstr> What are parental controls?     </vt:lpstr>
      <vt:lpstr>PowerPoint Presentation</vt:lpstr>
      <vt:lpstr>PowerPoint Presentation</vt:lpstr>
      <vt:lpstr>  Support for you: Organisations that can help with online information and safety  </vt:lpstr>
      <vt:lpstr>PowerPoint Presentation</vt:lpstr>
      <vt:lpstr>     I hope the information has been helpful and it supports you to keep your children safe online.  Could I please ask you to take 5mins of your time to give your honest opinion of the information received. Just scan the QR code this will take you to a feed back questionnaire.  "Safety is not a gadget but a state of mind.“  - Eleanor Everet   </vt:lpstr>
      <vt:lpstr>Any Questions? </vt:lpstr>
      <vt:lpstr>Resources/ further support </vt:lpstr>
      <vt:lpstr>Resources/ further support </vt:lpstr>
      <vt:lpstr>Resources/ Training:  </vt:lpstr>
      <vt:lpstr>GM – It’s Not Okay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Halsall, Sarah</dc:creator>
  <cp:lastModifiedBy>Atkinson A</cp:lastModifiedBy>
  <cp:revision>1</cp:revision>
  <dcterms:created xsi:type="dcterms:W3CDTF">2026-01-26T10:50:06Z</dcterms:created>
  <dcterms:modified xsi:type="dcterms:W3CDTF">2026-02-12T08:35:00Z</dcterms:modified>
</cp:coreProperties>
</file>