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sldIdLst>
    <p:sldId id="256" r:id="rId6"/>
    <p:sldId id="257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F1F0D0-9DD8-9039-015F-930E3D40EF00}" v="548" dt="2025-10-14T14:50:34.346"/>
    <p1510:client id="{B2EE2DEB-DFA6-5827-D7ED-9F168A915EAD}" v="107" dt="2025-10-14T15:55:50.494"/>
    <p1510:client id="{E4618EBF-D274-8276-FD78-2AA7FCFD1DBF}" v="604" dt="2025-10-14T12:17:18.4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8" /><Relationship Type="http://schemas.microsoft.com/office/2015/10/relationships/revisionInfo" Target="revisionInfo.xml" Id="rId13" /><Relationship Type="http://schemas.openxmlformats.org/officeDocument/2006/relationships/customXml" Target="../customXml/item3.xml" Id="rId3" /><Relationship Type="http://schemas.openxmlformats.org/officeDocument/2006/relationships/slide" Target="slides/slide2.xml" Id="rId7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slide" Target="slides/slide1.xml" Id="rId6" /><Relationship Type="http://schemas.openxmlformats.org/officeDocument/2006/relationships/tableStyles" Target="tableStyles.xml" Id="rId11" /><Relationship Type="http://schemas.openxmlformats.org/officeDocument/2006/relationships/slideMaster" Target="slideMasters/slideMaster1.xml" Id="rId5" /><Relationship Type="http://schemas.openxmlformats.org/officeDocument/2006/relationships/theme" Target="theme/theme1.xml" Id="rId10" /><Relationship Type="http://schemas.openxmlformats.org/officeDocument/2006/relationships/customXml" Target="../customXml/item4.xml" Id="rId4" /><Relationship Type="http://schemas.openxmlformats.org/officeDocument/2006/relationships/viewProps" Target="viewProps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30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92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09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748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0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465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206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5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44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76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3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A0E044-573F-4B86-A310-018BAFA8CE0F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1CA2B8-ECB7-4865-96D9-9521D97AF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46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C91C611-FB7F-40EF-CEF0-A8F3AC06B071}"/>
              </a:ext>
            </a:extLst>
          </p:cNvPr>
          <p:cNvSpPr txBox="1"/>
          <p:nvPr/>
        </p:nvSpPr>
        <p:spPr>
          <a:xfrm>
            <a:off x="471948" y="294968"/>
            <a:ext cx="591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>
                <a:solidFill>
                  <a:srgbClr val="002060"/>
                </a:solidFill>
                <a:latin typeface="Comic Sans MS" panose="030F0702030302020204" pitchFamily="66" charset="0"/>
              </a:rPr>
              <a:t>Communication Team Minutes </a:t>
            </a:r>
          </a:p>
        </p:txBody>
      </p:sp>
      <p:pic>
        <p:nvPicPr>
          <p:cNvPr id="1026" name="Picture 2" descr="Uploaded image">
            <a:extLst>
              <a:ext uri="{FF2B5EF4-FFF2-40B4-BE49-F238E27FC236}">
                <a16:creationId xmlns:a16="http://schemas.microsoft.com/office/drawing/2014/main" id="{C6513F85-8E96-ED56-A0A2-EC9C39852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87" y="0"/>
            <a:ext cx="1179871" cy="1196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E44FE66-68E3-E8F1-A4FA-3B9DDBD58BD3}"/>
              </a:ext>
            </a:extLst>
          </p:cNvPr>
          <p:cNvSpPr txBox="1"/>
          <p:nvPr/>
        </p:nvSpPr>
        <p:spPr>
          <a:xfrm>
            <a:off x="221226" y="1196258"/>
            <a:ext cx="641554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>
                <a:solidFill>
                  <a:schemeClr val="accent1"/>
                </a:solidFill>
                <a:latin typeface="Comic Sans MS"/>
              </a:rPr>
              <a:t>Date of meeting 14.10.25 </a:t>
            </a:r>
          </a:p>
          <a:p>
            <a:r>
              <a:rPr lang="en-GB" sz="1400">
                <a:solidFill>
                  <a:srgbClr val="FF0000"/>
                </a:solidFill>
                <a:latin typeface="Comic Sans MS"/>
              </a:rPr>
              <a:t>Was anybody unable to attend? n/a  </a:t>
            </a:r>
            <a:endParaRPr lang="en-GB">
              <a:solidFill>
                <a:schemeClr val="accent3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52271E1-A3DC-946C-E563-F7DFB1501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444530"/>
              </p:ext>
            </p:extLst>
          </p:nvPr>
        </p:nvGraphicFramePr>
        <p:xfrm>
          <a:off x="331839" y="1985654"/>
          <a:ext cx="6054212" cy="76913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27106">
                  <a:extLst>
                    <a:ext uri="{9D8B030D-6E8A-4147-A177-3AD203B41FA5}">
                      <a16:colId xmlns:a16="http://schemas.microsoft.com/office/drawing/2014/main" val="1609570040"/>
                    </a:ext>
                  </a:extLst>
                </a:gridCol>
                <a:gridCol w="3027106">
                  <a:extLst>
                    <a:ext uri="{9D8B030D-6E8A-4147-A177-3AD203B41FA5}">
                      <a16:colId xmlns:a16="http://schemas.microsoft.com/office/drawing/2014/main" val="3617765370"/>
                    </a:ext>
                  </a:extLst>
                </a:gridCol>
              </a:tblGrid>
              <a:tr h="544936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First item to be discussed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omic Sans MS"/>
                        </a:rPr>
                        <a:t>What does that look like?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GB">
                          <a:solidFill>
                            <a:schemeClr val="tx1"/>
                          </a:solidFill>
                          <a:latin typeface="Comic Sans MS"/>
                        </a:rPr>
                        <a:t>Actions to be taken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34087"/>
                  </a:ext>
                </a:extLst>
              </a:tr>
              <a:tr h="7146445">
                <a:tc>
                  <a:txBody>
                    <a:bodyPr/>
                    <a:lstStyle/>
                    <a:p>
                      <a:r>
                        <a:rPr lang="en-GB"/>
                        <a:t>Selling snacks at break time.</a:t>
                      </a:r>
                    </a:p>
                    <a:p>
                      <a:endParaRPr lang="en-GB"/>
                    </a:p>
                    <a:p>
                      <a:endParaRPr lang="en-GB"/>
                    </a:p>
                    <a:p>
                      <a:endParaRPr lang="en-GB"/>
                    </a:p>
                    <a:p>
                      <a:endParaRPr lang="en-GB"/>
                    </a:p>
                    <a:p>
                      <a:endParaRPr lang="en-GB"/>
                    </a:p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>
                          <a:latin typeface="Aptos"/>
                        </a:rPr>
                        <a:t>A snack stand or table set up during school break time (quiet area)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>
                          <a:latin typeface="Aptos"/>
                        </a:rPr>
                        <a:t>Snacks such as: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>
                          <a:latin typeface="Aptos"/>
                        </a:rPr>
                        <a:t>Fruit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>
                          <a:latin typeface="Aptos"/>
                        </a:rPr>
                        <a:t>Cheese strings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>
                          <a:latin typeface="Aptos"/>
                        </a:rPr>
                        <a:t>Croissants (with jam/butter)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>
                          <a:latin typeface="Aptos"/>
                        </a:rPr>
                        <a:t>Pancakes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>
                          <a:latin typeface="Aptos"/>
                        </a:rPr>
                        <a:t>Waffles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>
                          <a:latin typeface="Aptos"/>
                        </a:rPr>
                        <a:t>Vegetables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>
                          <a:latin typeface="Aptos"/>
                        </a:rPr>
                        <a:t>Non-fizzy drinks</a:t>
                      </a:r>
                      <a:endParaRPr lang="en-GB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/>
                        <a:t>Actions to Be Taken</a:t>
                      </a:r>
                      <a:endParaRPr lang="en-GB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1" i="0" u="none" strike="noStrike" noProof="0"/>
                        <a:t>Create a rota for selling snacks</a:t>
                      </a:r>
                      <a:endParaRPr lang="en-GB"/>
                    </a:p>
                    <a:p>
                      <a:pPr marL="6286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/>
                        <a:t>Assign staff/students/volunteers to help each day</a:t>
                      </a:r>
                      <a:endParaRPr lang="en-GB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1" i="0" u="none" strike="noStrike" noProof="0"/>
                        <a:t>Use the quiet area</a:t>
                      </a:r>
                      <a:endParaRPr lang="en-GB"/>
                    </a:p>
                    <a:p>
                      <a:pPr marL="6286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/>
                        <a:t>Designate this space as the selling location</a:t>
                      </a:r>
                      <a:endParaRPr lang="en-GB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1" i="0" u="none" strike="noStrike" noProof="0"/>
                        <a:t>Set up signage</a:t>
                      </a:r>
                      <a:endParaRPr lang="en-GB"/>
                    </a:p>
                    <a:p>
                      <a:pPr marL="6286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/>
                        <a:t>Make a clear, attractive sign to promote the snack stall</a:t>
                      </a:r>
                      <a:endParaRPr lang="en-GB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1" i="0" u="none" strike="noStrike" noProof="0"/>
                        <a:t>Install or arrange new benches</a:t>
                      </a:r>
                      <a:endParaRPr lang="en-GB"/>
                    </a:p>
                    <a:p>
                      <a:pPr marL="6286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/>
                        <a:t>Provide seating near the stall for students</a:t>
                      </a:r>
                      <a:endParaRPr lang="en-GB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1" i="0" u="none" strike="noStrike" noProof="0"/>
                        <a:t>Explore funding options</a:t>
                      </a:r>
                      <a:endParaRPr lang="en-GB"/>
                    </a:p>
                    <a:p>
                      <a:pPr marL="6286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/>
                        <a:t>Ask </a:t>
                      </a:r>
                      <a:r>
                        <a:rPr lang="en-GB" sz="1350" b="1" i="0" u="none" strike="noStrike" noProof="0"/>
                        <a:t>FOMBA</a:t>
                      </a:r>
                      <a:r>
                        <a:rPr lang="en-GB" sz="1350" b="0" i="0" u="none" strike="noStrike" noProof="0"/>
                        <a:t> (Friends of [School Name] Association) to help with initial costs</a:t>
                      </a:r>
                      <a:endParaRPr lang="en-GB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1" i="0" u="none" strike="noStrike" noProof="0"/>
                        <a:t>Set up payment system</a:t>
                      </a:r>
                      <a:endParaRPr lang="en-GB"/>
                    </a:p>
                    <a:p>
                      <a:pPr marL="628650" lvl="1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350" b="0" i="0" u="none" strike="noStrike" noProof="0"/>
                        <a:t>Run payments through </a:t>
                      </a:r>
                      <a:r>
                        <a:rPr lang="en-GB" sz="1350" b="1" i="0" u="none" strike="noStrike" noProof="0"/>
                        <a:t>Parent Mail</a:t>
                      </a:r>
                      <a:r>
                        <a:rPr lang="en-GB" sz="1350" b="0" i="0" u="none" strike="noStrike" noProof="0"/>
                        <a:t>, similar to how toast is done.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126839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C0444C1-675E-CFF3-7455-AE86060930A7}"/>
              </a:ext>
            </a:extLst>
          </p:cNvPr>
          <p:cNvSpPr/>
          <p:nvPr/>
        </p:nvSpPr>
        <p:spPr>
          <a:xfrm>
            <a:off x="44244" y="33458"/>
            <a:ext cx="6740013" cy="975851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3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A62B3-0E80-253C-246F-6DFCA5A9E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982A0B-C3C9-7E12-F5F7-BAF50A668851}"/>
              </a:ext>
            </a:extLst>
          </p:cNvPr>
          <p:cNvSpPr txBox="1"/>
          <p:nvPr/>
        </p:nvSpPr>
        <p:spPr>
          <a:xfrm>
            <a:off x="471948" y="294968"/>
            <a:ext cx="591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>
                <a:solidFill>
                  <a:srgbClr val="002060"/>
                </a:solidFill>
                <a:latin typeface="Comic Sans MS" panose="030F0702030302020204" pitchFamily="66" charset="0"/>
              </a:rPr>
              <a:t>Communication Team Minutes </a:t>
            </a:r>
          </a:p>
        </p:txBody>
      </p:sp>
      <p:pic>
        <p:nvPicPr>
          <p:cNvPr id="1026" name="Picture 2" descr="Uploaded image">
            <a:extLst>
              <a:ext uri="{FF2B5EF4-FFF2-40B4-BE49-F238E27FC236}">
                <a16:creationId xmlns:a16="http://schemas.microsoft.com/office/drawing/2014/main" id="{F34CBE26-A09B-F4DF-BBF5-9EDA39AC0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87" y="0"/>
            <a:ext cx="1179871" cy="1196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DD6ED04-0DD0-6873-C5EE-18A7D62ED5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168996"/>
              </p:ext>
            </p:extLst>
          </p:nvPr>
        </p:nvGraphicFramePr>
        <p:xfrm>
          <a:off x="385590" y="1458383"/>
          <a:ext cx="6054212" cy="100793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27106">
                  <a:extLst>
                    <a:ext uri="{9D8B030D-6E8A-4147-A177-3AD203B41FA5}">
                      <a16:colId xmlns:a16="http://schemas.microsoft.com/office/drawing/2014/main" val="1609570040"/>
                    </a:ext>
                  </a:extLst>
                </a:gridCol>
                <a:gridCol w="3027106">
                  <a:extLst>
                    <a:ext uri="{9D8B030D-6E8A-4147-A177-3AD203B41FA5}">
                      <a16:colId xmlns:a16="http://schemas.microsoft.com/office/drawing/2014/main" val="3617765370"/>
                    </a:ext>
                  </a:extLst>
                </a:gridCol>
              </a:tblGrid>
              <a:tr h="299274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Second item to be discussed</a:t>
                      </a:r>
                    </a:p>
                  </a:txBody>
                  <a:tcPr>
                    <a:solidFill>
                      <a:srgbClr val="C189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Actions to be taken</a:t>
                      </a:r>
                    </a:p>
                  </a:txBody>
                  <a:tcPr>
                    <a:solidFill>
                      <a:srgbClr val="C18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34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Litter picking </a:t>
                      </a:r>
                    </a:p>
                    <a:p>
                      <a:endParaRPr lang="en-GB"/>
                    </a:p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Role over to the next meeting as we ran out of time.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12683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A1F2E85-946A-B553-89F9-21C211202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062328"/>
              </p:ext>
            </p:extLst>
          </p:nvPr>
        </p:nvGraphicFramePr>
        <p:xfrm>
          <a:off x="386923" y="2729673"/>
          <a:ext cx="6054212" cy="1696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27106">
                  <a:extLst>
                    <a:ext uri="{9D8B030D-6E8A-4147-A177-3AD203B41FA5}">
                      <a16:colId xmlns:a16="http://schemas.microsoft.com/office/drawing/2014/main" val="1609570040"/>
                    </a:ext>
                  </a:extLst>
                </a:gridCol>
                <a:gridCol w="3027106">
                  <a:extLst>
                    <a:ext uri="{9D8B030D-6E8A-4147-A177-3AD203B41FA5}">
                      <a16:colId xmlns:a16="http://schemas.microsoft.com/office/drawing/2014/main" val="36177653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Any other business?</a:t>
                      </a:r>
                    </a:p>
                  </a:txBody>
                  <a:tcPr>
                    <a:solidFill>
                      <a:srgbClr val="FF747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Actions to be taken</a:t>
                      </a:r>
                    </a:p>
                  </a:txBody>
                  <a:tcPr>
                    <a:solidFill>
                      <a:srgbClr val="FF74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34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Seating in the quiet area and resources.</a:t>
                      </a:r>
                    </a:p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GB"/>
                        <a:t>Can staff make sure that people are quiet if they notice children being noisy. 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/>
                        <a:t>Year 3/4 will take the quiet corner resources out (kept in the library) and year 5/6 will put them back.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12683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66E2D97-0789-7F08-DCC4-02658D80E1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229971"/>
              </p:ext>
            </p:extLst>
          </p:nvPr>
        </p:nvGraphicFramePr>
        <p:xfrm>
          <a:off x="400695" y="4681846"/>
          <a:ext cx="6054212" cy="81644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54212">
                  <a:extLst>
                    <a:ext uri="{9D8B030D-6E8A-4147-A177-3AD203B41FA5}">
                      <a16:colId xmlns:a16="http://schemas.microsoft.com/office/drawing/2014/main" val="1609570040"/>
                    </a:ext>
                  </a:extLst>
                </a:gridCol>
              </a:tblGrid>
              <a:tr h="216359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Date of the next meeting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34087"/>
                  </a:ext>
                </a:extLst>
              </a:tr>
              <a:tr h="519261">
                <a:tc>
                  <a:txBody>
                    <a:bodyPr/>
                    <a:lstStyle/>
                    <a:p>
                      <a:r>
                        <a:rPr lang="en-GB"/>
                        <a:t>20.11.25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126839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EBEF3FBE-87F6-146C-5090-53E59EA50052}"/>
              </a:ext>
            </a:extLst>
          </p:cNvPr>
          <p:cNvSpPr/>
          <p:nvPr/>
        </p:nvSpPr>
        <p:spPr>
          <a:xfrm>
            <a:off x="44244" y="33458"/>
            <a:ext cx="6740013" cy="975851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029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7c678d-2a00-40d0-94c2-7518a086dddf">
      <Terms xmlns="http://schemas.microsoft.com/office/infopath/2007/PartnerControls"/>
    </lcf76f155ced4ddcb4097134ff3c332f>
    <TaxCatchAll xmlns="88fc4d26-bc75-465d-8da3-054ba048e285" xsi:nil="true"/>
    <_dlc_DocId xmlns="88fc4d26-bc75-465d-8da3-054ba048e285">56JD4QUNF3DD-747746245-940527</_dlc_DocId>
    <_dlc_DocIdUrl xmlns="88fc4d26-bc75-465d-8da3-054ba048e285">
      <Url>https://rowanlearningtrustwigan.sharepoint.com/sites/MarusBridgePrimary/_layouts/15/DocIdRedir.aspx?ID=56JD4QUNF3DD-747746245-940527</Url>
      <Description>56JD4QUNF3DD-747746245-940527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4D32BEF0CCB348AE716F529BB44E2F" ma:contentTypeVersion="16" ma:contentTypeDescription="Create a new document." ma:contentTypeScope="" ma:versionID="34d94ff445f24d4fb4c6a78addb6aaaf">
  <xsd:schema xmlns:xsd="http://www.w3.org/2001/XMLSchema" xmlns:xs="http://www.w3.org/2001/XMLSchema" xmlns:p="http://schemas.microsoft.com/office/2006/metadata/properties" xmlns:ns2="88fc4d26-bc75-465d-8da3-054ba048e285" xmlns:ns3="e77c678d-2a00-40d0-94c2-7518a086dddf" targetNamespace="http://schemas.microsoft.com/office/2006/metadata/properties" ma:root="true" ma:fieldsID="d5e8d8ff490fd08fcd202e865ff7c5d4" ns2:_="" ns3:_="">
    <xsd:import namespace="88fc4d26-bc75-465d-8da3-054ba048e285"/>
    <xsd:import namespace="e77c678d-2a00-40d0-94c2-7518a086ddd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fc4d26-bc75-465d-8da3-054ba048e28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8" nillable="true" ma:displayName="Taxonomy Catch All Column" ma:hidden="true" ma:list="{a9c5ad22-d422-4533-a1e0-98730f513941}" ma:internalName="TaxCatchAll" ma:showField="CatchAllData" ma:web="88fc4d26-bc75-465d-8da3-054ba048e2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c678d-2a00-40d0-94c2-7518a086dd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bcd5a62-a70c-4280-b521-17f27abcc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2BD8D0-7F85-4DA6-BF0A-EE27660A3CC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3EED304-CF80-4C39-B9FE-87902A236D46}">
  <ds:schemaRefs>
    <ds:schemaRef ds:uri="88fc4d26-bc75-465d-8da3-054ba048e285"/>
    <ds:schemaRef ds:uri="e77c678d-2a00-40d0-94c2-7518a086dddf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3246FF8-636D-4E03-8A83-00006510BA8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EEC0557-DB4C-4C61-BECA-A10F569BCC4B}">
  <ds:schemaRefs>
    <ds:schemaRef ds:uri="88fc4d26-bc75-465d-8da3-054ba048e285"/>
    <ds:schemaRef ds:uri="e77c678d-2a00-40d0-94c2-7518a086ddd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Jacqueline Collier</dc:creator>
  <cp:revision>1</cp:revision>
  <dcterms:created xsi:type="dcterms:W3CDTF">2025-10-14T10:43:02Z</dcterms:created>
  <dcterms:modified xsi:type="dcterms:W3CDTF">2025-10-14T15:56:12Z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0x010100F14D32BEF0CCB348AE716F529BB44E2F</vt:lpwstr>
  </property>
  <property fmtid="{D5CDD505-2E9C-101B-9397-08002B2CF9AE}" pid="3" name="_dlc_DocIdItemGuid">
    <vt:lpwstr>22d06039-d18a-4408-a467-d8e45d28ca46</vt:lpwstr>
  </property>
  <property fmtid="{D5CDD505-2E9C-101B-9397-08002B2CF9AE}" pid="4" name="MediaServiceImageTags">
    <vt:lpwstr/>
  </property>
</Properties>
</file>