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59" r:id="rId6"/>
    <p:sldId id="264" r:id="rId7"/>
    <p:sldId id="258" r:id="rId8"/>
    <p:sldId id="266" r:id="rId9"/>
    <p:sldId id="267" r:id="rId10"/>
    <p:sldId id="263" r:id="rId11"/>
    <p:sldId id="268" r:id="rId12"/>
    <p:sldId id="265"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402C2C-C203-C7CC-A8A7-41A11B73C71A}" v="28" dt="2023-06-12T10:29:23.722"/>
    <p1510:client id="{721ADB9A-DC4C-0F74-B29F-1C61A0E45F8F}" v="8" dt="2023-06-16T08:01:11.367"/>
    <p1510:client id="{A69A1DC5-7F13-4F3C-BF5F-C2960718A194}" v="27" dt="2023-06-12T11:07:14.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2"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T" userId="S::t.heaton@marusbridge.co.uk::193a9181-ba89-4262-8033-00a8fb15afe8" providerId="AD" clId="Web-{721ADB9A-DC4C-0F74-B29F-1C61A0E45F8F}"/>
    <pc:docChg chg="modSld">
      <pc:chgData name="Heaton T" userId="S::t.heaton@marusbridge.co.uk::193a9181-ba89-4262-8033-00a8fb15afe8" providerId="AD" clId="Web-{721ADB9A-DC4C-0F74-B29F-1C61A0E45F8F}" dt="2023-06-16T08:01:11.367" v="19" actId="20577"/>
      <pc:docMkLst>
        <pc:docMk/>
      </pc:docMkLst>
      <pc:sldChg chg="modSp">
        <pc:chgData name="Heaton T" userId="S::t.heaton@marusbridge.co.uk::193a9181-ba89-4262-8033-00a8fb15afe8" providerId="AD" clId="Web-{721ADB9A-DC4C-0F74-B29F-1C61A0E45F8F}" dt="2023-06-16T08:01:11.367" v="19" actId="20577"/>
        <pc:sldMkLst>
          <pc:docMk/>
          <pc:sldMk cId="1510330859" sldId="258"/>
        </pc:sldMkLst>
        <pc:spChg chg="mod">
          <ac:chgData name="Heaton T" userId="S::t.heaton@marusbridge.co.uk::193a9181-ba89-4262-8033-00a8fb15afe8" providerId="AD" clId="Web-{721ADB9A-DC4C-0F74-B29F-1C61A0E45F8F}" dt="2023-06-16T08:01:11.367" v="19" actId="20577"/>
          <ac:spMkLst>
            <pc:docMk/>
            <pc:sldMk cId="1510330859" sldId="258"/>
            <ac:spMk id="4" creationId="{BAD7F7BB-F4E1-E812-7563-D45935623047}"/>
          </ac:spMkLst>
        </pc:spChg>
      </pc:sldChg>
      <pc:sldChg chg="modSp">
        <pc:chgData name="Heaton T" userId="S::t.heaton@marusbridge.co.uk::193a9181-ba89-4262-8033-00a8fb15afe8" providerId="AD" clId="Web-{721ADB9A-DC4C-0F74-B29F-1C61A0E45F8F}" dt="2023-06-16T07:59:44.065" v="10" actId="20577"/>
        <pc:sldMkLst>
          <pc:docMk/>
          <pc:sldMk cId="188167634" sldId="265"/>
        </pc:sldMkLst>
        <pc:graphicFrameChg chg="modGraphic">
          <ac:chgData name="Heaton T" userId="S::t.heaton@marusbridge.co.uk::193a9181-ba89-4262-8033-00a8fb15afe8" providerId="AD" clId="Web-{721ADB9A-DC4C-0F74-B29F-1C61A0E45F8F}" dt="2023-06-16T07:59:44.065" v="10" actId="20577"/>
          <ac:graphicFrameMkLst>
            <pc:docMk/>
            <pc:sldMk cId="188167634" sldId="265"/>
            <ac:graphicFrameMk id="9" creationId="{E9A79804-6211-6D30-37AF-A46BFC635D1A}"/>
          </ac:graphicFrameMkLst>
        </pc:graphicFrameChg>
      </pc:sldChg>
      <pc:sldChg chg="modSp">
        <pc:chgData name="Heaton T" userId="S::t.heaton@marusbridge.co.uk::193a9181-ba89-4262-8033-00a8fb15afe8" providerId="AD" clId="Web-{721ADB9A-DC4C-0F74-B29F-1C61A0E45F8F}" dt="2023-06-16T08:01:02.648" v="17" actId="20577"/>
        <pc:sldMkLst>
          <pc:docMk/>
          <pc:sldMk cId="1774005942" sldId="266"/>
        </pc:sldMkLst>
        <pc:spChg chg="mod">
          <ac:chgData name="Heaton T" userId="S::t.heaton@marusbridge.co.uk::193a9181-ba89-4262-8033-00a8fb15afe8" providerId="AD" clId="Web-{721ADB9A-DC4C-0F74-B29F-1C61A0E45F8F}" dt="2023-06-16T08:01:02.648" v="17" actId="20577"/>
          <ac:spMkLst>
            <pc:docMk/>
            <pc:sldMk cId="1774005942" sldId="266"/>
            <ac:spMk id="3" creationId="{26937121-45D2-07D4-E096-2C88C17997A0}"/>
          </ac:spMkLst>
        </pc:spChg>
      </pc:sldChg>
      <pc:sldChg chg="modSp">
        <pc:chgData name="Heaton T" userId="S::t.heaton@marusbridge.co.uk::193a9181-ba89-4262-8033-00a8fb15afe8" providerId="AD" clId="Web-{721ADB9A-DC4C-0F74-B29F-1C61A0E45F8F}" dt="2023-06-16T08:00:49.460" v="16" actId="20577"/>
        <pc:sldMkLst>
          <pc:docMk/>
          <pc:sldMk cId="4088411493" sldId="267"/>
        </pc:sldMkLst>
        <pc:spChg chg="mod">
          <ac:chgData name="Heaton T" userId="S::t.heaton@marusbridge.co.uk::193a9181-ba89-4262-8033-00a8fb15afe8" providerId="AD" clId="Web-{721ADB9A-DC4C-0F74-B29F-1C61A0E45F8F}" dt="2023-06-16T08:00:49.460" v="16" actId="20577"/>
          <ac:spMkLst>
            <pc:docMk/>
            <pc:sldMk cId="4088411493" sldId="267"/>
            <ac:spMk id="4" creationId="{A025A19C-8ADA-5DE2-FBA1-06710AAA9A01}"/>
          </ac:spMkLst>
        </pc:spChg>
      </pc:sldChg>
      <pc:sldChg chg="modSp">
        <pc:chgData name="Heaton T" userId="S::t.heaton@marusbridge.co.uk::193a9181-ba89-4262-8033-00a8fb15afe8" providerId="AD" clId="Web-{721ADB9A-DC4C-0F74-B29F-1C61A0E45F8F}" dt="2023-06-16T08:00:06.285" v="13" actId="20577"/>
        <pc:sldMkLst>
          <pc:docMk/>
          <pc:sldMk cId="4002166056" sldId="268"/>
        </pc:sldMkLst>
        <pc:spChg chg="mod">
          <ac:chgData name="Heaton T" userId="S::t.heaton@marusbridge.co.uk::193a9181-ba89-4262-8033-00a8fb15afe8" providerId="AD" clId="Web-{721ADB9A-DC4C-0F74-B29F-1C61A0E45F8F}" dt="2023-06-16T08:00:06.285" v="13" actId="20577"/>
          <ac:spMkLst>
            <pc:docMk/>
            <pc:sldMk cId="4002166056" sldId="268"/>
            <ac:spMk id="3" creationId="{B4B60079-C565-234E-BEAD-A22D2A69895B}"/>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46B6FC-143E-4C25-887B-B9971F21DDE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4BF9E8BA-8DD9-4FD6-B254-AC1A5F1DFE32}">
      <dgm:prSet/>
      <dgm:spPr/>
      <dgm:t>
        <a:bodyPr/>
        <a:lstStyle/>
        <a:p>
          <a:r>
            <a:rPr lang="en-US" dirty="0"/>
            <a:t>We have PSHE lessons every week which teaches us lots about our mental health. We focus on different emotions and explore how to control and deal with negative emotions in a positive way.</a:t>
          </a:r>
        </a:p>
      </dgm:t>
    </dgm:pt>
    <dgm:pt modelId="{479921AE-F408-4B52-AC2A-9A0F55377DF5}" type="parTrans" cxnId="{1F297A34-46E2-434E-A6B0-BBD52EB8A862}">
      <dgm:prSet/>
      <dgm:spPr/>
      <dgm:t>
        <a:bodyPr/>
        <a:lstStyle/>
        <a:p>
          <a:endParaRPr lang="en-US"/>
        </a:p>
      </dgm:t>
    </dgm:pt>
    <dgm:pt modelId="{58C51FAF-3855-4346-A0B5-0A65628E69A3}" type="sibTrans" cxnId="{1F297A34-46E2-434E-A6B0-BBD52EB8A862}">
      <dgm:prSet/>
      <dgm:spPr/>
      <dgm:t>
        <a:bodyPr/>
        <a:lstStyle/>
        <a:p>
          <a:endParaRPr lang="en-US"/>
        </a:p>
      </dgm:t>
    </dgm:pt>
    <dgm:pt modelId="{B3054C44-A550-4A1F-BC29-6F324B1D8D58}">
      <dgm:prSet/>
      <dgm:spPr/>
      <dgm:t>
        <a:bodyPr/>
        <a:lstStyle/>
        <a:p>
          <a:r>
            <a:rPr lang="en-US"/>
            <a:t>We also learn a lot about lifestyle choices, living a healthy life and the importance of a how having a good night's sleep helps us to improve our mental health and become better learners. </a:t>
          </a:r>
          <a:endParaRPr lang="en-US" dirty="0"/>
        </a:p>
      </dgm:t>
    </dgm:pt>
    <dgm:pt modelId="{FDBA9356-D0D8-40E7-8DC8-77016E16D139}" type="parTrans" cxnId="{241392B4-B6CE-4BD5-B4A4-641B8D4B1C55}">
      <dgm:prSet/>
      <dgm:spPr/>
      <dgm:t>
        <a:bodyPr/>
        <a:lstStyle/>
        <a:p>
          <a:endParaRPr lang="en-US"/>
        </a:p>
      </dgm:t>
    </dgm:pt>
    <dgm:pt modelId="{D21115AB-FCFA-4FC0-BB4D-9D1899164164}" type="sibTrans" cxnId="{241392B4-B6CE-4BD5-B4A4-641B8D4B1C55}">
      <dgm:prSet/>
      <dgm:spPr/>
      <dgm:t>
        <a:bodyPr/>
        <a:lstStyle/>
        <a:p>
          <a:endParaRPr lang="en-US"/>
        </a:p>
      </dgm:t>
    </dgm:pt>
    <dgm:pt modelId="{673772AC-9962-4E03-B9E3-91648BF5B065}" type="pres">
      <dgm:prSet presAssocID="{0546B6FC-143E-4C25-887B-B9971F21DDE4}" presName="diagram" presStyleCnt="0">
        <dgm:presLayoutVars>
          <dgm:dir/>
          <dgm:resizeHandles val="exact"/>
        </dgm:presLayoutVars>
      </dgm:prSet>
      <dgm:spPr/>
    </dgm:pt>
    <dgm:pt modelId="{3B0BAC6D-4036-41AB-8FBB-1C2FE202EECB}" type="pres">
      <dgm:prSet presAssocID="{4BF9E8BA-8DD9-4FD6-B254-AC1A5F1DFE32}" presName="node" presStyleLbl="node1" presStyleIdx="0" presStyleCnt="2">
        <dgm:presLayoutVars>
          <dgm:bulletEnabled val="1"/>
        </dgm:presLayoutVars>
      </dgm:prSet>
      <dgm:spPr/>
    </dgm:pt>
    <dgm:pt modelId="{01190156-468A-40D7-ADF8-747BC1AA29EF}" type="pres">
      <dgm:prSet presAssocID="{58C51FAF-3855-4346-A0B5-0A65628E69A3}" presName="sibTrans" presStyleCnt="0"/>
      <dgm:spPr/>
    </dgm:pt>
    <dgm:pt modelId="{015C59C0-1C6B-40BE-8A4A-4A530EEFB900}" type="pres">
      <dgm:prSet presAssocID="{B3054C44-A550-4A1F-BC29-6F324B1D8D58}" presName="node" presStyleLbl="node1" presStyleIdx="1" presStyleCnt="2">
        <dgm:presLayoutVars>
          <dgm:bulletEnabled val="1"/>
        </dgm:presLayoutVars>
      </dgm:prSet>
      <dgm:spPr/>
    </dgm:pt>
  </dgm:ptLst>
  <dgm:cxnLst>
    <dgm:cxn modelId="{811E2A26-F12F-46AA-942D-876FF5BC9D4B}" type="presOf" srcId="{4BF9E8BA-8DD9-4FD6-B254-AC1A5F1DFE32}" destId="{3B0BAC6D-4036-41AB-8FBB-1C2FE202EECB}" srcOrd="0" destOrd="0" presId="urn:microsoft.com/office/officeart/2005/8/layout/default"/>
    <dgm:cxn modelId="{1F297A34-46E2-434E-A6B0-BBD52EB8A862}" srcId="{0546B6FC-143E-4C25-887B-B9971F21DDE4}" destId="{4BF9E8BA-8DD9-4FD6-B254-AC1A5F1DFE32}" srcOrd="0" destOrd="0" parTransId="{479921AE-F408-4B52-AC2A-9A0F55377DF5}" sibTransId="{58C51FAF-3855-4346-A0B5-0A65628E69A3}"/>
    <dgm:cxn modelId="{FA448362-5F08-4F32-9063-D5B0A1B49826}" type="presOf" srcId="{B3054C44-A550-4A1F-BC29-6F324B1D8D58}" destId="{015C59C0-1C6B-40BE-8A4A-4A530EEFB900}" srcOrd="0" destOrd="0" presId="urn:microsoft.com/office/officeart/2005/8/layout/default"/>
    <dgm:cxn modelId="{241392B4-B6CE-4BD5-B4A4-641B8D4B1C55}" srcId="{0546B6FC-143E-4C25-887B-B9971F21DDE4}" destId="{B3054C44-A550-4A1F-BC29-6F324B1D8D58}" srcOrd="1" destOrd="0" parTransId="{FDBA9356-D0D8-40E7-8DC8-77016E16D139}" sibTransId="{D21115AB-FCFA-4FC0-BB4D-9D1899164164}"/>
    <dgm:cxn modelId="{04FD60DA-0B0C-47E0-A763-07033578A3E7}" type="presOf" srcId="{0546B6FC-143E-4C25-887B-B9971F21DDE4}" destId="{673772AC-9962-4E03-B9E3-91648BF5B065}" srcOrd="0" destOrd="0" presId="urn:microsoft.com/office/officeart/2005/8/layout/default"/>
    <dgm:cxn modelId="{D35A1BA7-6B7D-48EB-8166-49271BC39D93}" type="presParOf" srcId="{673772AC-9962-4E03-B9E3-91648BF5B065}" destId="{3B0BAC6D-4036-41AB-8FBB-1C2FE202EECB}" srcOrd="0" destOrd="0" presId="urn:microsoft.com/office/officeart/2005/8/layout/default"/>
    <dgm:cxn modelId="{39E29358-9AA6-4047-9957-F0D9098B3E29}" type="presParOf" srcId="{673772AC-9962-4E03-B9E3-91648BF5B065}" destId="{01190156-468A-40D7-ADF8-747BC1AA29EF}" srcOrd="1" destOrd="0" presId="urn:microsoft.com/office/officeart/2005/8/layout/default"/>
    <dgm:cxn modelId="{9C523769-50B8-4FF8-8DEC-87AD232B148F}" type="presParOf" srcId="{673772AC-9962-4E03-B9E3-91648BF5B065}" destId="{015C59C0-1C6B-40BE-8A4A-4A530EEFB900}"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B26E5A-1655-4BB6-B2BD-5D7F049D354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F7189C6-DC90-4E71-A02A-896D72C35AF3}">
      <dgm:prSet/>
      <dgm:spPr/>
      <dgm:t>
        <a:bodyPr/>
        <a:lstStyle/>
        <a:p>
          <a:pPr rtl="0">
            <a:lnSpc>
              <a:spcPct val="100000"/>
            </a:lnSpc>
          </a:pPr>
          <a:r>
            <a:rPr lang="en-GB" dirty="0"/>
            <a:t>Another way in which we promote healthy lifestyles is through our close links with the Wigan Council ‘Let’s Get Movin’ team’.</a:t>
          </a:r>
          <a:r>
            <a:rPr lang="en-GB" dirty="0">
              <a:latin typeface="Calibri Light" panose="020F0302020204030204"/>
            </a:rPr>
            <a:t> </a:t>
          </a:r>
          <a:endParaRPr lang="en-US" dirty="0"/>
        </a:p>
      </dgm:t>
    </dgm:pt>
    <dgm:pt modelId="{AA6EE4CD-4A1D-4A24-8D8C-B7E673FAC5AD}" type="parTrans" cxnId="{8C5CA9DF-BB6A-45BE-9960-C3990EB38A6F}">
      <dgm:prSet/>
      <dgm:spPr/>
      <dgm:t>
        <a:bodyPr/>
        <a:lstStyle/>
        <a:p>
          <a:endParaRPr lang="en-US"/>
        </a:p>
      </dgm:t>
    </dgm:pt>
    <dgm:pt modelId="{7195AACB-2A68-43B7-8996-D00A8FB69746}" type="sibTrans" cxnId="{8C5CA9DF-BB6A-45BE-9960-C3990EB38A6F}">
      <dgm:prSet/>
      <dgm:spPr/>
      <dgm:t>
        <a:bodyPr/>
        <a:lstStyle/>
        <a:p>
          <a:endParaRPr lang="en-US"/>
        </a:p>
      </dgm:t>
    </dgm:pt>
    <dgm:pt modelId="{4EE10335-6C7E-4163-9090-1515E3623136}">
      <dgm:prSet/>
      <dgm:spPr/>
      <dgm:t>
        <a:bodyPr/>
        <a:lstStyle/>
        <a:p>
          <a:pPr>
            <a:lnSpc>
              <a:spcPct val="100000"/>
            </a:lnSpc>
          </a:pPr>
          <a:r>
            <a:rPr lang="en-GB" dirty="0"/>
            <a:t>Pupils in EYFS, Y1 &amp; Y4 received a 12-week healthy living workshop from the team.</a:t>
          </a:r>
          <a:endParaRPr lang="en-US" dirty="0"/>
        </a:p>
      </dgm:t>
    </dgm:pt>
    <dgm:pt modelId="{2038E2C3-5B23-4574-8F6F-607B7ABE9879}" type="parTrans" cxnId="{63A5372A-4A8B-48B8-BA84-97B7981A1109}">
      <dgm:prSet/>
      <dgm:spPr/>
      <dgm:t>
        <a:bodyPr/>
        <a:lstStyle/>
        <a:p>
          <a:endParaRPr lang="en-US"/>
        </a:p>
      </dgm:t>
    </dgm:pt>
    <dgm:pt modelId="{C8828963-72AB-4756-BE25-6CFC4ECFEA78}" type="sibTrans" cxnId="{63A5372A-4A8B-48B8-BA84-97B7981A1109}">
      <dgm:prSet/>
      <dgm:spPr/>
      <dgm:t>
        <a:bodyPr/>
        <a:lstStyle/>
        <a:p>
          <a:endParaRPr lang="en-US"/>
        </a:p>
      </dgm:t>
    </dgm:pt>
    <dgm:pt modelId="{31CDBC0E-0194-49D9-B5D7-5C9A3E16C124}">
      <dgm:prSet/>
      <dgm:spPr/>
      <dgm:t>
        <a:bodyPr/>
        <a:lstStyle/>
        <a:p>
          <a:pPr>
            <a:lnSpc>
              <a:spcPct val="100000"/>
            </a:lnSpc>
          </a:pPr>
          <a:r>
            <a:rPr lang="en-GB" dirty="0"/>
            <a:t>We also loved getting involved in the ‘Aprils Active 60’ campaign which saw all pupils from EYFS to Y6 take part in 60 active minutes in school and at home every day! We had so many pupils take part in this, which was fantastic.</a:t>
          </a:r>
          <a:endParaRPr lang="en-US" dirty="0"/>
        </a:p>
      </dgm:t>
    </dgm:pt>
    <dgm:pt modelId="{52A4CACE-7404-4C82-8A31-8385CD25827F}" type="parTrans" cxnId="{33B72019-F2AE-46B0-9793-720C5DC99730}">
      <dgm:prSet/>
      <dgm:spPr/>
      <dgm:t>
        <a:bodyPr/>
        <a:lstStyle/>
        <a:p>
          <a:endParaRPr lang="en-US"/>
        </a:p>
      </dgm:t>
    </dgm:pt>
    <dgm:pt modelId="{0812D67A-316A-4BF8-9D84-589C31E2122F}" type="sibTrans" cxnId="{33B72019-F2AE-46B0-9793-720C5DC99730}">
      <dgm:prSet/>
      <dgm:spPr/>
      <dgm:t>
        <a:bodyPr/>
        <a:lstStyle/>
        <a:p>
          <a:endParaRPr lang="en-US"/>
        </a:p>
      </dgm:t>
    </dgm:pt>
    <dgm:pt modelId="{9C001FEB-D4A4-4F7A-BAD9-7BF5A45A452E}">
      <dgm:prSet/>
      <dgm:spPr/>
      <dgm:t>
        <a:bodyPr/>
        <a:lstStyle/>
        <a:p>
          <a:pPr rtl="0">
            <a:lnSpc>
              <a:spcPct val="100000"/>
            </a:lnSpc>
          </a:pPr>
          <a:r>
            <a:rPr lang="en-GB" dirty="0"/>
            <a:t>Lastly, Bikeabilty will be visiting our school</a:t>
          </a:r>
          <a:r>
            <a:rPr lang="en-GB" dirty="0">
              <a:latin typeface="Calibri Light" panose="020F0302020204030204"/>
            </a:rPr>
            <a:t> this </a:t>
          </a:r>
          <a:r>
            <a:rPr lang="en-GB" dirty="0"/>
            <a:t>month to work with our Y6s. This is the government's national cycle training programme which we hope will give our pupils the skills they need to feel confident to cycle where possible.</a:t>
          </a:r>
          <a:r>
            <a:rPr lang="en-GB" dirty="0">
              <a:latin typeface="Calibri Light" panose="020F0302020204030204"/>
            </a:rPr>
            <a:t> </a:t>
          </a:r>
          <a:endParaRPr lang="en-US" dirty="0"/>
        </a:p>
      </dgm:t>
    </dgm:pt>
    <dgm:pt modelId="{19E20F26-BF39-41B0-9487-0FE10EF1689A}" type="parTrans" cxnId="{E32B61B3-A7EC-4020-A7B0-215E30EFD7E3}">
      <dgm:prSet/>
      <dgm:spPr/>
      <dgm:t>
        <a:bodyPr/>
        <a:lstStyle/>
        <a:p>
          <a:endParaRPr lang="en-US"/>
        </a:p>
      </dgm:t>
    </dgm:pt>
    <dgm:pt modelId="{80E318A1-2BCC-4031-8596-EBCB05F86DEA}" type="sibTrans" cxnId="{E32B61B3-A7EC-4020-A7B0-215E30EFD7E3}">
      <dgm:prSet/>
      <dgm:spPr/>
      <dgm:t>
        <a:bodyPr/>
        <a:lstStyle/>
        <a:p>
          <a:endParaRPr lang="en-US"/>
        </a:p>
      </dgm:t>
    </dgm:pt>
    <dgm:pt modelId="{780DE2F7-2874-4007-8D53-4E716300487D}" type="pres">
      <dgm:prSet presAssocID="{66B26E5A-1655-4BB6-B2BD-5D7F049D3549}" presName="root" presStyleCnt="0">
        <dgm:presLayoutVars>
          <dgm:dir/>
          <dgm:resizeHandles val="exact"/>
        </dgm:presLayoutVars>
      </dgm:prSet>
      <dgm:spPr/>
    </dgm:pt>
    <dgm:pt modelId="{EB90C908-2604-43EC-8EBB-971887F0E911}" type="pres">
      <dgm:prSet presAssocID="{DF7189C6-DC90-4E71-A02A-896D72C35AF3}" presName="compNode" presStyleCnt="0"/>
      <dgm:spPr/>
    </dgm:pt>
    <dgm:pt modelId="{BB4FD3A2-2FD3-48C9-ABE5-C7BE47ACA115}" type="pres">
      <dgm:prSet presAssocID="{DF7189C6-DC90-4E71-A02A-896D72C35AF3}" presName="bgRect" presStyleLbl="bgShp" presStyleIdx="0" presStyleCnt="4"/>
      <dgm:spPr/>
    </dgm:pt>
    <dgm:pt modelId="{6901C95F-C2A7-459A-9CC7-DEAEC88F56C0}" type="pres">
      <dgm:prSet presAssocID="{DF7189C6-DC90-4E71-A02A-896D72C35AF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nections"/>
        </a:ext>
      </dgm:extLst>
    </dgm:pt>
    <dgm:pt modelId="{6358F7A8-80DB-44E9-93D8-4EC38190C3A7}" type="pres">
      <dgm:prSet presAssocID="{DF7189C6-DC90-4E71-A02A-896D72C35AF3}" presName="spaceRect" presStyleCnt="0"/>
      <dgm:spPr/>
    </dgm:pt>
    <dgm:pt modelId="{06FF7F44-41B3-4A37-90E9-86E78DC43810}" type="pres">
      <dgm:prSet presAssocID="{DF7189C6-DC90-4E71-A02A-896D72C35AF3}" presName="parTx" presStyleLbl="revTx" presStyleIdx="0" presStyleCnt="4">
        <dgm:presLayoutVars>
          <dgm:chMax val="0"/>
          <dgm:chPref val="0"/>
        </dgm:presLayoutVars>
      </dgm:prSet>
      <dgm:spPr/>
    </dgm:pt>
    <dgm:pt modelId="{7BFABC76-9352-4F08-915D-84D7081BE512}" type="pres">
      <dgm:prSet presAssocID="{7195AACB-2A68-43B7-8996-D00A8FB69746}" presName="sibTrans" presStyleCnt="0"/>
      <dgm:spPr/>
    </dgm:pt>
    <dgm:pt modelId="{99AD5523-5A75-49A4-973E-C5C43E8CF5A2}" type="pres">
      <dgm:prSet presAssocID="{4EE10335-6C7E-4163-9090-1515E3623136}" presName="compNode" presStyleCnt="0"/>
      <dgm:spPr/>
    </dgm:pt>
    <dgm:pt modelId="{C363C1BC-4010-4C77-96A3-23299E00E2A2}" type="pres">
      <dgm:prSet presAssocID="{4EE10335-6C7E-4163-9090-1515E3623136}" presName="bgRect" presStyleLbl="bgShp" presStyleIdx="1" presStyleCnt="4"/>
      <dgm:spPr/>
    </dgm:pt>
    <dgm:pt modelId="{AA56C24C-482E-437D-B755-6FF02330C219}" type="pres">
      <dgm:prSet presAssocID="{4EE10335-6C7E-4163-9090-1515E362313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6D5BCA4F-BE0D-4B0D-BD6E-EDA2995E7F29}" type="pres">
      <dgm:prSet presAssocID="{4EE10335-6C7E-4163-9090-1515E3623136}" presName="spaceRect" presStyleCnt="0"/>
      <dgm:spPr/>
    </dgm:pt>
    <dgm:pt modelId="{EEE4AE81-53FD-4A65-89A1-216B2A6E4E41}" type="pres">
      <dgm:prSet presAssocID="{4EE10335-6C7E-4163-9090-1515E3623136}" presName="parTx" presStyleLbl="revTx" presStyleIdx="1" presStyleCnt="4">
        <dgm:presLayoutVars>
          <dgm:chMax val="0"/>
          <dgm:chPref val="0"/>
        </dgm:presLayoutVars>
      </dgm:prSet>
      <dgm:spPr/>
    </dgm:pt>
    <dgm:pt modelId="{27783350-F42A-44C5-991C-BE560E5D44E2}" type="pres">
      <dgm:prSet presAssocID="{C8828963-72AB-4756-BE25-6CFC4ECFEA78}" presName="sibTrans" presStyleCnt="0"/>
      <dgm:spPr/>
    </dgm:pt>
    <dgm:pt modelId="{5FD1543F-F3B4-40B7-B2C8-C256552E0D14}" type="pres">
      <dgm:prSet presAssocID="{31CDBC0E-0194-49D9-B5D7-5C9A3E16C124}" presName="compNode" presStyleCnt="0"/>
      <dgm:spPr/>
    </dgm:pt>
    <dgm:pt modelId="{65E7DAA1-4748-4C68-8152-9982A2B0896B}" type="pres">
      <dgm:prSet presAssocID="{31CDBC0E-0194-49D9-B5D7-5C9A3E16C124}" presName="bgRect" presStyleLbl="bgShp" presStyleIdx="2" presStyleCnt="4"/>
      <dgm:spPr/>
    </dgm:pt>
    <dgm:pt modelId="{D4CF085B-476C-4E95-9191-24CD9326E2A7}" type="pres">
      <dgm:prSet presAssocID="{31CDBC0E-0194-49D9-B5D7-5C9A3E16C12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arget Audience"/>
        </a:ext>
      </dgm:extLst>
    </dgm:pt>
    <dgm:pt modelId="{6E87CF13-0821-4695-9B00-4B214761B2D2}" type="pres">
      <dgm:prSet presAssocID="{31CDBC0E-0194-49D9-B5D7-5C9A3E16C124}" presName="spaceRect" presStyleCnt="0"/>
      <dgm:spPr/>
    </dgm:pt>
    <dgm:pt modelId="{492A5F42-9580-4423-A0EF-86D2B8D58657}" type="pres">
      <dgm:prSet presAssocID="{31CDBC0E-0194-49D9-B5D7-5C9A3E16C124}" presName="parTx" presStyleLbl="revTx" presStyleIdx="2" presStyleCnt="4">
        <dgm:presLayoutVars>
          <dgm:chMax val="0"/>
          <dgm:chPref val="0"/>
        </dgm:presLayoutVars>
      </dgm:prSet>
      <dgm:spPr/>
    </dgm:pt>
    <dgm:pt modelId="{100DA8FA-6F2A-49D9-83F5-D0782817A1F9}" type="pres">
      <dgm:prSet presAssocID="{0812D67A-316A-4BF8-9D84-589C31E2122F}" presName="sibTrans" presStyleCnt="0"/>
      <dgm:spPr/>
    </dgm:pt>
    <dgm:pt modelId="{FBD6FBE7-A9D9-43FC-8BC0-C242277172AA}" type="pres">
      <dgm:prSet presAssocID="{9C001FEB-D4A4-4F7A-BAD9-7BF5A45A452E}" presName="compNode" presStyleCnt="0"/>
      <dgm:spPr/>
    </dgm:pt>
    <dgm:pt modelId="{1DFFA9D8-A7A7-4AAA-B358-5CD3A85DCC35}" type="pres">
      <dgm:prSet presAssocID="{9C001FEB-D4A4-4F7A-BAD9-7BF5A45A452E}" presName="bgRect" presStyleLbl="bgShp" presStyleIdx="3" presStyleCnt="4"/>
      <dgm:spPr/>
    </dgm:pt>
    <dgm:pt modelId="{4C3960F6-5FE9-459B-9F15-8DB42E615579}" type="pres">
      <dgm:prSet presAssocID="{9C001FEB-D4A4-4F7A-BAD9-7BF5A45A452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hoolhouse"/>
        </a:ext>
      </dgm:extLst>
    </dgm:pt>
    <dgm:pt modelId="{2A35E8BB-55F9-438F-8107-641079CDB24A}" type="pres">
      <dgm:prSet presAssocID="{9C001FEB-D4A4-4F7A-BAD9-7BF5A45A452E}" presName="spaceRect" presStyleCnt="0"/>
      <dgm:spPr/>
    </dgm:pt>
    <dgm:pt modelId="{AE9AEFE5-15F0-4321-9E66-0FAA16D31D20}" type="pres">
      <dgm:prSet presAssocID="{9C001FEB-D4A4-4F7A-BAD9-7BF5A45A452E}" presName="parTx" presStyleLbl="revTx" presStyleIdx="3" presStyleCnt="4">
        <dgm:presLayoutVars>
          <dgm:chMax val="0"/>
          <dgm:chPref val="0"/>
        </dgm:presLayoutVars>
      </dgm:prSet>
      <dgm:spPr/>
    </dgm:pt>
  </dgm:ptLst>
  <dgm:cxnLst>
    <dgm:cxn modelId="{80EBAC06-E001-436B-B706-774D9C990032}" type="presOf" srcId="{31CDBC0E-0194-49D9-B5D7-5C9A3E16C124}" destId="{492A5F42-9580-4423-A0EF-86D2B8D58657}" srcOrd="0" destOrd="0" presId="urn:microsoft.com/office/officeart/2018/2/layout/IconVerticalSolidList"/>
    <dgm:cxn modelId="{33B72019-F2AE-46B0-9793-720C5DC99730}" srcId="{66B26E5A-1655-4BB6-B2BD-5D7F049D3549}" destId="{31CDBC0E-0194-49D9-B5D7-5C9A3E16C124}" srcOrd="2" destOrd="0" parTransId="{52A4CACE-7404-4C82-8A31-8385CD25827F}" sibTransId="{0812D67A-316A-4BF8-9D84-589C31E2122F}"/>
    <dgm:cxn modelId="{63A5372A-4A8B-48B8-BA84-97B7981A1109}" srcId="{66B26E5A-1655-4BB6-B2BD-5D7F049D3549}" destId="{4EE10335-6C7E-4163-9090-1515E3623136}" srcOrd="1" destOrd="0" parTransId="{2038E2C3-5B23-4574-8F6F-607B7ABE9879}" sibTransId="{C8828963-72AB-4756-BE25-6CFC4ECFEA78}"/>
    <dgm:cxn modelId="{0323E782-92E5-4B23-9039-4289270D06C3}" type="presOf" srcId="{DF7189C6-DC90-4E71-A02A-896D72C35AF3}" destId="{06FF7F44-41B3-4A37-90E9-86E78DC43810}" srcOrd="0" destOrd="0" presId="urn:microsoft.com/office/officeart/2018/2/layout/IconVerticalSolidList"/>
    <dgm:cxn modelId="{E32B61B3-A7EC-4020-A7B0-215E30EFD7E3}" srcId="{66B26E5A-1655-4BB6-B2BD-5D7F049D3549}" destId="{9C001FEB-D4A4-4F7A-BAD9-7BF5A45A452E}" srcOrd="3" destOrd="0" parTransId="{19E20F26-BF39-41B0-9487-0FE10EF1689A}" sibTransId="{80E318A1-2BCC-4031-8596-EBCB05F86DEA}"/>
    <dgm:cxn modelId="{FC61D6BF-4D8C-42AF-9091-D4DB33EF7A3F}" type="presOf" srcId="{4EE10335-6C7E-4163-9090-1515E3623136}" destId="{EEE4AE81-53FD-4A65-89A1-216B2A6E4E41}" srcOrd="0" destOrd="0" presId="urn:microsoft.com/office/officeart/2018/2/layout/IconVerticalSolidList"/>
    <dgm:cxn modelId="{B99D4DCD-3816-4EDD-825B-F18DD4677E56}" type="presOf" srcId="{66B26E5A-1655-4BB6-B2BD-5D7F049D3549}" destId="{780DE2F7-2874-4007-8D53-4E716300487D}" srcOrd="0" destOrd="0" presId="urn:microsoft.com/office/officeart/2018/2/layout/IconVerticalSolidList"/>
    <dgm:cxn modelId="{F18F9BD3-C1E7-4D6A-82B3-996CC3AB5736}" type="presOf" srcId="{9C001FEB-D4A4-4F7A-BAD9-7BF5A45A452E}" destId="{AE9AEFE5-15F0-4321-9E66-0FAA16D31D20}" srcOrd="0" destOrd="0" presId="urn:microsoft.com/office/officeart/2018/2/layout/IconVerticalSolidList"/>
    <dgm:cxn modelId="{8C5CA9DF-BB6A-45BE-9960-C3990EB38A6F}" srcId="{66B26E5A-1655-4BB6-B2BD-5D7F049D3549}" destId="{DF7189C6-DC90-4E71-A02A-896D72C35AF3}" srcOrd="0" destOrd="0" parTransId="{AA6EE4CD-4A1D-4A24-8D8C-B7E673FAC5AD}" sibTransId="{7195AACB-2A68-43B7-8996-D00A8FB69746}"/>
    <dgm:cxn modelId="{96B6B26A-E133-42BE-B384-73CC98241198}" type="presParOf" srcId="{780DE2F7-2874-4007-8D53-4E716300487D}" destId="{EB90C908-2604-43EC-8EBB-971887F0E911}" srcOrd="0" destOrd="0" presId="urn:microsoft.com/office/officeart/2018/2/layout/IconVerticalSolidList"/>
    <dgm:cxn modelId="{B82406EE-1C83-412B-A770-3A30E8517643}" type="presParOf" srcId="{EB90C908-2604-43EC-8EBB-971887F0E911}" destId="{BB4FD3A2-2FD3-48C9-ABE5-C7BE47ACA115}" srcOrd="0" destOrd="0" presId="urn:microsoft.com/office/officeart/2018/2/layout/IconVerticalSolidList"/>
    <dgm:cxn modelId="{399E1483-58F0-4ABB-B4BD-0FD994F47BEA}" type="presParOf" srcId="{EB90C908-2604-43EC-8EBB-971887F0E911}" destId="{6901C95F-C2A7-459A-9CC7-DEAEC88F56C0}" srcOrd="1" destOrd="0" presId="urn:microsoft.com/office/officeart/2018/2/layout/IconVerticalSolidList"/>
    <dgm:cxn modelId="{74494C6D-E34D-4BFE-A53D-21EAD8297F6F}" type="presParOf" srcId="{EB90C908-2604-43EC-8EBB-971887F0E911}" destId="{6358F7A8-80DB-44E9-93D8-4EC38190C3A7}" srcOrd="2" destOrd="0" presId="urn:microsoft.com/office/officeart/2018/2/layout/IconVerticalSolidList"/>
    <dgm:cxn modelId="{3CAD938C-9829-4410-847E-1D497C317610}" type="presParOf" srcId="{EB90C908-2604-43EC-8EBB-971887F0E911}" destId="{06FF7F44-41B3-4A37-90E9-86E78DC43810}" srcOrd="3" destOrd="0" presId="urn:microsoft.com/office/officeart/2018/2/layout/IconVerticalSolidList"/>
    <dgm:cxn modelId="{5F919A10-180C-41E1-847F-6BB514399CA7}" type="presParOf" srcId="{780DE2F7-2874-4007-8D53-4E716300487D}" destId="{7BFABC76-9352-4F08-915D-84D7081BE512}" srcOrd="1" destOrd="0" presId="urn:microsoft.com/office/officeart/2018/2/layout/IconVerticalSolidList"/>
    <dgm:cxn modelId="{9D43381C-1B31-4F8F-850B-D7C28C6A2B23}" type="presParOf" srcId="{780DE2F7-2874-4007-8D53-4E716300487D}" destId="{99AD5523-5A75-49A4-973E-C5C43E8CF5A2}" srcOrd="2" destOrd="0" presId="urn:microsoft.com/office/officeart/2018/2/layout/IconVerticalSolidList"/>
    <dgm:cxn modelId="{58B787AA-1F00-41A2-8CC7-DD90A76DF946}" type="presParOf" srcId="{99AD5523-5A75-49A4-973E-C5C43E8CF5A2}" destId="{C363C1BC-4010-4C77-96A3-23299E00E2A2}" srcOrd="0" destOrd="0" presId="urn:microsoft.com/office/officeart/2018/2/layout/IconVerticalSolidList"/>
    <dgm:cxn modelId="{ECC02B5F-FE52-4D07-A179-E093A69F42AF}" type="presParOf" srcId="{99AD5523-5A75-49A4-973E-C5C43E8CF5A2}" destId="{AA56C24C-482E-437D-B755-6FF02330C219}" srcOrd="1" destOrd="0" presId="urn:microsoft.com/office/officeart/2018/2/layout/IconVerticalSolidList"/>
    <dgm:cxn modelId="{FDB7D52F-1DDF-4E9B-AB5C-D24F665997BF}" type="presParOf" srcId="{99AD5523-5A75-49A4-973E-C5C43E8CF5A2}" destId="{6D5BCA4F-BE0D-4B0D-BD6E-EDA2995E7F29}" srcOrd="2" destOrd="0" presId="urn:microsoft.com/office/officeart/2018/2/layout/IconVerticalSolidList"/>
    <dgm:cxn modelId="{58BBE071-00B5-4EC5-809D-514203B4F2F2}" type="presParOf" srcId="{99AD5523-5A75-49A4-973E-C5C43E8CF5A2}" destId="{EEE4AE81-53FD-4A65-89A1-216B2A6E4E41}" srcOrd="3" destOrd="0" presId="urn:microsoft.com/office/officeart/2018/2/layout/IconVerticalSolidList"/>
    <dgm:cxn modelId="{D48AD6F3-6F5A-4085-A707-E4304A01AC54}" type="presParOf" srcId="{780DE2F7-2874-4007-8D53-4E716300487D}" destId="{27783350-F42A-44C5-991C-BE560E5D44E2}" srcOrd="3" destOrd="0" presId="urn:microsoft.com/office/officeart/2018/2/layout/IconVerticalSolidList"/>
    <dgm:cxn modelId="{E8B15485-523B-449F-9771-BB2A96C44F61}" type="presParOf" srcId="{780DE2F7-2874-4007-8D53-4E716300487D}" destId="{5FD1543F-F3B4-40B7-B2C8-C256552E0D14}" srcOrd="4" destOrd="0" presId="urn:microsoft.com/office/officeart/2018/2/layout/IconVerticalSolidList"/>
    <dgm:cxn modelId="{AE96C420-CA5D-4F46-A060-61D168105081}" type="presParOf" srcId="{5FD1543F-F3B4-40B7-B2C8-C256552E0D14}" destId="{65E7DAA1-4748-4C68-8152-9982A2B0896B}" srcOrd="0" destOrd="0" presId="urn:microsoft.com/office/officeart/2018/2/layout/IconVerticalSolidList"/>
    <dgm:cxn modelId="{40A3939D-2A32-4580-8BBF-95EB1666BD5E}" type="presParOf" srcId="{5FD1543F-F3B4-40B7-B2C8-C256552E0D14}" destId="{D4CF085B-476C-4E95-9191-24CD9326E2A7}" srcOrd="1" destOrd="0" presId="urn:microsoft.com/office/officeart/2018/2/layout/IconVerticalSolidList"/>
    <dgm:cxn modelId="{3747A52C-02E9-4EF5-ACAD-A7E0B54801F2}" type="presParOf" srcId="{5FD1543F-F3B4-40B7-B2C8-C256552E0D14}" destId="{6E87CF13-0821-4695-9B00-4B214761B2D2}" srcOrd="2" destOrd="0" presId="urn:microsoft.com/office/officeart/2018/2/layout/IconVerticalSolidList"/>
    <dgm:cxn modelId="{120A572F-1185-4484-AB53-4C42AA1124C9}" type="presParOf" srcId="{5FD1543F-F3B4-40B7-B2C8-C256552E0D14}" destId="{492A5F42-9580-4423-A0EF-86D2B8D58657}" srcOrd="3" destOrd="0" presId="urn:microsoft.com/office/officeart/2018/2/layout/IconVerticalSolidList"/>
    <dgm:cxn modelId="{2B4E90C1-FB87-4A89-98C7-8FBEB6CDA7B3}" type="presParOf" srcId="{780DE2F7-2874-4007-8D53-4E716300487D}" destId="{100DA8FA-6F2A-49D9-83F5-D0782817A1F9}" srcOrd="5" destOrd="0" presId="urn:microsoft.com/office/officeart/2018/2/layout/IconVerticalSolidList"/>
    <dgm:cxn modelId="{15974655-A113-4FA4-9CB5-DF2FA402CE65}" type="presParOf" srcId="{780DE2F7-2874-4007-8D53-4E716300487D}" destId="{FBD6FBE7-A9D9-43FC-8BC0-C242277172AA}" srcOrd="6" destOrd="0" presId="urn:microsoft.com/office/officeart/2018/2/layout/IconVerticalSolidList"/>
    <dgm:cxn modelId="{25B11BA4-3BBE-4E25-9DA8-59BE4F7A3900}" type="presParOf" srcId="{FBD6FBE7-A9D9-43FC-8BC0-C242277172AA}" destId="{1DFFA9D8-A7A7-4AAA-B358-5CD3A85DCC35}" srcOrd="0" destOrd="0" presId="urn:microsoft.com/office/officeart/2018/2/layout/IconVerticalSolidList"/>
    <dgm:cxn modelId="{7B7C700B-B946-4A72-BF1A-6101C9F913C7}" type="presParOf" srcId="{FBD6FBE7-A9D9-43FC-8BC0-C242277172AA}" destId="{4C3960F6-5FE9-459B-9F15-8DB42E615579}" srcOrd="1" destOrd="0" presId="urn:microsoft.com/office/officeart/2018/2/layout/IconVerticalSolidList"/>
    <dgm:cxn modelId="{A22A5641-BAF5-4B9B-9157-AF3B4693FA49}" type="presParOf" srcId="{FBD6FBE7-A9D9-43FC-8BC0-C242277172AA}" destId="{2A35E8BB-55F9-438F-8107-641079CDB24A}" srcOrd="2" destOrd="0" presId="urn:microsoft.com/office/officeart/2018/2/layout/IconVerticalSolidList"/>
    <dgm:cxn modelId="{9ABF07EB-ECD1-4649-AD06-8D2340ED5D50}" type="presParOf" srcId="{FBD6FBE7-A9D9-43FC-8BC0-C242277172AA}" destId="{AE9AEFE5-15F0-4321-9E66-0FAA16D31D2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BAC6D-4036-41AB-8FBB-1C2FE202EECB}">
      <dsp:nvSpPr>
        <dsp:cNvPr id="0" name=""/>
        <dsp:cNvSpPr/>
      </dsp:nvSpPr>
      <dsp:spPr>
        <a:xfrm>
          <a:off x="1425401" y="685"/>
          <a:ext cx="4085331" cy="245119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We have PSHE lessons every week which teaches us lots about our mental health. We focus on different emotions and explore how to control and deal with negative emotions in a positive way.</a:t>
          </a:r>
        </a:p>
      </dsp:txBody>
      <dsp:txXfrm>
        <a:off x="1425401" y="685"/>
        <a:ext cx="4085331" cy="2451199"/>
      </dsp:txXfrm>
    </dsp:sp>
    <dsp:sp modelId="{015C59C0-1C6B-40BE-8A4A-4A530EEFB900}">
      <dsp:nvSpPr>
        <dsp:cNvPr id="0" name=""/>
        <dsp:cNvSpPr/>
      </dsp:nvSpPr>
      <dsp:spPr>
        <a:xfrm>
          <a:off x="5919266" y="685"/>
          <a:ext cx="4085331" cy="245119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We also learn a lot about lifestyle choices, living a healthy life and the importance of a how having a good night's sleep helps us to improve our mental health and become better learners. </a:t>
          </a:r>
          <a:endParaRPr lang="en-US" sz="2300" kern="1200" dirty="0"/>
        </a:p>
      </dsp:txBody>
      <dsp:txXfrm>
        <a:off x="5919266" y="685"/>
        <a:ext cx="4085331" cy="2451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FD3A2-2FD3-48C9-ABE5-C7BE47ACA115}">
      <dsp:nvSpPr>
        <dsp:cNvPr id="0" name=""/>
        <dsp:cNvSpPr/>
      </dsp:nvSpPr>
      <dsp:spPr>
        <a:xfrm>
          <a:off x="0" y="2656"/>
          <a:ext cx="6606735" cy="13464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01C95F-C2A7-459A-9CC7-DEAEC88F56C0}">
      <dsp:nvSpPr>
        <dsp:cNvPr id="0" name=""/>
        <dsp:cNvSpPr/>
      </dsp:nvSpPr>
      <dsp:spPr>
        <a:xfrm>
          <a:off x="407291" y="305600"/>
          <a:ext cx="740530" cy="7405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F7F44-41B3-4A37-90E9-86E78DC43810}">
      <dsp:nvSpPr>
        <dsp:cNvPr id="0" name=""/>
        <dsp:cNvSpPr/>
      </dsp:nvSpPr>
      <dsp:spPr>
        <a:xfrm>
          <a:off x="1555113" y="2656"/>
          <a:ext cx="5051621" cy="134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496" tIns="142496" rIns="142496" bIns="142496" numCol="1" spcCol="1270" anchor="ctr" anchorCtr="0">
          <a:noAutofit/>
        </a:bodyPr>
        <a:lstStyle/>
        <a:p>
          <a:pPr marL="0" lvl="0" indent="0" algn="l" defTabSz="666750" rtl="0">
            <a:lnSpc>
              <a:spcPct val="100000"/>
            </a:lnSpc>
            <a:spcBef>
              <a:spcPct val="0"/>
            </a:spcBef>
            <a:spcAft>
              <a:spcPct val="35000"/>
            </a:spcAft>
            <a:buNone/>
          </a:pPr>
          <a:r>
            <a:rPr lang="en-GB" sz="1500" kern="1200" dirty="0"/>
            <a:t>Another way in which we promote healthy lifestyles is through our close links with the Wigan Council ‘Let’s Get Movin’ team’.</a:t>
          </a:r>
          <a:r>
            <a:rPr lang="en-GB" sz="1500" kern="1200" dirty="0">
              <a:latin typeface="Calibri Light" panose="020F0302020204030204"/>
            </a:rPr>
            <a:t> </a:t>
          </a:r>
          <a:endParaRPr lang="en-US" sz="1500" kern="1200" dirty="0"/>
        </a:p>
      </dsp:txBody>
      <dsp:txXfrm>
        <a:off x="1555113" y="2656"/>
        <a:ext cx="5051621" cy="1346418"/>
      </dsp:txXfrm>
    </dsp:sp>
    <dsp:sp modelId="{C363C1BC-4010-4C77-96A3-23299E00E2A2}">
      <dsp:nvSpPr>
        <dsp:cNvPr id="0" name=""/>
        <dsp:cNvSpPr/>
      </dsp:nvSpPr>
      <dsp:spPr>
        <a:xfrm>
          <a:off x="0" y="1685679"/>
          <a:ext cx="6606735" cy="13464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56C24C-482E-437D-B755-6FF02330C219}">
      <dsp:nvSpPr>
        <dsp:cNvPr id="0" name=""/>
        <dsp:cNvSpPr/>
      </dsp:nvSpPr>
      <dsp:spPr>
        <a:xfrm>
          <a:off x="407291" y="1988623"/>
          <a:ext cx="740530" cy="7405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4AE81-53FD-4A65-89A1-216B2A6E4E41}">
      <dsp:nvSpPr>
        <dsp:cNvPr id="0" name=""/>
        <dsp:cNvSpPr/>
      </dsp:nvSpPr>
      <dsp:spPr>
        <a:xfrm>
          <a:off x="1555113" y="1685679"/>
          <a:ext cx="5051621" cy="134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496" tIns="142496" rIns="142496" bIns="142496" numCol="1" spcCol="1270" anchor="ctr" anchorCtr="0">
          <a:noAutofit/>
        </a:bodyPr>
        <a:lstStyle/>
        <a:p>
          <a:pPr marL="0" lvl="0" indent="0" algn="l" defTabSz="666750">
            <a:lnSpc>
              <a:spcPct val="100000"/>
            </a:lnSpc>
            <a:spcBef>
              <a:spcPct val="0"/>
            </a:spcBef>
            <a:spcAft>
              <a:spcPct val="35000"/>
            </a:spcAft>
            <a:buNone/>
          </a:pPr>
          <a:r>
            <a:rPr lang="en-GB" sz="1500" kern="1200" dirty="0"/>
            <a:t>Pupils in EYFS, Y1 &amp; Y4 received a 12-week healthy living workshop from the team.</a:t>
          </a:r>
          <a:endParaRPr lang="en-US" sz="1500" kern="1200" dirty="0"/>
        </a:p>
      </dsp:txBody>
      <dsp:txXfrm>
        <a:off x="1555113" y="1685679"/>
        <a:ext cx="5051621" cy="1346418"/>
      </dsp:txXfrm>
    </dsp:sp>
    <dsp:sp modelId="{65E7DAA1-4748-4C68-8152-9982A2B0896B}">
      <dsp:nvSpPr>
        <dsp:cNvPr id="0" name=""/>
        <dsp:cNvSpPr/>
      </dsp:nvSpPr>
      <dsp:spPr>
        <a:xfrm>
          <a:off x="0" y="3368702"/>
          <a:ext cx="6606735" cy="13464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F085B-476C-4E95-9191-24CD9326E2A7}">
      <dsp:nvSpPr>
        <dsp:cNvPr id="0" name=""/>
        <dsp:cNvSpPr/>
      </dsp:nvSpPr>
      <dsp:spPr>
        <a:xfrm>
          <a:off x="407291" y="3671646"/>
          <a:ext cx="740530" cy="7405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2A5F42-9580-4423-A0EF-86D2B8D58657}">
      <dsp:nvSpPr>
        <dsp:cNvPr id="0" name=""/>
        <dsp:cNvSpPr/>
      </dsp:nvSpPr>
      <dsp:spPr>
        <a:xfrm>
          <a:off x="1555113" y="3368702"/>
          <a:ext cx="5051621" cy="134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496" tIns="142496" rIns="142496" bIns="142496" numCol="1" spcCol="1270" anchor="ctr" anchorCtr="0">
          <a:noAutofit/>
        </a:bodyPr>
        <a:lstStyle/>
        <a:p>
          <a:pPr marL="0" lvl="0" indent="0" algn="l" defTabSz="666750">
            <a:lnSpc>
              <a:spcPct val="100000"/>
            </a:lnSpc>
            <a:spcBef>
              <a:spcPct val="0"/>
            </a:spcBef>
            <a:spcAft>
              <a:spcPct val="35000"/>
            </a:spcAft>
            <a:buNone/>
          </a:pPr>
          <a:r>
            <a:rPr lang="en-GB" sz="1500" kern="1200" dirty="0"/>
            <a:t>We also loved getting involved in the ‘Aprils Active 60’ campaign which saw all pupils from EYFS to Y6 take part in 60 active minutes in school and at home every day! We had so many pupils take part in this, which was fantastic.</a:t>
          </a:r>
          <a:endParaRPr lang="en-US" sz="1500" kern="1200" dirty="0"/>
        </a:p>
      </dsp:txBody>
      <dsp:txXfrm>
        <a:off x="1555113" y="3368702"/>
        <a:ext cx="5051621" cy="1346418"/>
      </dsp:txXfrm>
    </dsp:sp>
    <dsp:sp modelId="{1DFFA9D8-A7A7-4AAA-B358-5CD3A85DCC35}">
      <dsp:nvSpPr>
        <dsp:cNvPr id="0" name=""/>
        <dsp:cNvSpPr/>
      </dsp:nvSpPr>
      <dsp:spPr>
        <a:xfrm>
          <a:off x="0" y="5051725"/>
          <a:ext cx="6606735" cy="13464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3960F6-5FE9-459B-9F15-8DB42E615579}">
      <dsp:nvSpPr>
        <dsp:cNvPr id="0" name=""/>
        <dsp:cNvSpPr/>
      </dsp:nvSpPr>
      <dsp:spPr>
        <a:xfrm>
          <a:off x="407291" y="5354669"/>
          <a:ext cx="740530" cy="7405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9AEFE5-15F0-4321-9E66-0FAA16D31D20}">
      <dsp:nvSpPr>
        <dsp:cNvPr id="0" name=""/>
        <dsp:cNvSpPr/>
      </dsp:nvSpPr>
      <dsp:spPr>
        <a:xfrm>
          <a:off x="1555113" y="5051725"/>
          <a:ext cx="5051621" cy="134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496" tIns="142496" rIns="142496" bIns="142496" numCol="1" spcCol="1270" anchor="ctr" anchorCtr="0">
          <a:noAutofit/>
        </a:bodyPr>
        <a:lstStyle/>
        <a:p>
          <a:pPr marL="0" lvl="0" indent="0" algn="l" defTabSz="666750" rtl="0">
            <a:lnSpc>
              <a:spcPct val="100000"/>
            </a:lnSpc>
            <a:spcBef>
              <a:spcPct val="0"/>
            </a:spcBef>
            <a:spcAft>
              <a:spcPct val="35000"/>
            </a:spcAft>
            <a:buNone/>
          </a:pPr>
          <a:r>
            <a:rPr lang="en-GB" sz="1500" kern="1200" dirty="0"/>
            <a:t>Lastly, Bikeabilty will be visiting our school</a:t>
          </a:r>
          <a:r>
            <a:rPr lang="en-GB" sz="1500" kern="1200" dirty="0">
              <a:latin typeface="Calibri Light" panose="020F0302020204030204"/>
            </a:rPr>
            <a:t> this </a:t>
          </a:r>
          <a:r>
            <a:rPr lang="en-GB" sz="1500" kern="1200" dirty="0"/>
            <a:t>month to work with our Y6s. This is the government's national cycle training programme which we hope will give our pupils the skills they need to feel confident to cycle where possible.</a:t>
          </a:r>
          <a:r>
            <a:rPr lang="en-GB" sz="1500" kern="1200" dirty="0">
              <a:latin typeface="Calibri Light" panose="020F0302020204030204"/>
            </a:rPr>
            <a:t> </a:t>
          </a:r>
          <a:endParaRPr lang="en-US" sz="1500" kern="1200" dirty="0"/>
        </a:p>
      </dsp:txBody>
      <dsp:txXfrm>
        <a:off x="1555113" y="5051725"/>
        <a:ext cx="5051621" cy="13464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445E8-1DA7-3968-0E3D-3A9C819229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D3F447D-8B4E-CA23-FC18-487E4B120C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B02362-4784-4D2D-FCBC-486C80CEB94B}"/>
              </a:ext>
            </a:extLst>
          </p:cNvPr>
          <p:cNvSpPr>
            <a:spLocks noGrp="1"/>
          </p:cNvSpPr>
          <p:nvPr>
            <p:ph type="dt" sz="half" idx="10"/>
          </p:nvPr>
        </p:nvSpPr>
        <p:spPr/>
        <p:txBody>
          <a:bodyPr/>
          <a:lstStyle/>
          <a:p>
            <a:fld id="{D2E373AE-BC45-43C9-BA28-331CE37F898C}" type="datetimeFigureOut">
              <a:rPr lang="en-GB" smtClean="0"/>
              <a:t>16/06/2023</a:t>
            </a:fld>
            <a:endParaRPr lang="en-GB"/>
          </a:p>
        </p:txBody>
      </p:sp>
      <p:sp>
        <p:nvSpPr>
          <p:cNvPr id="5" name="Footer Placeholder 4">
            <a:extLst>
              <a:ext uri="{FF2B5EF4-FFF2-40B4-BE49-F238E27FC236}">
                <a16:creationId xmlns:a16="http://schemas.microsoft.com/office/drawing/2014/main" id="{7FC14F05-9DD9-8E4E-9E1B-D2545D4057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B1138A-C558-B2BA-E62B-C461A84E5562}"/>
              </a:ext>
            </a:extLst>
          </p:cNvPr>
          <p:cNvSpPr>
            <a:spLocks noGrp="1"/>
          </p:cNvSpPr>
          <p:nvPr>
            <p:ph type="sldNum" sz="quarter" idx="12"/>
          </p:nvPr>
        </p:nvSpPr>
        <p:spPr/>
        <p:txBody>
          <a:bodyPr/>
          <a:lstStyle/>
          <a:p>
            <a:fld id="{2779BF2B-AA6A-4270-80E7-E3B35622AC58}" type="slidenum">
              <a:rPr lang="en-GB" smtClean="0"/>
              <a:t>‹#›</a:t>
            </a:fld>
            <a:endParaRPr lang="en-GB"/>
          </a:p>
        </p:txBody>
      </p:sp>
    </p:spTree>
    <p:extLst>
      <p:ext uri="{BB962C8B-B14F-4D97-AF65-F5344CB8AC3E}">
        <p14:creationId xmlns:p14="http://schemas.microsoft.com/office/powerpoint/2010/main" val="2993162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4A5DA-9200-311E-7A34-4E6CA748583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5E144E-6F8F-7715-45A8-D38D13D91B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CA0D9B-789F-8429-AC83-172DE5ADCDF7}"/>
              </a:ext>
            </a:extLst>
          </p:cNvPr>
          <p:cNvSpPr>
            <a:spLocks noGrp="1"/>
          </p:cNvSpPr>
          <p:nvPr>
            <p:ph type="dt" sz="half" idx="10"/>
          </p:nvPr>
        </p:nvSpPr>
        <p:spPr/>
        <p:txBody>
          <a:bodyPr/>
          <a:lstStyle/>
          <a:p>
            <a:fld id="{D2E373AE-BC45-43C9-BA28-331CE37F898C}" type="datetimeFigureOut">
              <a:rPr lang="en-GB" smtClean="0"/>
              <a:t>16/06/2023</a:t>
            </a:fld>
            <a:endParaRPr lang="en-GB"/>
          </a:p>
        </p:txBody>
      </p:sp>
      <p:sp>
        <p:nvSpPr>
          <p:cNvPr id="5" name="Footer Placeholder 4">
            <a:extLst>
              <a:ext uri="{FF2B5EF4-FFF2-40B4-BE49-F238E27FC236}">
                <a16:creationId xmlns:a16="http://schemas.microsoft.com/office/drawing/2014/main" id="{3BA1DD5A-0EC3-BB6A-CC87-A75228ACDD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AD1AA7-833A-BCBB-EC00-CC785C5E5E6E}"/>
              </a:ext>
            </a:extLst>
          </p:cNvPr>
          <p:cNvSpPr>
            <a:spLocks noGrp="1"/>
          </p:cNvSpPr>
          <p:nvPr>
            <p:ph type="sldNum" sz="quarter" idx="12"/>
          </p:nvPr>
        </p:nvSpPr>
        <p:spPr/>
        <p:txBody>
          <a:bodyPr/>
          <a:lstStyle/>
          <a:p>
            <a:fld id="{2779BF2B-AA6A-4270-80E7-E3B35622AC58}" type="slidenum">
              <a:rPr lang="en-GB" smtClean="0"/>
              <a:t>‹#›</a:t>
            </a:fld>
            <a:endParaRPr lang="en-GB"/>
          </a:p>
        </p:txBody>
      </p:sp>
    </p:spTree>
    <p:extLst>
      <p:ext uri="{BB962C8B-B14F-4D97-AF65-F5344CB8AC3E}">
        <p14:creationId xmlns:p14="http://schemas.microsoft.com/office/powerpoint/2010/main" val="1634712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757588-A8EA-0EB7-E8BF-E3DDD9926C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059C10-A167-B631-DD09-6C5D67DCDE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B6DC7B-1C7D-516C-2B4F-9D04CC4A2D91}"/>
              </a:ext>
            </a:extLst>
          </p:cNvPr>
          <p:cNvSpPr>
            <a:spLocks noGrp="1"/>
          </p:cNvSpPr>
          <p:nvPr>
            <p:ph type="dt" sz="half" idx="10"/>
          </p:nvPr>
        </p:nvSpPr>
        <p:spPr/>
        <p:txBody>
          <a:bodyPr/>
          <a:lstStyle/>
          <a:p>
            <a:fld id="{D2E373AE-BC45-43C9-BA28-331CE37F898C}" type="datetimeFigureOut">
              <a:rPr lang="en-GB" smtClean="0"/>
              <a:t>16/06/2023</a:t>
            </a:fld>
            <a:endParaRPr lang="en-GB"/>
          </a:p>
        </p:txBody>
      </p:sp>
      <p:sp>
        <p:nvSpPr>
          <p:cNvPr id="5" name="Footer Placeholder 4">
            <a:extLst>
              <a:ext uri="{FF2B5EF4-FFF2-40B4-BE49-F238E27FC236}">
                <a16:creationId xmlns:a16="http://schemas.microsoft.com/office/drawing/2014/main" id="{096AF262-0BB2-DD1D-852D-BFFF60D6C5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4A3F90-2F61-A048-D2EC-380439F88C46}"/>
              </a:ext>
            </a:extLst>
          </p:cNvPr>
          <p:cNvSpPr>
            <a:spLocks noGrp="1"/>
          </p:cNvSpPr>
          <p:nvPr>
            <p:ph type="sldNum" sz="quarter" idx="12"/>
          </p:nvPr>
        </p:nvSpPr>
        <p:spPr/>
        <p:txBody>
          <a:bodyPr/>
          <a:lstStyle/>
          <a:p>
            <a:fld id="{2779BF2B-AA6A-4270-80E7-E3B35622AC58}" type="slidenum">
              <a:rPr lang="en-GB" smtClean="0"/>
              <a:t>‹#›</a:t>
            </a:fld>
            <a:endParaRPr lang="en-GB"/>
          </a:p>
        </p:txBody>
      </p:sp>
    </p:spTree>
    <p:extLst>
      <p:ext uri="{BB962C8B-B14F-4D97-AF65-F5344CB8AC3E}">
        <p14:creationId xmlns:p14="http://schemas.microsoft.com/office/powerpoint/2010/main" val="485969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6BDB-E069-4D03-86C8-2D83D74C0D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78DE13-43C1-BE31-2649-88647F4DA3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394F04-50E2-DC47-1106-F9F436655D96}"/>
              </a:ext>
            </a:extLst>
          </p:cNvPr>
          <p:cNvSpPr>
            <a:spLocks noGrp="1"/>
          </p:cNvSpPr>
          <p:nvPr>
            <p:ph type="dt" sz="half" idx="10"/>
          </p:nvPr>
        </p:nvSpPr>
        <p:spPr/>
        <p:txBody>
          <a:bodyPr/>
          <a:lstStyle/>
          <a:p>
            <a:fld id="{D2E373AE-BC45-43C9-BA28-331CE37F898C}" type="datetimeFigureOut">
              <a:rPr lang="en-GB" smtClean="0"/>
              <a:t>16/06/2023</a:t>
            </a:fld>
            <a:endParaRPr lang="en-GB"/>
          </a:p>
        </p:txBody>
      </p:sp>
      <p:sp>
        <p:nvSpPr>
          <p:cNvPr id="5" name="Footer Placeholder 4">
            <a:extLst>
              <a:ext uri="{FF2B5EF4-FFF2-40B4-BE49-F238E27FC236}">
                <a16:creationId xmlns:a16="http://schemas.microsoft.com/office/drawing/2014/main" id="{E7803135-1E01-EF8B-9C52-F7B239B289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43EA9A-CFFE-FA88-763E-A88147A85266}"/>
              </a:ext>
            </a:extLst>
          </p:cNvPr>
          <p:cNvSpPr>
            <a:spLocks noGrp="1"/>
          </p:cNvSpPr>
          <p:nvPr>
            <p:ph type="sldNum" sz="quarter" idx="12"/>
          </p:nvPr>
        </p:nvSpPr>
        <p:spPr/>
        <p:txBody>
          <a:bodyPr/>
          <a:lstStyle/>
          <a:p>
            <a:fld id="{2779BF2B-AA6A-4270-80E7-E3B35622AC58}" type="slidenum">
              <a:rPr lang="en-GB" smtClean="0"/>
              <a:t>‹#›</a:t>
            </a:fld>
            <a:endParaRPr lang="en-GB"/>
          </a:p>
        </p:txBody>
      </p:sp>
    </p:spTree>
    <p:extLst>
      <p:ext uri="{BB962C8B-B14F-4D97-AF65-F5344CB8AC3E}">
        <p14:creationId xmlns:p14="http://schemas.microsoft.com/office/powerpoint/2010/main" val="869755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AF96-7885-FF1F-1A1F-7C2AEC7DB8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68EB486-777E-5153-56D3-D052A17C21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10437F-DC1F-E613-2E68-A432B7AC83ED}"/>
              </a:ext>
            </a:extLst>
          </p:cNvPr>
          <p:cNvSpPr>
            <a:spLocks noGrp="1"/>
          </p:cNvSpPr>
          <p:nvPr>
            <p:ph type="dt" sz="half" idx="10"/>
          </p:nvPr>
        </p:nvSpPr>
        <p:spPr/>
        <p:txBody>
          <a:bodyPr/>
          <a:lstStyle/>
          <a:p>
            <a:fld id="{D2E373AE-BC45-43C9-BA28-331CE37F898C}" type="datetimeFigureOut">
              <a:rPr lang="en-GB" smtClean="0"/>
              <a:t>16/06/2023</a:t>
            </a:fld>
            <a:endParaRPr lang="en-GB"/>
          </a:p>
        </p:txBody>
      </p:sp>
      <p:sp>
        <p:nvSpPr>
          <p:cNvPr id="5" name="Footer Placeholder 4">
            <a:extLst>
              <a:ext uri="{FF2B5EF4-FFF2-40B4-BE49-F238E27FC236}">
                <a16:creationId xmlns:a16="http://schemas.microsoft.com/office/drawing/2014/main" id="{64251167-98B0-656C-F2B2-8075425593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0B937B-7CC6-E5D8-E3A3-AAF97CC1AF22}"/>
              </a:ext>
            </a:extLst>
          </p:cNvPr>
          <p:cNvSpPr>
            <a:spLocks noGrp="1"/>
          </p:cNvSpPr>
          <p:nvPr>
            <p:ph type="sldNum" sz="quarter" idx="12"/>
          </p:nvPr>
        </p:nvSpPr>
        <p:spPr/>
        <p:txBody>
          <a:bodyPr/>
          <a:lstStyle/>
          <a:p>
            <a:fld id="{2779BF2B-AA6A-4270-80E7-E3B35622AC58}" type="slidenum">
              <a:rPr lang="en-GB" smtClean="0"/>
              <a:t>‹#›</a:t>
            </a:fld>
            <a:endParaRPr lang="en-GB"/>
          </a:p>
        </p:txBody>
      </p:sp>
    </p:spTree>
    <p:extLst>
      <p:ext uri="{BB962C8B-B14F-4D97-AF65-F5344CB8AC3E}">
        <p14:creationId xmlns:p14="http://schemas.microsoft.com/office/powerpoint/2010/main" val="2461581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36E9-5651-788F-8D3E-03BC9B67B2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269AB8-3538-8903-2D70-77D93F6A02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6B72DF2-1D8C-A613-8470-2E77E743F8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291CE3-91D1-0C80-2233-8F2650055EDD}"/>
              </a:ext>
            </a:extLst>
          </p:cNvPr>
          <p:cNvSpPr>
            <a:spLocks noGrp="1"/>
          </p:cNvSpPr>
          <p:nvPr>
            <p:ph type="dt" sz="half" idx="10"/>
          </p:nvPr>
        </p:nvSpPr>
        <p:spPr/>
        <p:txBody>
          <a:bodyPr/>
          <a:lstStyle/>
          <a:p>
            <a:fld id="{D2E373AE-BC45-43C9-BA28-331CE37F898C}" type="datetimeFigureOut">
              <a:rPr lang="en-GB" smtClean="0"/>
              <a:t>16/06/2023</a:t>
            </a:fld>
            <a:endParaRPr lang="en-GB"/>
          </a:p>
        </p:txBody>
      </p:sp>
      <p:sp>
        <p:nvSpPr>
          <p:cNvPr id="6" name="Footer Placeholder 5">
            <a:extLst>
              <a:ext uri="{FF2B5EF4-FFF2-40B4-BE49-F238E27FC236}">
                <a16:creationId xmlns:a16="http://schemas.microsoft.com/office/drawing/2014/main" id="{0EF254EA-35F8-70EB-8F82-D3215D3665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2D160D-A684-D2D6-90F5-EA0032A3DCF2}"/>
              </a:ext>
            </a:extLst>
          </p:cNvPr>
          <p:cNvSpPr>
            <a:spLocks noGrp="1"/>
          </p:cNvSpPr>
          <p:nvPr>
            <p:ph type="sldNum" sz="quarter" idx="12"/>
          </p:nvPr>
        </p:nvSpPr>
        <p:spPr/>
        <p:txBody>
          <a:bodyPr/>
          <a:lstStyle/>
          <a:p>
            <a:fld id="{2779BF2B-AA6A-4270-80E7-E3B35622AC58}" type="slidenum">
              <a:rPr lang="en-GB" smtClean="0"/>
              <a:t>‹#›</a:t>
            </a:fld>
            <a:endParaRPr lang="en-GB"/>
          </a:p>
        </p:txBody>
      </p:sp>
    </p:spTree>
    <p:extLst>
      <p:ext uri="{BB962C8B-B14F-4D97-AF65-F5344CB8AC3E}">
        <p14:creationId xmlns:p14="http://schemas.microsoft.com/office/powerpoint/2010/main" val="1168672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0D80-BCB7-C2AA-F66F-DD459FECDB0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20B3A4-8DF4-45E5-36ED-888F583C85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960B7B-B2FB-5957-9C7A-9ABBBC75CA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9B64994-0B00-AC59-C785-87860EC382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FB73D2-2EF3-8368-E834-18BDC4A800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AB2526-25F6-F86B-CD1C-0B18B095FA2E}"/>
              </a:ext>
            </a:extLst>
          </p:cNvPr>
          <p:cNvSpPr>
            <a:spLocks noGrp="1"/>
          </p:cNvSpPr>
          <p:nvPr>
            <p:ph type="dt" sz="half" idx="10"/>
          </p:nvPr>
        </p:nvSpPr>
        <p:spPr/>
        <p:txBody>
          <a:bodyPr/>
          <a:lstStyle/>
          <a:p>
            <a:fld id="{D2E373AE-BC45-43C9-BA28-331CE37F898C}" type="datetimeFigureOut">
              <a:rPr lang="en-GB" smtClean="0"/>
              <a:t>16/06/2023</a:t>
            </a:fld>
            <a:endParaRPr lang="en-GB"/>
          </a:p>
        </p:txBody>
      </p:sp>
      <p:sp>
        <p:nvSpPr>
          <p:cNvPr id="8" name="Footer Placeholder 7">
            <a:extLst>
              <a:ext uri="{FF2B5EF4-FFF2-40B4-BE49-F238E27FC236}">
                <a16:creationId xmlns:a16="http://schemas.microsoft.com/office/drawing/2014/main" id="{BFE7FD40-F6E1-63B1-031F-79FA5A2FCA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3701820-15DD-902D-C1BE-8C4D90DD1802}"/>
              </a:ext>
            </a:extLst>
          </p:cNvPr>
          <p:cNvSpPr>
            <a:spLocks noGrp="1"/>
          </p:cNvSpPr>
          <p:nvPr>
            <p:ph type="sldNum" sz="quarter" idx="12"/>
          </p:nvPr>
        </p:nvSpPr>
        <p:spPr/>
        <p:txBody>
          <a:bodyPr/>
          <a:lstStyle/>
          <a:p>
            <a:fld id="{2779BF2B-AA6A-4270-80E7-E3B35622AC58}" type="slidenum">
              <a:rPr lang="en-GB" smtClean="0"/>
              <a:t>‹#›</a:t>
            </a:fld>
            <a:endParaRPr lang="en-GB"/>
          </a:p>
        </p:txBody>
      </p:sp>
    </p:spTree>
    <p:extLst>
      <p:ext uri="{BB962C8B-B14F-4D97-AF65-F5344CB8AC3E}">
        <p14:creationId xmlns:p14="http://schemas.microsoft.com/office/powerpoint/2010/main" val="200431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3CF60-334F-D7BC-958C-2F94338EF1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DEFB45-686F-53E5-C030-89E2F7A4BF4C}"/>
              </a:ext>
            </a:extLst>
          </p:cNvPr>
          <p:cNvSpPr>
            <a:spLocks noGrp="1"/>
          </p:cNvSpPr>
          <p:nvPr>
            <p:ph type="dt" sz="half" idx="10"/>
          </p:nvPr>
        </p:nvSpPr>
        <p:spPr/>
        <p:txBody>
          <a:bodyPr/>
          <a:lstStyle/>
          <a:p>
            <a:fld id="{D2E373AE-BC45-43C9-BA28-331CE37F898C}" type="datetimeFigureOut">
              <a:rPr lang="en-GB" smtClean="0"/>
              <a:t>16/06/2023</a:t>
            </a:fld>
            <a:endParaRPr lang="en-GB"/>
          </a:p>
        </p:txBody>
      </p:sp>
      <p:sp>
        <p:nvSpPr>
          <p:cNvPr id="4" name="Footer Placeholder 3">
            <a:extLst>
              <a:ext uri="{FF2B5EF4-FFF2-40B4-BE49-F238E27FC236}">
                <a16:creationId xmlns:a16="http://schemas.microsoft.com/office/drawing/2014/main" id="{7DDB2B5D-9670-3FA9-EAC3-A0A35C4572A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71FF0A-BD79-85B4-26B3-6D3A897632B5}"/>
              </a:ext>
            </a:extLst>
          </p:cNvPr>
          <p:cNvSpPr>
            <a:spLocks noGrp="1"/>
          </p:cNvSpPr>
          <p:nvPr>
            <p:ph type="sldNum" sz="quarter" idx="12"/>
          </p:nvPr>
        </p:nvSpPr>
        <p:spPr/>
        <p:txBody>
          <a:bodyPr/>
          <a:lstStyle/>
          <a:p>
            <a:fld id="{2779BF2B-AA6A-4270-80E7-E3B35622AC58}" type="slidenum">
              <a:rPr lang="en-GB" smtClean="0"/>
              <a:t>‹#›</a:t>
            </a:fld>
            <a:endParaRPr lang="en-GB"/>
          </a:p>
        </p:txBody>
      </p:sp>
    </p:spTree>
    <p:extLst>
      <p:ext uri="{BB962C8B-B14F-4D97-AF65-F5344CB8AC3E}">
        <p14:creationId xmlns:p14="http://schemas.microsoft.com/office/powerpoint/2010/main" val="317724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008133-70DD-1705-3432-0CB1BC1CC7D8}"/>
              </a:ext>
            </a:extLst>
          </p:cNvPr>
          <p:cNvSpPr>
            <a:spLocks noGrp="1"/>
          </p:cNvSpPr>
          <p:nvPr>
            <p:ph type="dt" sz="half" idx="10"/>
          </p:nvPr>
        </p:nvSpPr>
        <p:spPr/>
        <p:txBody>
          <a:bodyPr/>
          <a:lstStyle/>
          <a:p>
            <a:fld id="{D2E373AE-BC45-43C9-BA28-331CE37F898C}" type="datetimeFigureOut">
              <a:rPr lang="en-GB" smtClean="0"/>
              <a:t>16/06/2023</a:t>
            </a:fld>
            <a:endParaRPr lang="en-GB"/>
          </a:p>
        </p:txBody>
      </p:sp>
      <p:sp>
        <p:nvSpPr>
          <p:cNvPr id="3" name="Footer Placeholder 2">
            <a:extLst>
              <a:ext uri="{FF2B5EF4-FFF2-40B4-BE49-F238E27FC236}">
                <a16:creationId xmlns:a16="http://schemas.microsoft.com/office/drawing/2014/main" id="{97D6DDB0-5061-48B7-5490-58767B4F90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4ECB7A-4C45-441F-AEDA-E8EC2DD85B13}"/>
              </a:ext>
            </a:extLst>
          </p:cNvPr>
          <p:cNvSpPr>
            <a:spLocks noGrp="1"/>
          </p:cNvSpPr>
          <p:nvPr>
            <p:ph type="sldNum" sz="quarter" idx="12"/>
          </p:nvPr>
        </p:nvSpPr>
        <p:spPr/>
        <p:txBody>
          <a:bodyPr/>
          <a:lstStyle/>
          <a:p>
            <a:fld id="{2779BF2B-AA6A-4270-80E7-E3B35622AC58}" type="slidenum">
              <a:rPr lang="en-GB" smtClean="0"/>
              <a:t>‹#›</a:t>
            </a:fld>
            <a:endParaRPr lang="en-GB"/>
          </a:p>
        </p:txBody>
      </p:sp>
    </p:spTree>
    <p:extLst>
      <p:ext uri="{BB962C8B-B14F-4D97-AF65-F5344CB8AC3E}">
        <p14:creationId xmlns:p14="http://schemas.microsoft.com/office/powerpoint/2010/main" val="3346272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26EC-8DE8-7E77-5B65-DBFCC2FFE8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45F467-68B9-94F1-D97B-3F41C3820C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F9F116-9575-9AA7-219B-BCB0AA355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B1050-4BF1-AD8C-7E6B-50BCE6AC179D}"/>
              </a:ext>
            </a:extLst>
          </p:cNvPr>
          <p:cNvSpPr>
            <a:spLocks noGrp="1"/>
          </p:cNvSpPr>
          <p:nvPr>
            <p:ph type="dt" sz="half" idx="10"/>
          </p:nvPr>
        </p:nvSpPr>
        <p:spPr/>
        <p:txBody>
          <a:bodyPr/>
          <a:lstStyle/>
          <a:p>
            <a:fld id="{D2E373AE-BC45-43C9-BA28-331CE37F898C}" type="datetimeFigureOut">
              <a:rPr lang="en-GB" smtClean="0"/>
              <a:t>16/06/2023</a:t>
            </a:fld>
            <a:endParaRPr lang="en-GB"/>
          </a:p>
        </p:txBody>
      </p:sp>
      <p:sp>
        <p:nvSpPr>
          <p:cNvPr id="6" name="Footer Placeholder 5">
            <a:extLst>
              <a:ext uri="{FF2B5EF4-FFF2-40B4-BE49-F238E27FC236}">
                <a16:creationId xmlns:a16="http://schemas.microsoft.com/office/drawing/2014/main" id="{ABEFD4D1-B696-0D16-AD0C-A58518A39D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8E5C5D-D9D7-14F9-378E-3CC7E2DCE895}"/>
              </a:ext>
            </a:extLst>
          </p:cNvPr>
          <p:cNvSpPr>
            <a:spLocks noGrp="1"/>
          </p:cNvSpPr>
          <p:nvPr>
            <p:ph type="sldNum" sz="quarter" idx="12"/>
          </p:nvPr>
        </p:nvSpPr>
        <p:spPr/>
        <p:txBody>
          <a:bodyPr/>
          <a:lstStyle/>
          <a:p>
            <a:fld id="{2779BF2B-AA6A-4270-80E7-E3B35622AC58}" type="slidenum">
              <a:rPr lang="en-GB" smtClean="0"/>
              <a:t>‹#›</a:t>
            </a:fld>
            <a:endParaRPr lang="en-GB"/>
          </a:p>
        </p:txBody>
      </p:sp>
    </p:spTree>
    <p:extLst>
      <p:ext uri="{BB962C8B-B14F-4D97-AF65-F5344CB8AC3E}">
        <p14:creationId xmlns:p14="http://schemas.microsoft.com/office/powerpoint/2010/main" val="519514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4C4C4-E996-23A9-A829-94ACE81E44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2261EA-AF1B-6CCA-C4EE-53DAB2E920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F7B29F3-3E4D-DB2A-40C9-58C10FC79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EF4B7-49EF-B143-1F37-B1FB5B97D698}"/>
              </a:ext>
            </a:extLst>
          </p:cNvPr>
          <p:cNvSpPr>
            <a:spLocks noGrp="1"/>
          </p:cNvSpPr>
          <p:nvPr>
            <p:ph type="dt" sz="half" idx="10"/>
          </p:nvPr>
        </p:nvSpPr>
        <p:spPr/>
        <p:txBody>
          <a:bodyPr/>
          <a:lstStyle/>
          <a:p>
            <a:fld id="{D2E373AE-BC45-43C9-BA28-331CE37F898C}" type="datetimeFigureOut">
              <a:rPr lang="en-GB" smtClean="0"/>
              <a:t>16/06/2023</a:t>
            </a:fld>
            <a:endParaRPr lang="en-GB"/>
          </a:p>
        </p:txBody>
      </p:sp>
      <p:sp>
        <p:nvSpPr>
          <p:cNvPr id="6" name="Footer Placeholder 5">
            <a:extLst>
              <a:ext uri="{FF2B5EF4-FFF2-40B4-BE49-F238E27FC236}">
                <a16:creationId xmlns:a16="http://schemas.microsoft.com/office/drawing/2014/main" id="{C3DFC6FE-87A6-06EE-71CD-0658BFB79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4E8D53-A46B-9767-A726-9035C493F746}"/>
              </a:ext>
            </a:extLst>
          </p:cNvPr>
          <p:cNvSpPr>
            <a:spLocks noGrp="1"/>
          </p:cNvSpPr>
          <p:nvPr>
            <p:ph type="sldNum" sz="quarter" idx="12"/>
          </p:nvPr>
        </p:nvSpPr>
        <p:spPr/>
        <p:txBody>
          <a:bodyPr/>
          <a:lstStyle/>
          <a:p>
            <a:fld id="{2779BF2B-AA6A-4270-80E7-E3B35622AC58}" type="slidenum">
              <a:rPr lang="en-GB" smtClean="0"/>
              <a:t>‹#›</a:t>
            </a:fld>
            <a:endParaRPr lang="en-GB"/>
          </a:p>
        </p:txBody>
      </p:sp>
    </p:spTree>
    <p:extLst>
      <p:ext uri="{BB962C8B-B14F-4D97-AF65-F5344CB8AC3E}">
        <p14:creationId xmlns:p14="http://schemas.microsoft.com/office/powerpoint/2010/main" val="2779833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158EA6-4AE6-6C93-1715-F05591AFEB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8CE4AA-3D96-7214-F542-F3AD0F926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4FC8BD-2DD9-ADB8-9485-207CF923E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373AE-BC45-43C9-BA28-331CE37F898C}" type="datetimeFigureOut">
              <a:rPr lang="en-GB" smtClean="0"/>
              <a:t>16/06/2023</a:t>
            </a:fld>
            <a:endParaRPr lang="en-GB"/>
          </a:p>
        </p:txBody>
      </p:sp>
      <p:sp>
        <p:nvSpPr>
          <p:cNvPr id="5" name="Footer Placeholder 4">
            <a:extLst>
              <a:ext uri="{FF2B5EF4-FFF2-40B4-BE49-F238E27FC236}">
                <a16:creationId xmlns:a16="http://schemas.microsoft.com/office/drawing/2014/main" id="{5DFB19E4-517E-9F41-B2E1-03D1F57DD5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5C935F-72A8-BD04-CABF-3562DBCCDC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9BF2B-AA6A-4270-80E7-E3B35622AC58}" type="slidenum">
              <a:rPr lang="en-GB" smtClean="0"/>
              <a:t>‹#›</a:t>
            </a:fld>
            <a:endParaRPr lang="en-GB"/>
          </a:p>
        </p:txBody>
      </p:sp>
    </p:spTree>
    <p:extLst>
      <p:ext uri="{BB962C8B-B14F-4D97-AF65-F5344CB8AC3E}">
        <p14:creationId xmlns:p14="http://schemas.microsoft.com/office/powerpoint/2010/main" val="788874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0.png"/><Relationship Id="rId7" Type="http://schemas.openxmlformats.org/officeDocument/2006/relationships/diagramQuickStyle" Target="../diagrams/quickStyle1.xml"/><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0.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96C2E70-C498-6752-8F39-28A463BFFB16}"/>
              </a:ext>
            </a:extLst>
          </p:cNvPr>
          <p:cNvSpPr/>
          <p:nvPr/>
        </p:nvSpPr>
        <p:spPr>
          <a:xfrm>
            <a:off x="4828601" y="3590082"/>
            <a:ext cx="2534798" cy="2438969"/>
          </a:xfrm>
          <a:prstGeom prst="roundRect">
            <a:avLst>
              <a:gd name="adj" fmla="val 33531"/>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CD962C4-4753-7C2C-9B4E-8F18089E7099}"/>
              </a:ext>
            </a:extLst>
          </p:cNvPr>
          <p:cNvSpPr/>
          <p:nvPr/>
        </p:nvSpPr>
        <p:spPr>
          <a:xfrm>
            <a:off x="2055297" y="3590082"/>
            <a:ext cx="2534798" cy="2438969"/>
          </a:xfrm>
          <a:prstGeom prst="roundRect">
            <a:avLst>
              <a:gd name="adj" fmla="val 27910"/>
            </a:avLst>
          </a:prstGeom>
          <a:blipFill dpi="0"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20720237-A3E6-03A0-8FC9-6EBE7191275C}"/>
              </a:ext>
            </a:extLst>
          </p:cNvPr>
          <p:cNvGrpSpPr/>
          <p:nvPr/>
        </p:nvGrpSpPr>
        <p:grpSpPr>
          <a:xfrm>
            <a:off x="7700893" y="3590082"/>
            <a:ext cx="2638111" cy="2438969"/>
            <a:chOff x="3885289" y="3015969"/>
            <a:chExt cx="2638111" cy="2438969"/>
          </a:xfrm>
        </p:grpSpPr>
        <p:sp>
          <p:nvSpPr>
            <p:cNvPr id="8" name="Rectangle: Rounded Corners 7">
              <a:extLst>
                <a:ext uri="{FF2B5EF4-FFF2-40B4-BE49-F238E27FC236}">
                  <a16:creationId xmlns:a16="http://schemas.microsoft.com/office/drawing/2014/main" id="{89F35489-EFF3-9B01-9894-3F908AD7C943}"/>
                </a:ext>
              </a:extLst>
            </p:cNvPr>
            <p:cNvSpPr/>
            <p:nvPr/>
          </p:nvSpPr>
          <p:spPr>
            <a:xfrm>
              <a:off x="3885289" y="3015969"/>
              <a:ext cx="2638111" cy="2438969"/>
            </a:xfrm>
            <a:prstGeom prst="roundRect">
              <a:avLst>
                <a:gd name="adj" fmla="val 2791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FE7989E-7A2C-54D1-1011-8A9C40594B92}"/>
                </a:ext>
              </a:extLst>
            </p:cNvPr>
            <p:cNvSpPr txBox="1"/>
            <p:nvPr/>
          </p:nvSpPr>
          <p:spPr>
            <a:xfrm>
              <a:off x="4120069" y="4833218"/>
              <a:ext cx="2168550" cy="369332"/>
            </a:xfrm>
            <a:prstGeom prst="rect">
              <a:avLst/>
            </a:prstGeom>
            <a:solidFill>
              <a:srgbClr val="FF9999"/>
            </a:solidFill>
          </p:spPr>
          <p:txBody>
            <a:bodyPr wrap="square" rtlCol="0">
              <a:spAutoFit/>
            </a:bodyPr>
            <a:lstStyle/>
            <a:p>
              <a:pPr algn="ctr" defTabSz="841248">
                <a:spcAft>
                  <a:spcPts val="600"/>
                </a:spcAft>
              </a:pPr>
              <a:r>
                <a:rPr lang="en-GB" b="1" kern="1200" dirty="0">
                  <a:solidFill>
                    <a:schemeClr val="tx1"/>
                  </a:solidFill>
                  <a:latin typeface="Comic Sans MS" panose="030F0702030302020204" pitchFamily="66" charset="0"/>
                  <a:ea typeface="+mn-ea"/>
                  <a:cs typeface="Dreaming Outloud Script Pro" panose="020B0604020202020204" pitchFamily="66" charset="0"/>
                </a:rPr>
                <a:t>HEALTHY MIND</a:t>
              </a:r>
              <a:endParaRPr lang="en-GB" b="1" dirty="0">
                <a:latin typeface="Comic Sans MS" panose="030F0702030302020204" pitchFamily="66" charset="0"/>
                <a:cs typeface="Dreaming Outloud Script Pro" panose="020B0604020202020204" pitchFamily="66" charset="0"/>
              </a:endParaRPr>
            </a:p>
          </p:txBody>
        </p:sp>
      </p:grpSp>
      <p:pic>
        <p:nvPicPr>
          <p:cNvPr id="10" name="Picture 9">
            <a:extLst>
              <a:ext uri="{FF2B5EF4-FFF2-40B4-BE49-F238E27FC236}">
                <a16:creationId xmlns:a16="http://schemas.microsoft.com/office/drawing/2014/main" id="{16324E77-837D-65FB-8A24-695EF2D29860}"/>
              </a:ext>
            </a:extLst>
          </p:cNvPr>
          <p:cNvPicPr>
            <a:picLocks noChangeAspect="1"/>
          </p:cNvPicPr>
          <p:nvPr/>
        </p:nvPicPr>
        <p:blipFill rotWithShape="1">
          <a:blip r:embed="rId6"/>
          <a:srcRect l="15612" r="17928"/>
          <a:stretch/>
        </p:blipFill>
        <p:spPr>
          <a:xfrm>
            <a:off x="952419" y="699785"/>
            <a:ext cx="2316270" cy="2116880"/>
          </a:xfrm>
          <a:prstGeom prst="rect">
            <a:avLst/>
          </a:prstGeom>
        </p:spPr>
      </p:pic>
      <p:pic>
        <p:nvPicPr>
          <p:cNvPr id="3" name="Picture 2">
            <a:extLst>
              <a:ext uri="{FF2B5EF4-FFF2-40B4-BE49-F238E27FC236}">
                <a16:creationId xmlns:a16="http://schemas.microsoft.com/office/drawing/2014/main" id="{7C637BC4-7289-9B0D-6C44-C2A2DF226AD0}"/>
              </a:ext>
            </a:extLst>
          </p:cNvPr>
          <p:cNvPicPr>
            <a:picLocks noChangeAspect="1"/>
          </p:cNvPicPr>
          <p:nvPr/>
        </p:nvPicPr>
        <p:blipFill>
          <a:blip r:embed="rId7"/>
          <a:stretch>
            <a:fillRect/>
          </a:stretch>
        </p:blipFill>
        <p:spPr>
          <a:xfrm>
            <a:off x="8770356" y="699785"/>
            <a:ext cx="2316681" cy="2115495"/>
          </a:xfrm>
          <a:prstGeom prst="rect">
            <a:avLst/>
          </a:prstGeom>
        </p:spPr>
      </p:pic>
      <p:pic>
        <p:nvPicPr>
          <p:cNvPr id="6" name="Picture 5" descr="A blue and grey logo&#10;&#10;Description automatically generated with low confidence">
            <a:extLst>
              <a:ext uri="{FF2B5EF4-FFF2-40B4-BE49-F238E27FC236}">
                <a16:creationId xmlns:a16="http://schemas.microsoft.com/office/drawing/2014/main" id="{39B7A413-745A-798E-9B0E-413E8F80FC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5012" y="660252"/>
            <a:ext cx="2638111" cy="2252046"/>
          </a:xfrm>
          <a:prstGeom prst="rect">
            <a:avLst/>
          </a:prstGeom>
        </p:spPr>
      </p:pic>
    </p:spTree>
    <p:extLst>
      <p:ext uri="{BB962C8B-B14F-4D97-AF65-F5344CB8AC3E}">
        <p14:creationId xmlns:p14="http://schemas.microsoft.com/office/powerpoint/2010/main" val="211239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1">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EA23D4B-BE6E-41FD-ACE7-DC985A58D4D4}"/>
              </a:ext>
            </a:extLst>
          </p:cNvPr>
          <p:cNvPicPr>
            <a:picLocks noChangeAspect="1"/>
          </p:cNvPicPr>
          <p:nvPr/>
        </p:nvPicPr>
        <p:blipFill rotWithShape="1">
          <a:blip r:embed="rId2"/>
          <a:srcRect t="17220" r="1"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Picture Placeholder 4">
            <a:extLst>
              <a:ext uri="{FF2B5EF4-FFF2-40B4-BE49-F238E27FC236}">
                <a16:creationId xmlns:a16="http://schemas.microsoft.com/office/drawing/2014/main" id="{7D0857C2-956D-3B55-4B32-2EB965067979}"/>
              </a:ext>
            </a:extLst>
          </p:cNvPr>
          <p:cNvPicPr>
            <a:picLocks noGrp="1" noChangeAspect="1"/>
          </p:cNvPicPr>
          <p:nvPr>
            <p:ph type="pic" idx="1"/>
          </p:nvPr>
        </p:nvPicPr>
        <p:blipFill rotWithShape="1">
          <a:blip r:embed="rId3"/>
          <a:srcRect l="16897" r="16896" b="-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8"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7" name="Text Placeholder 3">
            <a:extLst>
              <a:ext uri="{FF2B5EF4-FFF2-40B4-BE49-F238E27FC236}">
                <a16:creationId xmlns:a16="http://schemas.microsoft.com/office/drawing/2014/main" id="{0C6BC24F-9873-B7CC-4E30-E3D97E1F780F}"/>
              </a:ext>
            </a:extLst>
          </p:cNvPr>
          <p:cNvGraphicFramePr/>
          <p:nvPr>
            <p:extLst>
              <p:ext uri="{D42A27DB-BD31-4B8C-83A1-F6EECF244321}">
                <p14:modId xmlns:p14="http://schemas.microsoft.com/office/powerpoint/2010/main" val="642726928"/>
              </p:ext>
            </p:extLst>
          </p:nvPr>
        </p:nvGraphicFramePr>
        <p:xfrm>
          <a:off x="487017" y="4286161"/>
          <a:ext cx="11429999" cy="24525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01505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8BF9659-295B-5D3F-951D-53DB7B03CB90}"/>
              </a:ext>
            </a:extLst>
          </p:cNvPr>
          <p:cNvSpPr>
            <a:spLocks noGrp="1"/>
          </p:cNvSpPr>
          <p:nvPr>
            <p:ph type="title"/>
          </p:nvPr>
        </p:nvSpPr>
        <p:spPr>
          <a:xfrm>
            <a:off x="134628" y="365125"/>
            <a:ext cx="6779145" cy="1325563"/>
          </a:xfrm>
        </p:spPr>
        <p:txBody>
          <a:bodyPr>
            <a:normAutofit/>
          </a:bodyPr>
          <a:lstStyle/>
          <a:p>
            <a:r>
              <a:rPr lang="en-GB" b="1" u="sng" dirty="0"/>
              <a:t>Emotionally Friendly Schools</a:t>
            </a: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4B60079-C565-234E-BEAD-A22D2A69895B}"/>
              </a:ext>
            </a:extLst>
          </p:cNvPr>
          <p:cNvSpPr>
            <a:spLocks noGrp="1"/>
          </p:cNvSpPr>
          <p:nvPr>
            <p:ph idx="1"/>
          </p:nvPr>
        </p:nvSpPr>
        <p:spPr>
          <a:xfrm>
            <a:off x="185823" y="1419486"/>
            <a:ext cx="6555048" cy="5090205"/>
          </a:xfrm>
        </p:spPr>
        <p:txBody>
          <a:bodyPr vert="horz" lIns="91440" tIns="45720" rIns="91440" bIns="45720" rtlCol="0" anchor="t">
            <a:normAutofit fontScale="77500" lnSpcReduction="20000"/>
          </a:bodyPr>
          <a:lstStyle/>
          <a:p>
            <a:pPr marL="0" indent="0" algn="ctr">
              <a:lnSpc>
                <a:spcPct val="120000"/>
              </a:lnSpc>
              <a:buNone/>
            </a:pPr>
            <a:r>
              <a:rPr lang="en-GB" sz="1800" dirty="0">
                <a:latin typeface="Tahoma"/>
                <a:ea typeface="Tahoma"/>
                <a:cs typeface="Tahoma"/>
              </a:rPr>
              <a:t>We are committed to supporting the wellbeing and mental health of the whole school community. </a:t>
            </a:r>
            <a:endParaRPr lang="en-US"/>
          </a:p>
          <a:p>
            <a:pPr marL="0" indent="0" algn="ctr">
              <a:lnSpc>
                <a:spcPct val="120000"/>
              </a:lnSpc>
              <a:buNone/>
            </a:pPr>
            <a:r>
              <a:rPr lang="en-GB" sz="1800" dirty="0">
                <a:latin typeface="Tahoma" panose="020B0604030504040204" pitchFamily="34" charset="0"/>
                <a:ea typeface="Tahoma" panose="020B0604030504040204" pitchFamily="34" charset="0"/>
                <a:cs typeface="Tahoma" panose="020B0604030504040204" pitchFamily="34" charset="0"/>
              </a:rPr>
              <a:t>We are in the process of being assessed for The Emotionally Friendly Schools (EFS) bronze award. </a:t>
            </a:r>
          </a:p>
          <a:p>
            <a:pPr marL="0" indent="0" algn="ctr">
              <a:lnSpc>
                <a:spcPct val="120000"/>
              </a:lnSpc>
              <a:buNone/>
            </a:pPr>
            <a:r>
              <a:rPr lang="en-GB" sz="1800" dirty="0">
                <a:latin typeface="Tahoma"/>
                <a:ea typeface="Tahoma"/>
                <a:cs typeface="Tahoma"/>
              </a:rPr>
              <a:t>The programme is a flexible, whole school approach to improving children and young people’s mental health and emotional wellbeing for primary schools.</a:t>
            </a:r>
          </a:p>
          <a:p>
            <a:pPr algn="ctr">
              <a:lnSpc>
                <a:spcPct val="120000"/>
              </a:lnSpc>
            </a:pPr>
            <a:endParaRPr lang="en-GB" sz="18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120000"/>
              </a:lnSpc>
              <a:buNone/>
            </a:pPr>
            <a:r>
              <a:rPr lang="en-GB" sz="1800" dirty="0">
                <a:latin typeface="Tahoma" panose="020B0604030504040204" pitchFamily="34" charset="0"/>
                <a:ea typeface="Tahoma" panose="020B0604030504040204" pitchFamily="34" charset="0"/>
                <a:cs typeface="Tahoma" panose="020B0604030504040204" pitchFamily="34" charset="0"/>
              </a:rPr>
              <a:t>The programme aims to provide our school with the best proven methods, tools and support to help nurture happy, successful children by identifying and responding to their broad emotional needs. </a:t>
            </a:r>
          </a:p>
          <a:p>
            <a:pPr marL="0" indent="0" algn="ctr">
              <a:lnSpc>
                <a:spcPct val="120000"/>
              </a:lnSpc>
              <a:buNone/>
            </a:pPr>
            <a:r>
              <a:rPr lang="en-GB" sz="1800" dirty="0">
                <a:latin typeface="Tahoma"/>
                <a:ea typeface="Tahoma"/>
                <a:cs typeface="Tahoma"/>
              </a:rPr>
              <a:t>The EFS programme focuses on four areas within the school setting which contribute to the emotional health and well-being of the school community</a:t>
            </a:r>
          </a:p>
          <a:p>
            <a:pPr algn="ctr"/>
            <a:endParaRPr lang="en-GB" sz="18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GB" sz="1800" b="1" u="sng" dirty="0">
                <a:latin typeface="Tahoma"/>
                <a:ea typeface="Tahoma"/>
                <a:cs typeface="Tahoma"/>
              </a:rPr>
              <a:t>Staff well-being and school ethos</a:t>
            </a:r>
          </a:p>
          <a:p>
            <a:pPr marL="0" indent="0" algn="ctr">
              <a:buNone/>
            </a:pPr>
            <a:r>
              <a:rPr lang="en-GB" sz="1800" b="1" u="sng" dirty="0">
                <a:latin typeface="Tahoma" panose="020B0604030504040204" pitchFamily="34" charset="0"/>
                <a:ea typeface="Tahoma" panose="020B0604030504040204" pitchFamily="34" charset="0"/>
                <a:cs typeface="Tahoma" panose="020B0604030504040204" pitchFamily="34" charset="0"/>
              </a:rPr>
              <a:t>Whole school and classroom practice</a:t>
            </a:r>
          </a:p>
          <a:p>
            <a:pPr marL="0" indent="0" algn="ctr">
              <a:buNone/>
            </a:pPr>
            <a:r>
              <a:rPr lang="en-GB" sz="1800" b="1" u="sng" dirty="0">
                <a:latin typeface="Tahoma" panose="020B0604030504040204" pitchFamily="34" charset="0"/>
                <a:ea typeface="Tahoma" panose="020B0604030504040204" pitchFamily="34" charset="0"/>
                <a:cs typeface="Tahoma" panose="020B0604030504040204" pitchFamily="34" charset="0"/>
              </a:rPr>
              <a:t>Assessing Needs</a:t>
            </a:r>
          </a:p>
          <a:p>
            <a:pPr marL="0" indent="0" algn="ctr">
              <a:buNone/>
            </a:pPr>
            <a:r>
              <a:rPr lang="en-GB" sz="1800" b="1" u="sng" dirty="0">
                <a:latin typeface="Tahoma" panose="020B0604030504040204" pitchFamily="34" charset="0"/>
                <a:ea typeface="Tahoma" panose="020B0604030504040204" pitchFamily="34" charset="0"/>
                <a:cs typeface="Tahoma" panose="020B0604030504040204" pitchFamily="34" charset="0"/>
              </a:rPr>
              <a:t>Supporting individual children</a:t>
            </a:r>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4" name="Picture 3" descr="A diagram of efs&#10;&#10;Description automatically generated with low confidence">
            <a:extLst>
              <a:ext uri="{FF2B5EF4-FFF2-40B4-BE49-F238E27FC236}">
                <a16:creationId xmlns:a16="http://schemas.microsoft.com/office/drawing/2014/main" id="{023B0ADD-332E-331F-9CFF-27E5A20DF4E4}"/>
              </a:ext>
            </a:extLst>
          </p:cNvPr>
          <p:cNvPicPr>
            <a:picLocks noChangeAspect="1"/>
          </p:cNvPicPr>
          <p:nvPr/>
        </p:nvPicPr>
        <p:blipFill rotWithShape="1">
          <a:blip r:embed="rId2"/>
          <a:srcRect/>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002166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E9A79804-6211-6D30-37AF-A46BFC635D1A}"/>
              </a:ext>
            </a:extLst>
          </p:cNvPr>
          <p:cNvGraphicFramePr>
            <a:graphicFrameLocks noGrp="1"/>
          </p:cNvGraphicFramePr>
          <p:nvPr>
            <p:ph idx="1"/>
          </p:nvPr>
        </p:nvGraphicFramePr>
        <p:xfrm>
          <a:off x="5183187" y="204281"/>
          <a:ext cx="6606735"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5E06AE8E-A696-A744-3D18-42A2963ADD14}"/>
              </a:ext>
            </a:extLst>
          </p:cNvPr>
          <p:cNvPicPr>
            <a:picLocks noChangeAspect="1"/>
          </p:cNvPicPr>
          <p:nvPr/>
        </p:nvPicPr>
        <p:blipFill rotWithShape="1">
          <a:blip r:embed="rId7"/>
          <a:srcRect l="15087" t="9283" r="14117" b="6077"/>
          <a:stretch/>
        </p:blipFill>
        <p:spPr>
          <a:xfrm>
            <a:off x="402078" y="2344366"/>
            <a:ext cx="4496407" cy="1896893"/>
          </a:xfrm>
          <a:prstGeom prst="rect">
            <a:avLst/>
          </a:prstGeom>
        </p:spPr>
      </p:pic>
    </p:spTree>
    <p:extLst>
      <p:ext uri="{BB962C8B-B14F-4D97-AF65-F5344CB8AC3E}">
        <p14:creationId xmlns:p14="http://schemas.microsoft.com/office/powerpoint/2010/main" val="188167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4263391-D03F-D8C5-3EA3-7B559C96AEC3}"/>
              </a:ext>
            </a:extLst>
          </p:cNvPr>
          <p:cNvPicPr>
            <a:picLocks noChangeAspect="1"/>
          </p:cNvPicPr>
          <p:nvPr/>
        </p:nvPicPr>
        <p:blipFill>
          <a:blip r:embed="rId2"/>
          <a:stretch>
            <a:fillRect/>
          </a:stretch>
        </p:blipFill>
        <p:spPr>
          <a:xfrm>
            <a:off x="1936141" y="1561711"/>
            <a:ext cx="8643315" cy="447291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040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chef's hats&#10;&#10;Description automatically generated with low confidence">
            <a:extLst>
              <a:ext uri="{FF2B5EF4-FFF2-40B4-BE49-F238E27FC236}">
                <a16:creationId xmlns:a16="http://schemas.microsoft.com/office/drawing/2014/main" id="{EE75A89F-153F-895E-9B31-1FB91F130C3E}"/>
              </a:ext>
            </a:extLst>
          </p:cNvPr>
          <p:cNvPicPr>
            <a:picLocks noChangeAspect="1"/>
          </p:cNvPicPr>
          <p:nvPr/>
        </p:nvPicPr>
        <p:blipFill rotWithShape="1">
          <a:blip r:embed="rId2">
            <a:extLst>
              <a:ext uri="{28A0092B-C50C-407E-A947-70E740481C1C}">
                <a14:useLocalDpi xmlns:a14="http://schemas.microsoft.com/office/drawing/2010/main" val="0"/>
              </a:ext>
            </a:extLst>
          </a:blip>
          <a:srcRect t="23494" r="-1" b="1447"/>
          <a:stretch/>
        </p:blipFill>
        <p:spPr>
          <a:xfrm rot="10800000">
            <a:off x="9512" y="10"/>
            <a:ext cx="12182474" cy="6857990"/>
          </a:xfrm>
          <a:prstGeom prst="rect">
            <a:avLst/>
          </a:prstGeom>
        </p:spPr>
      </p:pic>
      <p:sp>
        <p:nvSpPr>
          <p:cNvPr id="14" name="Rectangle 13">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2352"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728255-01AB-55B5-5646-39CD6659B1D4}"/>
              </a:ext>
            </a:extLst>
          </p:cNvPr>
          <p:cNvSpPr>
            <a:spLocks noGrp="1"/>
          </p:cNvSpPr>
          <p:nvPr>
            <p:ph type="title"/>
          </p:nvPr>
        </p:nvSpPr>
        <p:spPr>
          <a:xfrm>
            <a:off x="1282620" y="1748771"/>
            <a:ext cx="3498979" cy="3360458"/>
          </a:xfrm>
        </p:spPr>
        <p:txBody>
          <a:bodyPr>
            <a:normAutofit/>
          </a:bodyPr>
          <a:lstStyle/>
          <a:p>
            <a:pPr algn="ctr"/>
            <a:r>
              <a:rPr lang="en-GB" dirty="0"/>
              <a:t>Healthy Living Week</a:t>
            </a:r>
            <a:endParaRPr lang="en-GB"/>
          </a:p>
        </p:txBody>
      </p:sp>
      <p:sp>
        <p:nvSpPr>
          <p:cNvPr id="16" name="Rectangle 15">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352" y="0"/>
            <a:ext cx="6089647"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climbing a rock wall&#10;&#10;Description automatically generated with medium confidence">
            <a:extLst>
              <a:ext uri="{FF2B5EF4-FFF2-40B4-BE49-F238E27FC236}">
                <a16:creationId xmlns:a16="http://schemas.microsoft.com/office/drawing/2014/main" id="{887C75FA-F27B-D2B8-82BC-CE7EE94D6029}"/>
              </a:ext>
            </a:extLst>
          </p:cNvPr>
          <p:cNvPicPr>
            <a:picLocks noChangeAspect="1"/>
          </p:cNvPicPr>
          <p:nvPr/>
        </p:nvPicPr>
        <p:blipFill rotWithShape="1">
          <a:blip r:embed="rId3">
            <a:extLst>
              <a:ext uri="{28A0092B-C50C-407E-A947-70E740481C1C}">
                <a14:useLocalDpi xmlns:a14="http://schemas.microsoft.com/office/drawing/2010/main" val="0"/>
              </a:ext>
            </a:extLst>
          </a:blip>
          <a:srcRect r="22911" b="1"/>
          <a:stretch/>
        </p:blipFill>
        <p:spPr>
          <a:xfrm rot="5400000">
            <a:off x="6710414" y="675692"/>
            <a:ext cx="2377440" cy="2312987"/>
          </a:xfrm>
          <a:prstGeom prst="rect">
            <a:avLst/>
          </a:prstGeom>
        </p:spPr>
      </p:pic>
      <p:pic>
        <p:nvPicPr>
          <p:cNvPr id="9" name="Picture 8" descr="A group of people sitting on a slide&#10;&#10;Description automatically generated with medium confidence">
            <a:extLst>
              <a:ext uri="{FF2B5EF4-FFF2-40B4-BE49-F238E27FC236}">
                <a16:creationId xmlns:a16="http://schemas.microsoft.com/office/drawing/2014/main" id="{F4FD81A7-D5ED-E85A-7616-0B891F35A154}"/>
              </a:ext>
            </a:extLst>
          </p:cNvPr>
          <p:cNvPicPr>
            <a:picLocks noChangeAspect="1"/>
          </p:cNvPicPr>
          <p:nvPr/>
        </p:nvPicPr>
        <p:blipFill rotWithShape="1">
          <a:blip r:embed="rId4">
            <a:extLst>
              <a:ext uri="{28A0092B-C50C-407E-A947-70E740481C1C}">
                <a14:useLocalDpi xmlns:a14="http://schemas.microsoft.com/office/drawing/2010/main" val="0"/>
              </a:ext>
            </a:extLst>
          </a:blip>
          <a:srcRect l="12263" r="14717" b="-2"/>
          <a:stretch/>
        </p:blipFill>
        <p:spPr>
          <a:xfrm>
            <a:off x="9216507" y="643468"/>
            <a:ext cx="2312987" cy="2375756"/>
          </a:xfrm>
          <a:prstGeom prst="rect">
            <a:avLst/>
          </a:prstGeom>
        </p:spPr>
      </p:pic>
      <p:sp>
        <p:nvSpPr>
          <p:cNvPr id="3" name="Content Placeholder 2">
            <a:extLst>
              <a:ext uri="{FF2B5EF4-FFF2-40B4-BE49-F238E27FC236}">
                <a16:creationId xmlns:a16="http://schemas.microsoft.com/office/drawing/2014/main" id="{EFB22A82-5AC4-CFC4-D594-E6A7E2FDA02A}"/>
              </a:ext>
            </a:extLst>
          </p:cNvPr>
          <p:cNvSpPr>
            <a:spLocks noGrp="1"/>
          </p:cNvSpPr>
          <p:nvPr>
            <p:ph idx="1"/>
          </p:nvPr>
        </p:nvSpPr>
        <p:spPr>
          <a:xfrm>
            <a:off x="6217157" y="3356042"/>
            <a:ext cx="5860024" cy="3385225"/>
          </a:xfrm>
        </p:spPr>
        <p:txBody>
          <a:bodyPr anchor="ctr">
            <a:normAutofit/>
          </a:bodyPr>
          <a:lstStyle/>
          <a:p>
            <a:pPr marL="0" indent="0">
              <a:buNone/>
            </a:pPr>
            <a:r>
              <a:rPr lang="en-GB" sz="1400" dirty="0"/>
              <a:t>Our healthy living week was a tremendous success.</a:t>
            </a:r>
          </a:p>
          <a:p>
            <a:pPr marL="0" indent="0">
              <a:buNone/>
            </a:pPr>
            <a:r>
              <a:rPr lang="en-GB" sz="1400" dirty="0"/>
              <a:t>We had activities throughout the week to help to support us having a healthy body, a healthy mind and to show us that eating healthy food does not have to be boring!</a:t>
            </a:r>
          </a:p>
          <a:p>
            <a:pPr marL="0" indent="0">
              <a:buNone/>
            </a:pPr>
            <a:r>
              <a:rPr lang="en-GB" sz="1400" dirty="0"/>
              <a:t>Every pupil in school took part in all the activities which included; a fantastic climbing wall, an inflatable assault course, visitors to give special assemblies on personal health &amp; hygiene, sports activities, yoga &amp; mindfulness sessions and the Royal Academy of Culinary Arts did Healthy street food cooking sessions with every class.</a:t>
            </a:r>
          </a:p>
          <a:p>
            <a:pPr marL="0" indent="0">
              <a:buNone/>
            </a:pPr>
            <a:r>
              <a:rPr lang="en-GB" sz="1400" dirty="0"/>
              <a:t>The week ended with our sponsored walk/run jog event, where  Children in Reception, Year 1 &amp; 2 walked/jogged/ran the distance of 2km. Children in Year 3 &amp; 4 walked/jogged/ran the distance of 3km and children in Year 5 &amp; 6 walked/jogged/ran the distance of 5km.</a:t>
            </a:r>
          </a:p>
          <a:p>
            <a:pPr marL="0" indent="0">
              <a:buNone/>
            </a:pPr>
            <a:r>
              <a:rPr lang="en-GB" sz="1400" dirty="0"/>
              <a:t>The whole week was funded by school and our brilliant PTA.</a:t>
            </a:r>
          </a:p>
          <a:p>
            <a:pPr marL="0" indent="0">
              <a:buNone/>
            </a:pPr>
            <a:endParaRPr lang="en-GB" sz="1400" dirty="0"/>
          </a:p>
        </p:txBody>
      </p:sp>
    </p:spTree>
    <p:extLst>
      <p:ext uri="{BB962C8B-B14F-4D97-AF65-F5344CB8AC3E}">
        <p14:creationId xmlns:p14="http://schemas.microsoft.com/office/powerpoint/2010/main" val="53400406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28255-01AB-55B5-5646-39CD6659B1D4}"/>
              </a:ext>
            </a:extLst>
          </p:cNvPr>
          <p:cNvSpPr>
            <a:spLocks noGrp="1"/>
          </p:cNvSpPr>
          <p:nvPr>
            <p:ph type="title"/>
          </p:nvPr>
        </p:nvSpPr>
        <p:spPr>
          <a:xfrm>
            <a:off x="838200" y="4669978"/>
            <a:ext cx="4391024" cy="1173700"/>
          </a:xfrm>
        </p:spPr>
        <p:txBody>
          <a:bodyPr anchor="t">
            <a:normAutofit/>
          </a:bodyPr>
          <a:lstStyle/>
          <a:p>
            <a:r>
              <a:rPr lang="en-GB" sz="4000">
                <a:solidFill>
                  <a:schemeClr val="bg1"/>
                </a:solidFill>
              </a:rPr>
              <a:t>Healthy Living Week</a:t>
            </a:r>
          </a:p>
        </p:txBody>
      </p:sp>
      <p:pic>
        <p:nvPicPr>
          <p:cNvPr id="6" name="Picture 5" descr="A picture containing text, screenshot&#10;&#10;Description automatically generated">
            <a:extLst>
              <a:ext uri="{FF2B5EF4-FFF2-40B4-BE49-F238E27FC236}">
                <a16:creationId xmlns:a16="http://schemas.microsoft.com/office/drawing/2014/main" id="{DE88F09B-494C-83BD-815B-6A01E5631FB2}"/>
              </a:ext>
            </a:extLst>
          </p:cNvPr>
          <p:cNvPicPr>
            <a:picLocks noChangeAspect="1"/>
          </p:cNvPicPr>
          <p:nvPr/>
        </p:nvPicPr>
        <p:blipFill rotWithShape="1">
          <a:blip r:embed="rId2">
            <a:extLst>
              <a:ext uri="{28A0092B-C50C-407E-A947-70E740481C1C}">
                <a14:useLocalDpi xmlns:a14="http://schemas.microsoft.com/office/drawing/2010/main" val="0"/>
              </a:ext>
            </a:extLst>
          </a:blip>
          <a:srcRect r="1" b="786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icture 7" descr="A picture containing text, screenshot, tree&#10;&#10;Description automatically generated">
            <a:extLst>
              <a:ext uri="{FF2B5EF4-FFF2-40B4-BE49-F238E27FC236}">
                <a16:creationId xmlns:a16="http://schemas.microsoft.com/office/drawing/2014/main" id="{3D5E3087-FD01-CA8E-E007-CA90EEA6DB71}"/>
              </a:ext>
            </a:extLst>
          </p:cNvPr>
          <p:cNvPicPr>
            <a:picLocks noChangeAspect="1"/>
          </p:cNvPicPr>
          <p:nvPr/>
        </p:nvPicPr>
        <p:blipFill rotWithShape="1">
          <a:blip r:embed="rId3">
            <a:extLst>
              <a:ext uri="{28A0092B-C50C-407E-A947-70E740481C1C}">
                <a14:useLocalDpi xmlns:a14="http://schemas.microsoft.com/office/drawing/2010/main" val="0"/>
              </a:ext>
            </a:extLst>
          </a:blip>
          <a:srcRect r="1" b="6066"/>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30" name="Group 29">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1" name="Freeform: Shape 30">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EFB22A82-5AC4-CFC4-D594-E6A7E2FDA02A}"/>
              </a:ext>
            </a:extLst>
          </p:cNvPr>
          <p:cNvSpPr>
            <a:spLocks noGrp="1"/>
          </p:cNvSpPr>
          <p:nvPr>
            <p:ph idx="1"/>
          </p:nvPr>
        </p:nvSpPr>
        <p:spPr>
          <a:xfrm>
            <a:off x="5664201" y="4766267"/>
            <a:ext cx="5692774" cy="1077411"/>
          </a:xfrm>
        </p:spPr>
        <p:txBody>
          <a:bodyPr>
            <a:normAutofit/>
          </a:bodyPr>
          <a:lstStyle/>
          <a:p>
            <a:pPr marL="0" indent="0">
              <a:buNone/>
            </a:pPr>
            <a:r>
              <a:rPr lang="en-GB" sz="2200">
                <a:solidFill>
                  <a:schemeClr val="bg1">
                    <a:alpha val="80000"/>
                  </a:schemeClr>
                </a:solidFill>
              </a:rPr>
              <a:t>Our sponsored walk/run/jog event raised lots of money to buy new trim trails on the KS1 &amp; KS2 playgrounds.</a:t>
            </a:r>
          </a:p>
          <a:p>
            <a:pPr marL="0" indent="0">
              <a:buNone/>
            </a:pPr>
            <a:endParaRPr lang="en-GB" sz="2200">
              <a:solidFill>
                <a:schemeClr val="bg1">
                  <a:alpha val="80000"/>
                </a:schemeClr>
              </a:solidFill>
            </a:endParaRPr>
          </a:p>
        </p:txBody>
      </p:sp>
    </p:spTree>
    <p:extLst>
      <p:ext uri="{BB962C8B-B14F-4D97-AF65-F5344CB8AC3E}">
        <p14:creationId xmlns:p14="http://schemas.microsoft.com/office/powerpoint/2010/main" val="400492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0822331-1927-977F-EBED-1B1AD6E08722}"/>
              </a:ext>
            </a:extLst>
          </p:cNvPr>
          <p:cNvPicPr>
            <a:picLocks noGrp="1" noChangeAspect="1"/>
          </p:cNvPicPr>
          <p:nvPr>
            <p:ph type="pic" idx="1"/>
          </p:nvPr>
        </p:nvPicPr>
        <p:blipFill>
          <a:blip r:embed="rId2"/>
          <a:srcRect l="43" r="43"/>
          <a:stretch>
            <a:fillRect/>
          </a:stretch>
        </p:blipFill>
        <p:spPr>
          <a:prstGeom prst="rect">
            <a:avLst/>
          </a:prstGeom>
        </p:spPr>
      </p:pic>
      <p:sp>
        <p:nvSpPr>
          <p:cNvPr id="4" name="Text Placeholder 3">
            <a:extLst>
              <a:ext uri="{FF2B5EF4-FFF2-40B4-BE49-F238E27FC236}">
                <a16:creationId xmlns:a16="http://schemas.microsoft.com/office/drawing/2014/main" id="{CD42A3E1-1A20-5ACF-0AC7-FF516CAFC6BF}"/>
              </a:ext>
            </a:extLst>
          </p:cNvPr>
          <p:cNvSpPr>
            <a:spLocks noGrp="1"/>
          </p:cNvSpPr>
          <p:nvPr>
            <p:ph type="body" sz="half" idx="2"/>
          </p:nvPr>
        </p:nvSpPr>
        <p:spPr>
          <a:xfrm>
            <a:off x="262680" y="1148792"/>
            <a:ext cx="5019439" cy="4873624"/>
          </a:xfrm>
        </p:spPr>
        <p:txBody>
          <a:bodyPr vert="horz" lIns="91440" tIns="45720" rIns="91440" bIns="45720" rtlCol="0" anchor="t">
            <a:normAutofit lnSpcReduction="10000"/>
          </a:bodyPr>
          <a:lstStyle/>
          <a:p>
            <a:r>
              <a:rPr lang="en-GB" sz="2400" dirty="0"/>
              <a:t>Our PSHE lessons help to teach us about a balanced, nutritious diet and the importance of choosing the right foods to stay healthy.</a:t>
            </a:r>
          </a:p>
          <a:p>
            <a:endParaRPr lang="en-GB" sz="2400" dirty="0"/>
          </a:p>
          <a:p>
            <a:r>
              <a:rPr lang="en-GB" sz="2400" dirty="0"/>
              <a:t>Our food tech lessons encourage us to try foods we may not have tasted before and how to prepare healthy meals &amp; snacks.</a:t>
            </a:r>
          </a:p>
          <a:p>
            <a:endParaRPr lang="en-GB" sz="2400" dirty="0"/>
          </a:p>
          <a:p>
            <a:r>
              <a:rPr lang="en-GB" sz="2400" dirty="0"/>
              <a:t>We are soon going to have a brand new after school healthy cooking club, set up and ran by Mrs Burrows – our healthy eating champion.</a:t>
            </a:r>
          </a:p>
        </p:txBody>
      </p:sp>
    </p:spTree>
    <p:extLst>
      <p:ext uri="{BB962C8B-B14F-4D97-AF65-F5344CB8AC3E}">
        <p14:creationId xmlns:p14="http://schemas.microsoft.com/office/powerpoint/2010/main" val="260228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607D42-98D9-1AC8-AF67-A76D0E9A949E}"/>
              </a:ext>
            </a:extLst>
          </p:cNvPr>
          <p:cNvSpPr>
            <a:spLocks noGrp="1"/>
          </p:cNvSpPr>
          <p:nvPr>
            <p:ph type="title"/>
          </p:nvPr>
        </p:nvSpPr>
        <p:spPr>
          <a:xfrm>
            <a:off x="381001" y="443630"/>
            <a:ext cx="3888526" cy="809746"/>
          </a:xfrm>
        </p:spPr>
        <p:txBody>
          <a:bodyPr vert="horz" lIns="91440" tIns="45720" rIns="91440" bIns="45720" rtlCol="0" anchor="ctr">
            <a:normAutofit/>
          </a:bodyPr>
          <a:lstStyle/>
          <a:p>
            <a:r>
              <a:rPr lang="en-US" sz="4400" b="1" u="sng" kern="1200" dirty="0">
                <a:solidFill>
                  <a:schemeClr val="tx1"/>
                </a:solidFill>
                <a:latin typeface="+mj-lt"/>
                <a:ea typeface="+mj-ea"/>
                <a:cs typeface="+mj-cs"/>
              </a:rPr>
              <a:t>Healthy Heroes</a:t>
            </a:r>
          </a:p>
        </p:txBody>
      </p:sp>
      <p:sp>
        <p:nvSpPr>
          <p:cNvPr id="4" name="Text Placeholder 3">
            <a:extLst>
              <a:ext uri="{FF2B5EF4-FFF2-40B4-BE49-F238E27FC236}">
                <a16:creationId xmlns:a16="http://schemas.microsoft.com/office/drawing/2014/main" id="{E30A95AE-713C-B763-842A-92DECB168551}"/>
              </a:ext>
            </a:extLst>
          </p:cNvPr>
          <p:cNvSpPr>
            <a:spLocks noGrp="1"/>
          </p:cNvSpPr>
          <p:nvPr>
            <p:ph type="body" sz="half" idx="2"/>
          </p:nvPr>
        </p:nvSpPr>
        <p:spPr>
          <a:xfrm>
            <a:off x="275406" y="1253376"/>
            <a:ext cx="5493096" cy="3553581"/>
          </a:xfrm>
        </p:spPr>
        <p:txBody>
          <a:bodyPr vert="horz" lIns="91440" tIns="45720" rIns="91440" bIns="45720" rtlCol="0" anchor="t">
            <a:noAutofit/>
          </a:bodyPr>
          <a:lstStyle/>
          <a:p>
            <a:pPr indent="-228600">
              <a:buFont typeface="Arial" panose="020B0604020202020204" pitchFamily="34" charset="0"/>
              <a:buChar char="•"/>
            </a:pPr>
            <a:r>
              <a:rPr lang="en-US" sz="2000" dirty="0">
                <a:latin typeface="Comic Sans MS" panose="030F0702030302020204" pitchFamily="66" charset="0"/>
              </a:rPr>
              <a:t>Our Healthy Heroes scheme encourages everyone to bring a healthy lunchbox or to choose a healthy option from the lunch menu each day.</a:t>
            </a:r>
          </a:p>
          <a:p>
            <a:pPr indent="-228600">
              <a:buFont typeface="Arial" panose="020B0604020202020204" pitchFamily="34" charset="0"/>
              <a:buChar char="•"/>
            </a:pPr>
            <a:r>
              <a:rPr lang="en-US" sz="2000" dirty="0">
                <a:latin typeface="Comic Sans MS" panose="030F0702030302020204" pitchFamily="66" charset="0"/>
              </a:rPr>
              <a:t>Every pupil who does this gets a raffle ticket to go into the Healthy Heroes lunchbox.</a:t>
            </a:r>
          </a:p>
          <a:p>
            <a:pPr indent="-228600">
              <a:buFont typeface="Arial" panose="020B0604020202020204" pitchFamily="34" charset="0"/>
              <a:buChar char="•"/>
            </a:pPr>
            <a:r>
              <a:rPr lang="en-US" sz="2000" dirty="0">
                <a:latin typeface="Comic Sans MS" panose="030F0702030302020204" pitchFamily="66" charset="0"/>
              </a:rPr>
              <a:t>Two winners - 1 from KS1 &amp; 1 from KS2- are drawn from the raffle each week and win a prize for being a healthy hero!</a:t>
            </a:r>
          </a:p>
          <a:p>
            <a:pPr indent="-228600">
              <a:buFont typeface="Arial" panose="020B0604020202020204" pitchFamily="34" charset="0"/>
              <a:buChar char="•"/>
            </a:pPr>
            <a:r>
              <a:rPr lang="en-US" sz="2000" dirty="0">
                <a:latin typeface="Comic Sans MS"/>
              </a:rPr>
              <a:t>Pupils in KS1 get a portion of fresh fruit or vegetable every day and pupils in KS2 can bring a healthy snack to eat at breaktimes.</a:t>
            </a:r>
          </a:p>
          <a:p>
            <a:pPr indent="-228600">
              <a:buFont typeface="Arial" panose="020B0604020202020204" pitchFamily="34" charset="0"/>
              <a:buChar char="•"/>
            </a:pPr>
            <a:r>
              <a:rPr lang="en-US" sz="2000" dirty="0">
                <a:latin typeface="Comic Sans MS"/>
              </a:rPr>
              <a:t>All pupils are encouraged to bring a water bottle and have access to fresh drinking water to stay hydrated throughout the day.</a:t>
            </a:r>
          </a:p>
        </p:txBody>
      </p:sp>
      <p:pic>
        <p:nvPicPr>
          <p:cNvPr id="10" name="Content Placeholder 9">
            <a:extLst>
              <a:ext uri="{FF2B5EF4-FFF2-40B4-BE49-F238E27FC236}">
                <a16:creationId xmlns:a16="http://schemas.microsoft.com/office/drawing/2014/main" id="{9B716726-412B-1EA4-7DE6-8987560F875D}"/>
              </a:ext>
            </a:extLst>
          </p:cNvPr>
          <p:cNvPicPr>
            <a:picLocks noGrp="1" noChangeAspect="1"/>
          </p:cNvPicPr>
          <p:nvPr>
            <p:ph idx="1"/>
          </p:nvPr>
        </p:nvPicPr>
        <p:blipFill>
          <a:blip r:embed="rId2"/>
          <a:stretch>
            <a:fillRect/>
          </a:stretch>
        </p:blipFill>
        <p:spPr>
          <a:xfrm>
            <a:off x="5675397" y="1391206"/>
            <a:ext cx="5960685" cy="4202282"/>
          </a:xfrm>
          <a:prstGeom prst="rect">
            <a:avLst/>
          </a:prstGeom>
        </p:spPr>
      </p:pic>
    </p:spTree>
    <p:extLst>
      <p:ext uri="{BB962C8B-B14F-4D97-AF65-F5344CB8AC3E}">
        <p14:creationId xmlns:p14="http://schemas.microsoft.com/office/powerpoint/2010/main" val="421144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FE3FDED-E04D-D9D1-4133-F5AF395A01DE}"/>
              </a:ext>
            </a:extLst>
          </p:cNvPr>
          <p:cNvPicPr>
            <a:picLocks noGrp="1" noChangeAspect="1"/>
          </p:cNvPicPr>
          <p:nvPr>
            <p:ph type="pic" idx="1"/>
          </p:nvPr>
        </p:nvPicPr>
        <p:blipFill>
          <a:blip r:embed="rId2"/>
          <a:srcRect t="2354" b="2354"/>
          <a:stretch>
            <a:fillRect/>
          </a:stretch>
        </p:blipFill>
        <p:spPr>
          <a:xfrm>
            <a:off x="9320413" y="171348"/>
            <a:ext cx="2714272" cy="2136710"/>
          </a:xfrm>
          <a:prstGeom prst="rect">
            <a:avLst/>
          </a:prstGeom>
        </p:spPr>
      </p:pic>
      <p:sp>
        <p:nvSpPr>
          <p:cNvPr id="4" name="Text Placeholder 3">
            <a:extLst>
              <a:ext uri="{FF2B5EF4-FFF2-40B4-BE49-F238E27FC236}">
                <a16:creationId xmlns:a16="http://schemas.microsoft.com/office/drawing/2014/main" id="{83A785A3-48F6-1AFD-013C-892388C6C252}"/>
              </a:ext>
            </a:extLst>
          </p:cNvPr>
          <p:cNvSpPr>
            <a:spLocks noGrp="1"/>
          </p:cNvSpPr>
          <p:nvPr>
            <p:ph type="body" sz="half" idx="2"/>
          </p:nvPr>
        </p:nvSpPr>
        <p:spPr>
          <a:xfrm>
            <a:off x="3349323" y="2471031"/>
            <a:ext cx="5836617" cy="1915938"/>
          </a:xfrm>
        </p:spPr>
        <p:txBody>
          <a:bodyPr>
            <a:normAutofit fontScale="92500"/>
          </a:bodyPr>
          <a:lstStyle/>
          <a:p>
            <a:pPr algn="ctr"/>
            <a:r>
              <a:rPr lang="en-GB" sz="2400" b="1" u="sng" dirty="0"/>
              <a:t>Let’s get Brushing!</a:t>
            </a:r>
          </a:p>
          <a:p>
            <a:pPr algn="ctr"/>
            <a:r>
              <a:rPr lang="en-GB" sz="2400" dirty="0"/>
              <a:t>We learn about being healthy at Marus Bridge right from the start of school in reception.</a:t>
            </a:r>
          </a:p>
          <a:p>
            <a:pPr algn="ctr"/>
            <a:r>
              <a:rPr lang="en-GB" sz="2400" dirty="0"/>
              <a:t>The pupils brush their teeth every day after lunchtime.</a:t>
            </a:r>
          </a:p>
        </p:txBody>
      </p:sp>
      <p:pic>
        <p:nvPicPr>
          <p:cNvPr id="3" name="Picture 2" descr="Two girls brushing their teeth&#10;&#10;Description automatically generated with low confidence">
            <a:extLst>
              <a:ext uri="{FF2B5EF4-FFF2-40B4-BE49-F238E27FC236}">
                <a16:creationId xmlns:a16="http://schemas.microsoft.com/office/drawing/2014/main" id="{1A668E3E-5154-D9F7-4230-2CF912411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66" y="225715"/>
            <a:ext cx="2714272" cy="2035704"/>
          </a:xfrm>
          <a:prstGeom prst="rect">
            <a:avLst/>
          </a:prstGeom>
        </p:spPr>
      </p:pic>
      <p:pic>
        <p:nvPicPr>
          <p:cNvPr id="7" name="Picture 6" descr="A child and child brushing their teeth&#10;&#10;Description automatically generated with medium confidence">
            <a:extLst>
              <a:ext uri="{FF2B5EF4-FFF2-40B4-BE49-F238E27FC236}">
                <a16:creationId xmlns:a16="http://schemas.microsoft.com/office/drawing/2014/main" id="{853BC4B3-E2C5-B315-2BE9-4973C858A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323" y="250020"/>
            <a:ext cx="2746677" cy="2060008"/>
          </a:xfrm>
          <a:prstGeom prst="rect">
            <a:avLst/>
          </a:prstGeom>
        </p:spPr>
      </p:pic>
      <p:pic>
        <p:nvPicPr>
          <p:cNvPr id="9" name="Picture 8" descr="A group of kids brushing their teeth&#10;&#10;Description automatically generated with medium confidence">
            <a:extLst>
              <a:ext uri="{FF2B5EF4-FFF2-40B4-BE49-F238E27FC236}">
                <a16:creationId xmlns:a16="http://schemas.microsoft.com/office/drawing/2014/main" id="{E714C80A-0586-F412-AB45-C703256AC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585" y="250020"/>
            <a:ext cx="2746677" cy="2060008"/>
          </a:xfrm>
          <a:prstGeom prst="rect">
            <a:avLst/>
          </a:prstGeom>
        </p:spPr>
      </p:pic>
      <p:pic>
        <p:nvPicPr>
          <p:cNvPr id="11" name="Picture 10" descr="A group of children sitting at a table&#10;&#10;Description automatically generated">
            <a:extLst>
              <a:ext uri="{FF2B5EF4-FFF2-40B4-BE49-F238E27FC236}">
                <a16:creationId xmlns:a16="http://schemas.microsoft.com/office/drawing/2014/main" id="{D3033B5A-DE41-0F64-FD67-41A3F1072F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989" y="2411148"/>
            <a:ext cx="2714272" cy="2035704"/>
          </a:xfrm>
          <a:prstGeom prst="rect">
            <a:avLst/>
          </a:prstGeom>
        </p:spPr>
      </p:pic>
      <p:pic>
        <p:nvPicPr>
          <p:cNvPr id="13" name="Picture 12" descr="A child brushing his teeth&#10;&#10;Description automatically generated">
            <a:extLst>
              <a:ext uri="{FF2B5EF4-FFF2-40B4-BE49-F238E27FC236}">
                <a16:creationId xmlns:a16="http://schemas.microsoft.com/office/drawing/2014/main" id="{33D22E7C-1759-0515-E851-8344C8BB9B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4585" y="4572276"/>
            <a:ext cx="2714272" cy="2035704"/>
          </a:xfrm>
          <a:prstGeom prst="rect">
            <a:avLst/>
          </a:prstGeom>
        </p:spPr>
      </p:pic>
      <p:pic>
        <p:nvPicPr>
          <p:cNvPr id="15" name="Picture 14" descr="A group of children sitting at a table&#10;&#10;Description automatically generated">
            <a:extLst>
              <a:ext uri="{FF2B5EF4-FFF2-40B4-BE49-F238E27FC236}">
                <a16:creationId xmlns:a16="http://schemas.microsoft.com/office/drawing/2014/main" id="{2AA656BD-C96E-A7F0-E1C9-01320FA3CB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7745" y="4584289"/>
            <a:ext cx="2698255" cy="2023691"/>
          </a:xfrm>
          <a:prstGeom prst="rect">
            <a:avLst/>
          </a:prstGeom>
        </p:spPr>
      </p:pic>
      <p:pic>
        <p:nvPicPr>
          <p:cNvPr id="19" name="Picture 18" descr="A child brushing her teeth&#10;&#10;Description automatically generated">
            <a:extLst>
              <a:ext uri="{FF2B5EF4-FFF2-40B4-BE49-F238E27FC236}">
                <a16:creationId xmlns:a16="http://schemas.microsoft.com/office/drawing/2014/main" id="{66932777-52F0-20A4-8D39-FAC737E105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0412" y="2411148"/>
            <a:ext cx="2714272" cy="2035704"/>
          </a:xfrm>
          <a:prstGeom prst="rect">
            <a:avLst/>
          </a:prstGeom>
        </p:spPr>
      </p:pic>
      <p:pic>
        <p:nvPicPr>
          <p:cNvPr id="21" name="Picture 20" descr="A child brushing his teeth&#10;&#10;Description automatically generated with medium confidence">
            <a:extLst>
              <a:ext uri="{FF2B5EF4-FFF2-40B4-BE49-F238E27FC236}">
                <a16:creationId xmlns:a16="http://schemas.microsoft.com/office/drawing/2014/main" id="{6F7DF180-7D82-FEE9-A7A9-DC72799C54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88007" y="4608594"/>
            <a:ext cx="2746677" cy="2060008"/>
          </a:xfrm>
          <a:prstGeom prst="rect">
            <a:avLst/>
          </a:prstGeom>
        </p:spPr>
      </p:pic>
      <p:pic>
        <p:nvPicPr>
          <p:cNvPr id="2" name="Picture 1">
            <a:extLst>
              <a:ext uri="{FF2B5EF4-FFF2-40B4-BE49-F238E27FC236}">
                <a16:creationId xmlns:a16="http://schemas.microsoft.com/office/drawing/2014/main" id="{408A441F-C53D-B5EB-818B-138DBBCAD9D6}"/>
              </a:ext>
            </a:extLst>
          </p:cNvPr>
          <p:cNvPicPr>
            <a:picLocks noChangeAspect="1"/>
          </p:cNvPicPr>
          <p:nvPr/>
        </p:nvPicPr>
        <p:blipFill>
          <a:blip r:embed="rId11"/>
          <a:stretch>
            <a:fillRect/>
          </a:stretch>
        </p:blipFill>
        <p:spPr>
          <a:xfrm>
            <a:off x="517126" y="4572276"/>
            <a:ext cx="2524717" cy="2177569"/>
          </a:xfrm>
          <a:prstGeom prst="rect">
            <a:avLst/>
          </a:prstGeom>
        </p:spPr>
      </p:pic>
    </p:spTree>
    <p:extLst>
      <p:ext uri="{BB962C8B-B14F-4D97-AF65-F5344CB8AC3E}">
        <p14:creationId xmlns:p14="http://schemas.microsoft.com/office/powerpoint/2010/main" val="2585535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52457E4B-AF8D-CCD4-8F99-192B9506030B}"/>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3563" r="32055" b="-1"/>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4BF83C-75EE-8692-20F0-7075D7C063AD}"/>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sz="4400" kern="1200">
                <a:solidFill>
                  <a:srgbClr val="FFFFFF"/>
                </a:solidFill>
                <a:latin typeface="+mj-lt"/>
                <a:ea typeface="+mj-ea"/>
                <a:cs typeface="+mj-cs"/>
              </a:rPr>
              <a:t>Living Streets – Walk to school challenge.</a:t>
            </a:r>
          </a:p>
        </p:txBody>
      </p:sp>
      <p:sp>
        <p:nvSpPr>
          <p:cNvPr id="4" name="Text Placeholder 3">
            <a:extLst>
              <a:ext uri="{FF2B5EF4-FFF2-40B4-BE49-F238E27FC236}">
                <a16:creationId xmlns:a16="http://schemas.microsoft.com/office/drawing/2014/main" id="{BAD7F7BB-F4E1-E812-7563-D45935623047}"/>
              </a:ext>
            </a:extLst>
          </p:cNvPr>
          <p:cNvSpPr>
            <a:spLocks noGrp="1"/>
          </p:cNvSpPr>
          <p:nvPr>
            <p:ph type="body" sz="half" idx="2"/>
          </p:nvPr>
        </p:nvSpPr>
        <p:spPr>
          <a:xfrm>
            <a:off x="838200" y="2219785"/>
            <a:ext cx="4619621" cy="3957178"/>
          </a:xfrm>
        </p:spPr>
        <p:txBody>
          <a:bodyPr vert="horz" lIns="91440" tIns="45720" rIns="91440" bIns="45720" rtlCol="0" anchor="t">
            <a:normAutofit/>
          </a:bodyPr>
          <a:lstStyle/>
          <a:p>
            <a:pPr indent="-228600">
              <a:buFont typeface="Arial" panose="020B0604020202020204" pitchFamily="34" charset="0"/>
              <a:buChar char="•"/>
            </a:pPr>
            <a:r>
              <a:rPr lang="en-US" sz="2000" dirty="0">
                <a:solidFill>
                  <a:srgbClr val="FFFFFF"/>
                </a:solidFill>
              </a:rPr>
              <a:t>We have been active members of the Living Streets Travel Tracker programme for many years. </a:t>
            </a:r>
          </a:p>
          <a:p>
            <a:pPr indent="-228600">
              <a:buFont typeface="Arial" panose="020B0604020202020204" pitchFamily="34" charset="0"/>
              <a:buChar char="•"/>
            </a:pPr>
            <a:r>
              <a:rPr lang="en-US" sz="2000" dirty="0">
                <a:solidFill>
                  <a:srgbClr val="FFFFFF"/>
                </a:solidFill>
              </a:rPr>
              <a:t>Pupils log daily journeys to school on the system. The WOW Travel Tracker also confirms which pupils have walked enough to earn a badge each month </a:t>
            </a:r>
          </a:p>
          <a:p>
            <a:pPr indent="-228600">
              <a:buFont typeface="Arial" panose="020B0604020202020204" pitchFamily="34" charset="0"/>
              <a:buChar char="•"/>
            </a:pPr>
            <a:r>
              <a:rPr lang="en-US" sz="2000" dirty="0">
                <a:solidFill>
                  <a:srgbClr val="FFFFFF"/>
                </a:solidFill>
              </a:rPr>
              <a:t>Every single pupil in school logs their way of travel every morning.</a:t>
            </a:r>
          </a:p>
          <a:p>
            <a:pPr indent="-228600">
              <a:buFont typeface="Arial" panose="020B0604020202020204" pitchFamily="34" charset="0"/>
              <a:buChar char="•"/>
            </a:pPr>
            <a:r>
              <a:rPr lang="en-US" sz="2000" dirty="0">
                <a:solidFill>
                  <a:srgbClr val="FFFFFF"/>
                </a:solidFill>
              </a:rPr>
              <a:t>For Spring term, we topped the Walk of Fame league table for Wigan! </a:t>
            </a:r>
          </a:p>
        </p:txBody>
      </p:sp>
      <p:pic>
        <p:nvPicPr>
          <p:cNvPr id="1026" name="Picture 2" descr="Sustainable Travel and Road Safety (STARS) - Holt House Infant School">
            <a:extLst>
              <a:ext uri="{FF2B5EF4-FFF2-40B4-BE49-F238E27FC236}">
                <a16:creationId xmlns:a16="http://schemas.microsoft.com/office/drawing/2014/main" id="{7D1C64A3-5159-268B-C2FB-AE1CCA7092C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768" r="9286"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330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E6C5896-18A5-5A64-EBB4-4F24AA9DDEF4}"/>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sz="4400" kern="1200" dirty="0">
                <a:solidFill>
                  <a:schemeClr val="tx1"/>
                </a:solidFill>
                <a:latin typeface="+mj-lt"/>
                <a:ea typeface="+mj-ea"/>
                <a:cs typeface="+mj-cs"/>
              </a:rPr>
              <a:t>P.E Lessons</a:t>
            </a:r>
          </a:p>
        </p:txBody>
      </p:sp>
      <p:pic>
        <p:nvPicPr>
          <p:cNvPr id="5" name="Picture 4">
            <a:extLst>
              <a:ext uri="{FF2B5EF4-FFF2-40B4-BE49-F238E27FC236}">
                <a16:creationId xmlns:a16="http://schemas.microsoft.com/office/drawing/2014/main" id="{B6B41FBB-9DA9-314E-38DF-2F5BF65537F0}"/>
              </a:ext>
            </a:extLst>
          </p:cNvPr>
          <p:cNvPicPr>
            <a:picLocks noChangeAspect="1"/>
          </p:cNvPicPr>
          <p:nvPr/>
        </p:nvPicPr>
        <p:blipFill>
          <a:blip r:embed="rId2"/>
          <a:stretch>
            <a:fillRect/>
          </a:stretch>
        </p:blipFill>
        <p:spPr>
          <a:xfrm>
            <a:off x="5669614" y="1898650"/>
            <a:ext cx="6522385" cy="4189365"/>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6937121-45D2-07D4-E096-2C88C17997A0}"/>
              </a:ext>
            </a:extLst>
          </p:cNvPr>
          <p:cNvSpPr>
            <a:spLocks noGrp="1"/>
          </p:cNvSpPr>
          <p:nvPr>
            <p:ph idx="1"/>
          </p:nvPr>
        </p:nvSpPr>
        <p:spPr>
          <a:xfrm>
            <a:off x="155585" y="2061836"/>
            <a:ext cx="6099299" cy="4604435"/>
          </a:xfrm>
        </p:spPr>
        <p:txBody>
          <a:bodyPr vert="horz" lIns="91440" tIns="45720" rIns="91440" bIns="45720" rtlCol="0" anchor="t">
            <a:normAutofit lnSpcReduction="10000"/>
          </a:bodyPr>
          <a:lstStyle/>
          <a:p>
            <a:pPr marL="0" indent="0" algn="ctr">
              <a:buNone/>
            </a:pPr>
            <a:r>
              <a:rPr lang="en-US" sz="2800" dirty="0">
                <a:latin typeface="Tahoma"/>
                <a:ea typeface="Tahoma"/>
                <a:cs typeface="Tahoma"/>
              </a:rPr>
              <a:t>Every pupil takes part in a minimum of 2 hours of P.E per week, one of which is provided by an external provider who is an expert in their field. We have a varied programme of study which enables every pupil to study two sports in every half term. Alongside this, we have also embedded the daily mile into part of our day-to-day timetable to give children another opportunity to get moving every day!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74005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33AB71-8E21-1932-E714-6E871567A078}"/>
              </a:ext>
            </a:extLst>
          </p:cNvPr>
          <p:cNvPicPr>
            <a:picLocks noChangeAspect="1"/>
          </p:cNvPicPr>
          <p:nvPr/>
        </p:nvPicPr>
        <p:blipFill>
          <a:blip r:embed="rId2"/>
          <a:stretch>
            <a:fillRect/>
          </a:stretch>
        </p:blipFill>
        <p:spPr>
          <a:xfrm>
            <a:off x="603115" y="-85135"/>
            <a:ext cx="10389140" cy="2293314"/>
          </a:xfrm>
          <a:prstGeom prst="rect">
            <a:avLst/>
          </a:prstGeom>
        </p:spPr>
      </p:pic>
      <p:sp>
        <p:nvSpPr>
          <p:cNvPr id="3" name="Text Placeholder 2">
            <a:extLst>
              <a:ext uri="{FF2B5EF4-FFF2-40B4-BE49-F238E27FC236}">
                <a16:creationId xmlns:a16="http://schemas.microsoft.com/office/drawing/2014/main" id="{CCD9BF94-F470-3727-557C-295C28332218}"/>
              </a:ext>
            </a:extLst>
          </p:cNvPr>
          <p:cNvSpPr>
            <a:spLocks noGrp="1"/>
          </p:cNvSpPr>
          <p:nvPr>
            <p:ph type="body" idx="1"/>
          </p:nvPr>
        </p:nvSpPr>
        <p:spPr/>
        <p:txBody>
          <a:bodyPr>
            <a:normAutofit/>
          </a:bodyPr>
          <a:lstStyle/>
          <a:p>
            <a:pPr algn="ctr"/>
            <a:r>
              <a:rPr lang="en-GB" sz="3200" u="sng" dirty="0">
                <a:latin typeface="Tahoma" panose="020B0604030504040204" pitchFamily="34" charset="0"/>
                <a:ea typeface="Tahoma" panose="020B0604030504040204" pitchFamily="34" charset="0"/>
                <a:cs typeface="Tahoma" panose="020B0604030504040204" pitchFamily="34" charset="0"/>
              </a:rPr>
              <a:t>After School</a:t>
            </a:r>
          </a:p>
        </p:txBody>
      </p:sp>
      <p:sp>
        <p:nvSpPr>
          <p:cNvPr id="4" name="Content Placeholder 3">
            <a:extLst>
              <a:ext uri="{FF2B5EF4-FFF2-40B4-BE49-F238E27FC236}">
                <a16:creationId xmlns:a16="http://schemas.microsoft.com/office/drawing/2014/main" id="{A025A19C-8ADA-5DE2-FBA1-06710AAA9A01}"/>
              </a:ext>
            </a:extLst>
          </p:cNvPr>
          <p:cNvSpPr>
            <a:spLocks noGrp="1"/>
          </p:cNvSpPr>
          <p:nvPr>
            <p:ph sz="half" idx="2"/>
          </p:nvPr>
        </p:nvSpPr>
        <p:spPr>
          <a:xfrm>
            <a:off x="839788" y="2850203"/>
            <a:ext cx="5157787" cy="3339459"/>
          </a:xfrm>
        </p:spPr>
        <p:txBody>
          <a:bodyPr vert="horz" lIns="91440" tIns="45720" rIns="91440" bIns="45720" rtlCol="0" anchor="t">
            <a:normAutofit fontScale="77500" lnSpcReduction="20000"/>
          </a:bodyPr>
          <a:lstStyle/>
          <a:p>
            <a:pPr marL="0" indent="0" algn="ctr">
              <a:buNone/>
            </a:pPr>
            <a:r>
              <a:rPr lang="en-GB" dirty="0"/>
              <a:t>As well as our PE lessons, we can also take part in our jam-packed extracurricular offer, something we are very proud of! </a:t>
            </a:r>
          </a:p>
          <a:p>
            <a:pPr marL="0" indent="0" algn="ctr">
              <a:buNone/>
            </a:pPr>
            <a:r>
              <a:rPr lang="en-GB" dirty="0"/>
              <a:t>At our school, every year group from Y1 – 6 is offered a sports-based club after school, completely free of charge! This gives every pupil the chance to have an equal opportunity to access a free sports club.</a:t>
            </a:r>
          </a:p>
          <a:p>
            <a:pPr marL="0" indent="0" algn="ctr">
              <a:buNone/>
            </a:pPr>
            <a:r>
              <a:rPr lang="en-GB" dirty="0"/>
              <a:t>Each club changes half termly because teachers listen to the voice of pupils and try their best to provide clubs the pupils are interested in. </a:t>
            </a:r>
          </a:p>
        </p:txBody>
      </p:sp>
      <p:sp>
        <p:nvSpPr>
          <p:cNvPr id="5" name="Text Placeholder 4">
            <a:extLst>
              <a:ext uri="{FF2B5EF4-FFF2-40B4-BE49-F238E27FC236}">
                <a16:creationId xmlns:a16="http://schemas.microsoft.com/office/drawing/2014/main" id="{8102BE9C-6231-AD74-F89E-19F2839755CE}"/>
              </a:ext>
            </a:extLst>
          </p:cNvPr>
          <p:cNvSpPr>
            <a:spLocks noGrp="1"/>
          </p:cNvSpPr>
          <p:nvPr>
            <p:ph type="body" sz="quarter" idx="3"/>
          </p:nvPr>
        </p:nvSpPr>
        <p:spPr/>
        <p:txBody>
          <a:bodyPr>
            <a:normAutofit/>
          </a:bodyPr>
          <a:lstStyle/>
          <a:p>
            <a:pPr algn="ctr"/>
            <a:r>
              <a:rPr lang="en-GB" sz="3200" u="sng" dirty="0">
                <a:latin typeface="Tahoma" panose="020B0604030504040204" pitchFamily="34" charset="0"/>
                <a:ea typeface="Tahoma" panose="020B0604030504040204" pitchFamily="34" charset="0"/>
                <a:cs typeface="Tahoma" panose="020B0604030504040204" pitchFamily="34" charset="0"/>
              </a:rPr>
              <a:t>Competition</a:t>
            </a:r>
          </a:p>
        </p:txBody>
      </p:sp>
      <p:sp>
        <p:nvSpPr>
          <p:cNvPr id="6" name="Content Placeholder 5">
            <a:extLst>
              <a:ext uri="{FF2B5EF4-FFF2-40B4-BE49-F238E27FC236}">
                <a16:creationId xmlns:a16="http://schemas.microsoft.com/office/drawing/2014/main" id="{68DDA282-9B7D-E8AD-E87D-4D61917B20EF}"/>
              </a:ext>
            </a:extLst>
          </p:cNvPr>
          <p:cNvSpPr>
            <a:spLocks noGrp="1"/>
          </p:cNvSpPr>
          <p:nvPr>
            <p:ph sz="quarter" idx="4"/>
          </p:nvPr>
        </p:nvSpPr>
        <p:spPr/>
        <p:txBody>
          <a:bodyPr>
            <a:normAutofit fontScale="77500" lnSpcReduction="20000"/>
          </a:bodyPr>
          <a:lstStyle/>
          <a:p>
            <a:pPr marL="0" indent="0" algn="ctr">
              <a:buNone/>
            </a:pPr>
            <a:r>
              <a:rPr lang="en-GB" dirty="0"/>
              <a:t>We pride ourselves on our dedication to take part in inter- school competitions. We are members of the WOWs football and netball leagues which means we are always competing in numerous matches outside of schools. </a:t>
            </a:r>
          </a:p>
          <a:p>
            <a:pPr marL="0" indent="0" algn="ctr">
              <a:buNone/>
            </a:pPr>
            <a:r>
              <a:rPr lang="en-GB" dirty="0"/>
              <a:t>We also compete in many other sporting competitions, through the ‘School Games programme’, ensuring an equal entry to competitive, participation and inclusion events. </a:t>
            </a:r>
          </a:p>
          <a:p>
            <a:pPr marL="0" indent="0" algn="ctr">
              <a:buNone/>
            </a:pPr>
            <a:r>
              <a:rPr lang="en-GB" dirty="0"/>
              <a:t>We are very excited to take part in Town Sports at the end of June and our KS2 pupils are already in training!</a:t>
            </a:r>
          </a:p>
        </p:txBody>
      </p:sp>
    </p:spTree>
    <p:extLst>
      <p:ext uri="{BB962C8B-B14F-4D97-AF65-F5344CB8AC3E}">
        <p14:creationId xmlns:p14="http://schemas.microsoft.com/office/powerpoint/2010/main" val="4088411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1123</Words>
  <Application>Microsoft Office PowerPoint</Application>
  <PresentationFormat>Widescreen</PresentationFormat>
  <Paragraphs>56</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Healthy Living Week</vt:lpstr>
      <vt:lpstr>Healthy Living Week</vt:lpstr>
      <vt:lpstr>PowerPoint Presentation</vt:lpstr>
      <vt:lpstr>Healthy Heroes</vt:lpstr>
      <vt:lpstr>PowerPoint Presentation</vt:lpstr>
      <vt:lpstr>Living Streets – Walk to school challenge.</vt:lpstr>
      <vt:lpstr>P.E Lessons</vt:lpstr>
      <vt:lpstr>PowerPoint Presentation</vt:lpstr>
      <vt:lpstr>PowerPoint Presentation</vt:lpstr>
      <vt:lpstr>Emotionally Friendly Schools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dc:creator>
  <cp:lastModifiedBy>Heaton T</cp:lastModifiedBy>
  <cp:revision>22</cp:revision>
  <dcterms:created xsi:type="dcterms:W3CDTF">2023-05-26T06:48:52Z</dcterms:created>
  <dcterms:modified xsi:type="dcterms:W3CDTF">2023-06-16T08:01:13Z</dcterms:modified>
</cp:coreProperties>
</file>