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10"/>
  </p:notesMasterIdLst>
  <p:sldIdLst>
    <p:sldId id="355" r:id="rId2"/>
    <p:sldId id="305" r:id="rId3"/>
    <p:sldId id="302" r:id="rId4"/>
    <p:sldId id="307" r:id="rId5"/>
    <p:sldId id="308" r:id="rId6"/>
    <p:sldId id="303" r:id="rId7"/>
    <p:sldId id="306" r:id="rId8"/>
    <p:sldId id="30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6" autoAdjust="0"/>
    <p:restoredTop sz="94660"/>
  </p:normalViewPr>
  <p:slideViewPr>
    <p:cSldViewPr>
      <p:cViewPr varScale="1">
        <p:scale>
          <a:sx n="109" d="100"/>
          <a:sy n="109" d="100"/>
        </p:scale>
        <p:origin x="175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C3B854-8008-418F-94EF-FDDCE1EDF54A}" type="datetimeFigureOut">
              <a:rPr lang="en-GB" smtClean="0"/>
              <a:t>28/02/2023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9137EF-3296-4E83-946A-B3DDD7D622D5}" type="slidenum">
              <a:rPr lang="en-GB" smtClean="0"/>
              <a:t>‹#›</a:t>
            </a:fld>
            <a:endParaRPr lang="en-GB"/>
          </a:p>
        </p:txBody>
      </p:sp>
    </p:spTree>
    <p:extLst>
      <p:ext uri="{BB962C8B-B14F-4D97-AF65-F5344CB8AC3E}">
        <p14:creationId xmlns:p14="http://schemas.microsoft.com/office/powerpoint/2010/main" val="3211119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Comic Sans MS" pitchFamily="66" charset="0"/>
              </a:rPr>
              <a:t> </a:t>
            </a:r>
            <a:endParaRPr lang="en-GB" sz="1200" dirty="0" smtClean="0">
              <a:latin typeface="Comic Sans MS" pitchFamily="66" charset="0"/>
            </a:endParaRPr>
          </a:p>
          <a:p>
            <a:endParaRPr lang="en-GB" dirty="0"/>
          </a:p>
        </p:txBody>
      </p:sp>
      <p:sp>
        <p:nvSpPr>
          <p:cNvPr id="4" name="Slide Number Placeholder 3"/>
          <p:cNvSpPr>
            <a:spLocks noGrp="1"/>
          </p:cNvSpPr>
          <p:nvPr>
            <p:ph type="sldNum" sz="quarter" idx="10"/>
          </p:nvPr>
        </p:nvSpPr>
        <p:spPr/>
        <p:txBody>
          <a:bodyPr/>
          <a:lstStyle/>
          <a:p>
            <a:fld id="{C99137EF-3296-4E83-946A-B3DDD7D622D5}" type="slidenum">
              <a:rPr lang="en-GB" smtClean="0"/>
              <a:t>3</a:t>
            </a:fld>
            <a:endParaRPr lang="en-GB"/>
          </a:p>
        </p:txBody>
      </p:sp>
    </p:spTree>
    <p:extLst>
      <p:ext uri="{BB962C8B-B14F-4D97-AF65-F5344CB8AC3E}">
        <p14:creationId xmlns:p14="http://schemas.microsoft.com/office/powerpoint/2010/main" val="11440310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84F4DF75-5C49-442C-80B5-F7F0E39968CE}" type="datetimeFigureOut">
              <a:rPr lang="en-GB" smtClean="0"/>
              <a:pPr/>
              <a:t>28/02/2023</a:t>
            </a:fld>
            <a:endParaRPr lang="en-GB"/>
          </a:p>
        </p:txBody>
      </p:sp>
      <p:sp>
        <p:nvSpPr>
          <p:cNvPr id="5" name="Footer Placeholder 4"/>
          <p:cNvSpPr>
            <a:spLocks noGrp="1"/>
          </p:cNvSpPr>
          <p:nvPr>
            <p:ph type="ftr" sz="quarter" idx="11"/>
          </p:nvPr>
        </p:nvSpPr>
        <p:spPr>
          <a:xfrm>
            <a:off x="1900237" y="5410202"/>
            <a:ext cx="3843665" cy="365125"/>
          </a:xfrm>
        </p:spPr>
        <p:txBody>
          <a:bodyPr/>
          <a:lstStyle/>
          <a:p>
            <a:endParaRPr lang="en-GB"/>
          </a:p>
        </p:txBody>
      </p:sp>
      <p:sp>
        <p:nvSpPr>
          <p:cNvPr id="6" name="Slide Number Placeholder 5"/>
          <p:cNvSpPr>
            <a:spLocks noGrp="1"/>
          </p:cNvSpPr>
          <p:nvPr>
            <p:ph type="sldNum" sz="quarter" idx="12"/>
          </p:nvPr>
        </p:nvSpPr>
        <p:spPr>
          <a:xfrm>
            <a:off x="7915603" y="5410200"/>
            <a:ext cx="578317" cy="365125"/>
          </a:xfrm>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3065738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3793635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613918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B9B072-455C-4BB3-95E9-28B416EB19F9}" type="slidenum">
              <a:rPr lang="en-GB" smtClean="0"/>
              <a:pPr/>
              <a:t>‹#›</a:t>
            </a:fld>
            <a:endParaRPr lang="en-GB"/>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11065484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290920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972500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4" name="Footer Placeholder 3"/>
          <p:cNvSpPr>
            <a:spLocks noGrp="1"/>
          </p:cNvSpPr>
          <p:nvPr>
            <p:ph type="ftr" sz="quarter" idx="11"/>
          </p:nvPr>
        </p:nvSpPr>
        <p:spPr/>
        <p:txBody>
          <a:bodyPr/>
          <a:lstStyle>
            <a:lvl1pPr>
              <a:defRPr cap="all" baseline="0"/>
            </a:lvl1pPr>
          </a:lstStyle>
          <a:p>
            <a:endParaRPr lang="en-GB"/>
          </a:p>
        </p:txBody>
      </p:sp>
      <p:sp>
        <p:nvSpPr>
          <p:cNvPr id="5" name="Slide Number Placeholder 4"/>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33849865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9558631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2320789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en-US" smtClean="0"/>
              <a:t>Click to edit Master title style</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84F4DF75-5C49-442C-80B5-F7F0E39968CE}" type="datetimeFigureOut">
              <a:rPr lang="en-GB" smtClean="0"/>
              <a:pPr/>
              <a:t>28/02/2023</a:t>
            </a:fld>
            <a:endParaRPr lang="en-GB"/>
          </a:p>
        </p:txBody>
      </p:sp>
      <p:sp>
        <p:nvSpPr>
          <p:cNvPr id="50" name="Footer Placeholder 4"/>
          <p:cNvSpPr>
            <a:spLocks noGrp="1"/>
          </p:cNvSpPr>
          <p:nvPr>
            <p:ph type="ftr" sz="quarter" idx="11"/>
          </p:nvPr>
        </p:nvSpPr>
        <p:spPr>
          <a:xfrm>
            <a:off x="856059" y="5883276"/>
            <a:ext cx="4679482" cy="365125"/>
          </a:xfrm>
        </p:spPr>
        <p:txBody>
          <a:bodyPr/>
          <a:lstStyle/>
          <a:p>
            <a:endParaRPr lang="en-GB"/>
          </a:p>
        </p:txBody>
      </p:sp>
      <p:sp>
        <p:nvSpPr>
          <p:cNvPr id="51" name="Slide Number Placeholder 5"/>
          <p:cNvSpPr>
            <a:spLocks noGrp="1"/>
          </p:cNvSpPr>
          <p:nvPr>
            <p:ph type="sldNum" sz="quarter" idx="12"/>
          </p:nvPr>
        </p:nvSpPr>
        <p:spPr>
          <a:xfrm>
            <a:off x="7707241" y="5883275"/>
            <a:ext cx="578317" cy="365125"/>
          </a:xfrm>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340851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2646962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797677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56058" y="3073398"/>
            <a:ext cx="3658793"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3073398"/>
            <a:ext cx="3656408"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1873974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1662983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1355407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2212419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F4DF75-5C49-442C-80B5-F7F0E39968CE}" type="datetimeFigureOut">
              <a:rPr lang="en-GB" smtClean="0"/>
              <a:pPr/>
              <a:t>28/02/2023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B9B072-455C-4BB3-95E9-28B416EB19F9}" type="slidenum">
              <a:rPr lang="en-GB" smtClean="0"/>
              <a:pPr/>
              <a:t>‹#›</a:t>
            </a:fld>
            <a:endParaRPr lang="en-GB"/>
          </a:p>
        </p:txBody>
      </p:sp>
    </p:spTree>
    <p:extLst>
      <p:ext uri="{BB962C8B-B14F-4D97-AF65-F5344CB8AC3E}">
        <p14:creationId xmlns:p14="http://schemas.microsoft.com/office/powerpoint/2010/main" val="711211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4F4DF75-5C49-442C-80B5-F7F0E39968CE}" type="datetimeFigureOut">
              <a:rPr lang="en-GB" smtClean="0"/>
              <a:pPr/>
              <a:t>28/02/2023</a:t>
            </a:fld>
            <a:endParaRPr lang="en-GB"/>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1B9B072-455C-4BB3-95E9-28B416EB19F9}" type="slidenum">
              <a:rPr lang="en-GB" smtClean="0"/>
              <a:pPr/>
              <a:t>‹#›</a:t>
            </a:fld>
            <a:endParaRPr lang="en-GB"/>
          </a:p>
        </p:txBody>
      </p:sp>
    </p:spTree>
    <p:extLst>
      <p:ext uri="{BB962C8B-B14F-4D97-AF65-F5344CB8AC3E}">
        <p14:creationId xmlns:p14="http://schemas.microsoft.com/office/powerpoint/2010/main" val="1906009216"/>
      </p:ext>
    </p:extLst>
  </p:cSld>
  <p:clrMap bg1="dk1" tx1="lt1" bg2="dk2" tx2="lt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 id="2147484032" r:id="rId12"/>
    <p:sldLayoutId id="2147484033" r:id="rId13"/>
    <p:sldLayoutId id="2147484034" r:id="rId14"/>
    <p:sldLayoutId id="2147484035" r:id="rId15"/>
    <p:sldLayoutId id="2147484036" r:id="rId16"/>
    <p:sldLayoutId id="214748403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1680" y="1556792"/>
            <a:ext cx="5723468" cy="891986"/>
          </a:xfrm>
        </p:spPr>
        <p:txBody>
          <a:bodyPr/>
          <a:lstStyle/>
          <a:p>
            <a:r>
              <a:rPr lang="en-GB" b="1" u="sng" dirty="0" smtClean="0">
                <a:latin typeface="Comic Sans MS" pitchFamily="66" charset="0"/>
              </a:rPr>
              <a:t>Pupil Voice</a:t>
            </a:r>
            <a:endParaRPr lang="en-GB" b="1" u="sng" dirty="0">
              <a:latin typeface="Comic Sans MS"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7064" y="2636912"/>
            <a:ext cx="2552700" cy="2552700"/>
          </a:xfrm>
          <a:prstGeom prst="rect">
            <a:avLst/>
          </a:prstGeom>
        </p:spPr>
      </p:pic>
    </p:spTree>
    <p:extLst>
      <p:ext uri="{BB962C8B-B14F-4D97-AF65-F5344CB8AC3E}">
        <p14:creationId xmlns:p14="http://schemas.microsoft.com/office/powerpoint/2010/main" val="22420094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Comic Sans MS" pitchFamily="66" charset="0"/>
              </a:rPr>
              <a:t>What is Pupil Voice?</a:t>
            </a:r>
            <a:endParaRPr lang="en-GB" dirty="0"/>
          </a:p>
        </p:txBody>
      </p:sp>
      <p:sp>
        <p:nvSpPr>
          <p:cNvPr id="3" name="Content Placeholder 2"/>
          <p:cNvSpPr>
            <a:spLocks noGrp="1"/>
          </p:cNvSpPr>
          <p:nvPr>
            <p:ph idx="1"/>
          </p:nvPr>
        </p:nvSpPr>
        <p:spPr/>
        <p:txBody>
          <a:bodyPr>
            <a:normAutofit/>
          </a:bodyPr>
          <a:lstStyle/>
          <a:p>
            <a:pPr marL="0" indent="0" algn="ctr">
              <a:buNone/>
            </a:pPr>
            <a:r>
              <a:rPr lang="en-GB" b="1" dirty="0">
                <a:latin typeface="Comic Sans MS" pitchFamily="66" charset="0"/>
              </a:rPr>
              <a:t>Pupil voice (or pupil participation) </a:t>
            </a:r>
            <a:r>
              <a:rPr lang="en-GB" dirty="0">
                <a:latin typeface="Comic Sans MS" pitchFamily="66" charset="0"/>
              </a:rPr>
              <a:t>is about developing a culture in schools where </a:t>
            </a:r>
            <a:r>
              <a:rPr lang="en-GB" b="1" dirty="0">
                <a:latin typeface="Comic Sans MS" pitchFamily="66" charset="0"/>
              </a:rPr>
              <a:t>ALL </a:t>
            </a:r>
            <a:r>
              <a:rPr lang="en-GB" dirty="0">
                <a:latin typeface="Comic Sans MS" pitchFamily="66" charset="0"/>
              </a:rPr>
              <a:t>children and young people have a voice and the opportunity to play an active role in decisions that affect their learning and </a:t>
            </a:r>
            <a:r>
              <a:rPr lang="en-GB" dirty="0" smtClean="0">
                <a:latin typeface="Comic Sans MS" pitchFamily="66" charset="0"/>
              </a:rPr>
              <a:t>well-being.</a:t>
            </a:r>
          </a:p>
          <a:p>
            <a:pPr marL="0" indent="0" algn="ctr">
              <a:buNone/>
            </a:pPr>
            <a:endParaRPr lang="en-GB" dirty="0">
              <a:latin typeface="Comic Sans MS" pitchFamily="66" charset="0"/>
            </a:endParaRPr>
          </a:p>
          <a:p>
            <a:pPr marL="0" indent="0" algn="ctr">
              <a:buNone/>
            </a:pPr>
            <a:endParaRPr lang="en-GB" dirty="0" smtClean="0">
              <a:latin typeface="Comic Sans MS" pitchFamily="66" charset="0"/>
            </a:endParaRPr>
          </a:p>
          <a:p>
            <a:endParaRPr lang="en-GB" dirty="0">
              <a:latin typeface="Comic Sans MS" pitchFamily="66" charset="0"/>
            </a:endParaRPr>
          </a:p>
        </p:txBody>
      </p:sp>
    </p:spTree>
    <p:extLst>
      <p:ext uri="{BB962C8B-B14F-4D97-AF65-F5344CB8AC3E}">
        <p14:creationId xmlns:p14="http://schemas.microsoft.com/office/powerpoint/2010/main" val="4134008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u="sng" dirty="0" smtClean="0">
                <a:latin typeface="Comic Sans MS" pitchFamily="66" charset="0"/>
              </a:rPr>
              <a:t>Why do we need it?</a:t>
            </a:r>
            <a:endParaRPr lang="en-GB" b="1" u="sng" dirty="0">
              <a:latin typeface="Comic Sans MS" pitchFamily="66" charset="0"/>
            </a:endParaRPr>
          </a:p>
        </p:txBody>
      </p:sp>
      <p:sp>
        <p:nvSpPr>
          <p:cNvPr id="3" name="Content Placeholder 2"/>
          <p:cNvSpPr>
            <a:spLocks noGrp="1"/>
          </p:cNvSpPr>
          <p:nvPr>
            <p:ph idx="1"/>
          </p:nvPr>
        </p:nvSpPr>
        <p:spPr>
          <a:xfrm>
            <a:off x="1475656" y="1881868"/>
            <a:ext cx="6196405" cy="4139419"/>
          </a:xfrm>
        </p:spPr>
        <p:txBody>
          <a:bodyPr>
            <a:normAutofit fontScale="92500"/>
          </a:bodyPr>
          <a:lstStyle/>
          <a:p>
            <a:pPr marL="0" indent="0" algn="ctr">
              <a:buNone/>
            </a:pPr>
            <a:r>
              <a:rPr lang="en-GB" dirty="0" smtClean="0">
                <a:latin typeface="Comic Sans MS" pitchFamily="66" charset="0"/>
              </a:rPr>
              <a:t>Early work </a:t>
            </a:r>
            <a:r>
              <a:rPr lang="en-GB" dirty="0">
                <a:latin typeface="Comic Sans MS" pitchFamily="66" charset="0"/>
              </a:rPr>
              <a:t>on pupil participation and student voice focused for the most part </a:t>
            </a:r>
            <a:r>
              <a:rPr lang="en-GB" dirty="0" smtClean="0">
                <a:latin typeface="Comic Sans MS" pitchFamily="66" charset="0"/>
              </a:rPr>
              <a:t>on developing </a:t>
            </a:r>
            <a:r>
              <a:rPr lang="en-GB" dirty="0">
                <a:latin typeface="Comic Sans MS" pitchFamily="66" charset="0"/>
              </a:rPr>
              <a:t>more active engagement by pupils in their own learning and </a:t>
            </a:r>
            <a:r>
              <a:rPr lang="en-GB" dirty="0" smtClean="0">
                <a:latin typeface="Comic Sans MS" pitchFamily="66" charset="0"/>
              </a:rPr>
              <a:t>this has </a:t>
            </a:r>
            <a:r>
              <a:rPr lang="en-GB" dirty="0">
                <a:latin typeface="Comic Sans MS" pitchFamily="66" charset="0"/>
              </a:rPr>
              <a:t>continued to be an important strand of educational policy where </a:t>
            </a:r>
            <a:r>
              <a:rPr lang="en-GB" dirty="0" smtClean="0">
                <a:latin typeface="Comic Sans MS" pitchFamily="66" charset="0"/>
              </a:rPr>
              <a:t>there was </a:t>
            </a:r>
            <a:r>
              <a:rPr lang="en-GB" dirty="0">
                <a:latin typeface="Comic Sans MS" pitchFamily="66" charset="0"/>
              </a:rPr>
              <a:t>a recognition that effective approaches to enhancing pupils’ levels </a:t>
            </a:r>
            <a:r>
              <a:rPr lang="en-GB" dirty="0" smtClean="0">
                <a:latin typeface="Comic Sans MS" pitchFamily="66" charset="0"/>
              </a:rPr>
              <a:t>of educational </a:t>
            </a:r>
            <a:r>
              <a:rPr lang="en-GB" dirty="0">
                <a:latin typeface="Comic Sans MS" pitchFamily="66" charset="0"/>
              </a:rPr>
              <a:t>progress and attainment depended upon meaningful </a:t>
            </a:r>
            <a:r>
              <a:rPr lang="en-GB" dirty="0" smtClean="0">
                <a:latin typeface="Comic Sans MS" pitchFamily="66" charset="0"/>
              </a:rPr>
              <a:t>and structured </a:t>
            </a:r>
            <a:r>
              <a:rPr lang="en-GB" dirty="0">
                <a:latin typeface="Comic Sans MS" pitchFamily="66" charset="0"/>
              </a:rPr>
              <a:t>engagement by pupils in their own learning.</a:t>
            </a:r>
            <a:endParaRPr lang="en-GB" dirty="0" smtClean="0">
              <a:latin typeface="Comic Sans MS" pitchFamily="66" charset="0"/>
            </a:endParaRPr>
          </a:p>
          <a:p>
            <a:pPr algn="ctr"/>
            <a:endParaRPr lang="en-GB" dirty="0">
              <a:latin typeface="Comic Sans MS" pitchFamily="66" charset="0"/>
            </a:endParaRPr>
          </a:p>
        </p:txBody>
      </p:sp>
    </p:spTree>
    <p:extLst>
      <p:ext uri="{BB962C8B-B14F-4D97-AF65-F5344CB8AC3E}">
        <p14:creationId xmlns:p14="http://schemas.microsoft.com/office/powerpoint/2010/main" val="4104818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772816"/>
            <a:ext cx="6965245" cy="91138"/>
          </a:xfrm>
        </p:spPr>
        <p:txBody>
          <a:bodyPr>
            <a:normAutofit fontScale="90000"/>
          </a:bodyPr>
          <a:lstStyle/>
          <a:p>
            <a:r>
              <a:rPr lang="en-GB" b="1" u="sng" dirty="0">
                <a:latin typeface="Comic Sans MS" pitchFamily="66" charset="0"/>
              </a:rPr>
              <a:t>Why </a:t>
            </a:r>
            <a:r>
              <a:rPr lang="en-GB" b="1" u="sng" dirty="0" smtClean="0">
                <a:latin typeface="Comic Sans MS" pitchFamily="66" charset="0"/>
              </a:rPr>
              <a:t>Develop Pupil Voice</a:t>
            </a:r>
            <a:r>
              <a:rPr lang="en-GB" b="1" u="sng" dirty="0">
                <a:latin typeface="Comic Sans MS" pitchFamily="66" charset="0"/>
              </a:rPr>
              <a:t>?</a:t>
            </a:r>
            <a:r>
              <a:rPr lang="en-GB" dirty="0"/>
              <a:t/>
            </a:r>
            <a:br>
              <a:rPr lang="en-GB" dirty="0"/>
            </a:b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latin typeface="Comic Sans MS" pitchFamily="66" charset="0"/>
              </a:rPr>
              <a:t>Pupils </a:t>
            </a:r>
            <a:r>
              <a:rPr lang="en-GB" dirty="0">
                <a:latin typeface="Comic Sans MS" pitchFamily="66" charset="0"/>
              </a:rPr>
              <a:t>are the key stakeholders in education. </a:t>
            </a:r>
            <a:endParaRPr lang="en-GB" dirty="0" smtClean="0">
              <a:latin typeface="Comic Sans MS" pitchFamily="66" charset="0"/>
            </a:endParaRPr>
          </a:p>
          <a:p>
            <a:r>
              <a:rPr lang="en-GB" dirty="0" smtClean="0">
                <a:latin typeface="Comic Sans MS" pitchFamily="66" charset="0"/>
              </a:rPr>
              <a:t>The </a:t>
            </a:r>
            <a:r>
              <a:rPr lang="en-GB" dirty="0">
                <a:latin typeface="Comic Sans MS" pitchFamily="66" charset="0"/>
              </a:rPr>
              <a:t>quality of learning and the learning environment experienced by them in schools is of vital importance to their well-being, development and educational attainment. </a:t>
            </a:r>
            <a:endParaRPr lang="en-GB" dirty="0" smtClean="0">
              <a:latin typeface="Comic Sans MS" pitchFamily="66" charset="0"/>
            </a:endParaRPr>
          </a:p>
          <a:p>
            <a:r>
              <a:rPr lang="en-GB" dirty="0" smtClean="0">
                <a:latin typeface="Comic Sans MS" pitchFamily="66" charset="0"/>
              </a:rPr>
              <a:t>It </a:t>
            </a:r>
            <a:r>
              <a:rPr lang="en-GB" dirty="0">
                <a:latin typeface="Comic Sans MS" pitchFamily="66" charset="0"/>
              </a:rPr>
              <a:t>is therefore crucial that pupil voice is heard in the shaping and developing of the services they receive in school. Developing pupil voice also enables children and young people to become active and articulate citizens now - working alongside adults to improve their community.</a:t>
            </a:r>
          </a:p>
        </p:txBody>
      </p:sp>
    </p:spTree>
    <p:extLst>
      <p:ext uri="{BB962C8B-B14F-4D97-AF65-F5344CB8AC3E}">
        <p14:creationId xmlns:p14="http://schemas.microsoft.com/office/powerpoint/2010/main" val="2574984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u="sng" dirty="0">
                <a:latin typeface="Comic Sans MS" pitchFamily="66" charset="0"/>
              </a:rPr>
              <a:t>Why Develop Pupil Voice?</a:t>
            </a:r>
            <a:endParaRPr lang="en-GB" dirty="0"/>
          </a:p>
        </p:txBody>
      </p:sp>
      <p:sp>
        <p:nvSpPr>
          <p:cNvPr id="3" name="Content Placeholder 2"/>
          <p:cNvSpPr>
            <a:spLocks noGrp="1"/>
          </p:cNvSpPr>
          <p:nvPr>
            <p:ph idx="1"/>
          </p:nvPr>
        </p:nvSpPr>
        <p:spPr/>
        <p:txBody>
          <a:bodyPr>
            <a:normAutofit fontScale="62500" lnSpcReduction="20000"/>
          </a:bodyPr>
          <a:lstStyle/>
          <a:p>
            <a:pPr marL="0" indent="0">
              <a:buNone/>
            </a:pPr>
            <a:r>
              <a:rPr lang="en-GB" dirty="0">
                <a:latin typeface="Comic Sans MS" pitchFamily="66" charset="0"/>
              </a:rPr>
              <a:t>Developing more effective pupil participation can lead to:</a:t>
            </a:r>
          </a:p>
          <a:p>
            <a:r>
              <a:rPr lang="en-GB" dirty="0" smtClean="0">
                <a:latin typeface="Comic Sans MS" pitchFamily="66" charset="0"/>
              </a:rPr>
              <a:t>Improved </a:t>
            </a:r>
            <a:r>
              <a:rPr lang="en-GB" dirty="0">
                <a:latin typeface="Comic Sans MS" pitchFamily="66" charset="0"/>
              </a:rPr>
              <a:t>pupil engagement, well-being, behaviour and learning;</a:t>
            </a:r>
          </a:p>
          <a:p>
            <a:r>
              <a:rPr lang="en-GB" dirty="0" smtClean="0">
                <a:latin typeface="Comic Sans MS" pitchFamily="66" charset="0"/>
              </a:rPr>
              <a:t>Better </a:t>
            </a:r>
            <a:r>
              <a:rPr lang="en-GB" dirty="0">
                <a:latin typeface="Comic Sans MS" pitchFamily="66" charset="0"/>
              </a:rPr>
              <a:t>pupil - staff and pupil-pupil relationships;</a:t>
            </a:r>
          </a:p>
          <a:p>
            <a:r>
              <a:rPr lang="en-GB" dirty="0" smtClean="0">
                <a:latin typeface="Comic Sans MS" pitchFamily="66" charset="0"/>
              </a:rPr>
              <a:t>Better </a:t>
            </a:r>
            <a:r>
              <a:rPr lang="en-GB" dirty="0">
                <a:latin typeface="Comic Sans MS" pitchFamily="66" charset="0"/>
              </a:rPr>
              <a:t>whole-school policies and procedures, based on the real needs of pupils;</a:t>
            </a:r>
          </a:p>
          <a:p>
            <a:r>
              <a:rPr lang="en-GB" dirty="0" smtClean="0">
                <a:latin typeface="Comic Sans MS" pitchFamily="66" charset="0"/>
              </a:rPr>
              <a:t>More </a:t>
            </a:r>
            <a:r>
              <a:rPr lang="en-GB" dirty="0">
                <a:latin typeface="Comic Sans MS" pitchFamily="66" charset="0"/>
              </a:rPr>
              <a:t>inclusive communities, where all pupils are encouraged and supported to participate, not just those who are most confident and articulate;</a:t>
            </a:r>
          </a:p>
          <a:p>
            <a:r>
              <a:rPr lang="en-GB" dirty="0" smtClean="0">
                <a:latin typeface="Comic Sans MS" pitchFamily="66" charset="0"/>
              </a:rPr>
              <a:t>Increased </a:t>
            </a:r>
            <a:r>
              <a:rPr lang="en-GB" dirty="0">
                <a:latin typeface="Comic Sans MS" pitchFamily="66" charset="0"/>
              </a:rPr>
              <a:t>opportunities for pupils to develop personal and social skills, and to have those skills recognised and accredited should they so wish. </a:t>
            </a:r>
          </a:p>
        </p:txBody>
      </p:sp>
    </p:spTree>
    <p:extLst>
      <p:ext uri="{BB962C8B-B14F-4D97-AF65-F5344CB8AC3E}">
        <p14:creationId xmlns:p14="http://schemas.microsoft.com/office/powerpoint/2010/main" val="2889994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692696"/>
            <a:ext cx="7808748" cy="1202485"/>
          </a:xfrm>
        </p:spPr>
        <p:txBody>
          <a:bodyPr>
            <a:noAutofit/>
          </a:bodyPr>
          <a:lstStyle/>
          <a:p>
            <a:r>
              <a:rPr lang="en-GB" sz="3800" b="1" u="sng" dirty="0" smtClean="0">
                <a:latin typeface="Comic Sans MS" pitchFamily="66" charset="0"/>
              </a:rPr>
              <a:t>Ways to Encourage Pupil Voice</a:t>
            </a:r>
            <a:endParaRPr lang="en-GB" sz="3800" b="1" u="sng" dirty="0">
              <a:latin typeface="Comic Sans MS" pitchFamily="66" charset="0"/>
            </a:endParaRPr>
          </a:p>
        </p:txBody>
      </p:sp>
      <p:sp>
        <p:nvSpPr>
          <p:cNvPr id="3" name="Content Placeholder 2"/>
          <p:cNvSpPr>
            <a:spLocks noGrp="1"/>
          </p:cNvSpPr>
          <p:nvPr>
            <p:ph idx="1"/>
          </p:nvPr>
        </p:nvSpPr>
        <p:spPr>
          <a:xfrm>
            <a:off x="1475656" y="1988840"/>
            <a:ext cx="6196405" cy="3603812"/>
          </a:xfrm>
        </p:spPr>
        <p:txBody>
          <a:bodyPr>
            <a:noAutofit/>
          </a:bodyPr>
          <a:lstStyle/>
          <a:p>
            <a:pPr marL="0" indent="0">
              <a:buNone/>
            </a:pPr>
            <a:r>
              <a:rPr lang="en-GB" sz="2200" dirty="0" smtClean="0">
                <a:latin typeface="Comic Sans MS" pitchFamily="66" charset="0"/>
              </a:rPr>
              <a:t>Pupil </a:t>
            </a:r>
            <a:r>
              <a:rPr lang="en-GB" sz="2200" dirty="0">
                <a:latin typeface="Comic Sans MS" pitchFamily="66" charset="0"/>
              </a:rPr>
              <a:t>voice should happen </a:t>
            </a:r>
            <a:r>
              <a:rPr lang="en-GB" sz="2200" b="1" dirty="0">
                <a:latin typeface="Comic Sans MS" pitchFamily="66" charset="0"/>
              </a:rPr>
              <a:t>in a variety of ways and at different levels </a:t>
            </a:r>
            <a:r>
              <a:rPr lang="en-GB" sz="2200" dirty="0">
                <a:latin typeface="Comic Sans MS" pitchFamily="66" charset="0"/>
              </a:rPr>
              <a:t>of school life. Some of these are:</a:t>
            </a:r>
          </a:p>
          <a:p>
            <a:r>
              <a:rPr lang="en-GB" sz="2200" dirty="0">
                <a:latin typeface="Comic Sans MS" pitchFamily="66" charset="0"/>
              </a:rPr>
              <a:t>As part of teaching and </a:t>
            </a:r>
            <a:r>
              <a:rPr lang="en-GB" sz="2200" dirty="0" smtClean="0">
                <a:latin typeface="Comic Sans MS" pitchFamily="66" charset="0"/>
              </a:rPr>
              <a:t>learning,</a:t>
            </a:r>
          </a:p>
          <a:p>
            <a:r>
              <a:rPr lang="en-GB" sz="2200" dirty="0">
                <a:latin typeface="Comic Sans MS" pitchFamily="66" charset="0"/>
              </a:rPr>
              <a:t>Peer coaching and mentoring</a:t>
            </a:r>
            <a:r>
              <a:rPr lang="en-GB" sz="2200" dirty="0" smtClean="0">
                <a:latin typeface="Comic Sans MS" pitchFamily="66" charset="0"/>
              </a:rPr>
              <a:t>;</a:t>
            </a:r>
          </a:p>
          <a:p>
            <a:r>
              <a:rPr lang="en-GB" sz="2200" dirty="0" smtClean="0">
                <a:latin typeface="Comic Sans MS" pitchFamily="66" charset="0"/>
              </a:rPr>
              <a:t>Children being involved in their own assessment and target setting.</a:t>
            </a:r>
            <a:endParaRPr lang="en-GB" sz="2200" dirty="0">
              <a:latin typeface="Comic Sans MS" pitchFamily="66" charset="0"/>
            </a:endParaRPr>
          </a:p>
          <a:p>
            <a:r>
              <a:rPr lang="en-GB" sz="2200" dirty="0" smtClean="0">
                <a:latin typeface="Comic Sans MS" pitchFamily="66" charset="0"/>
              </a:rPr>
              <a:t>Consultation </a:t>
            </a:r>
            <a:r>
              <a:rPr lang="en-GB" sz="2200" dirty="0">
                <a:latin typeface="Comic Sans MS" pitchFamily="66" charset="0"/>
              </a:rPr>
              <a:t>mechanisms such as questionnaires, surveys, circle-time,  </a:t>
            </a:r>
            <a:r>
              <a:rPr lang="en-GB" sz="2200" dirty="0" smtClean="0">
                <a:latin typeface="Comic Sans MS" pitchFamily="66" charset="0"/>
              </a:rPr>
              <a:t>    focus </a:t>
            </a:r>
            <a:r>
              <a:rPr lang="en-GB" sz="2200" dirty="0">
                <a:latin typeface="Comic Sans MS" pitchFamily="66" charset="0"/>
              </a:rPr>
              <a:t>groups, and suggestion boxes</a:t>
            </a:r>
            <a:r>
              <a:rPr lang="en-GB" sz="2200" dirty="0" smtClean="0">
                <a:latin typeface="Comic Sans MS" pitchFamily="66" charset="0"/>
              </a:rPr>
              <a:t>;</a:t>
            </a:r>
            <a:endParaRPr lang="en-GB" sz="2200" dirty="0">
              <a:latin typeface="Comic Sans MS" pitchFamily="66" charset="0"/>
            </a:endParaRPr>
          </a:p>
        </p:txBody>
      </p:sp>
    </p:spTree>
    <p:extLst>
      <p:ext uri="{BB962C8B-B14F-4D97-AF65-F5344CB8AC3E}">
        <p14:creationId xmlns:p14="http://schemas.microsoft.com/office/powerpoint/2010/main" val="2516536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GB" dirty="0">
                <a:latin typeface="Comic Sans MS" pitchFamily="66" charset="0"/>
              </a:rPr>
              <a:t>Participatory and representative groups such as the school council, eco-committee, </a:t>
            </a:r>
            <a:r>
              <a:rPr lang="en-GB" dirty="0" smtClean="0">
                <a:latin typeface="Comic Sans MS" pitchFamily="66" charset="0"/>
              </a:rPr>
              <a:t>and </a:t>
            </a:r>
            <a:r>
              <a:rPr lang="en-GB" dirty="0">
                <a:latin typeface="Comic Sans MS" pitchFamily="66" charset="0"/>
              </a:rPr>
              <a:t>peer mentors;</a:t>
            </a:r>
          </a:p>
          <a:p>
            <a:r>
              <a:rPr lang="en-GB" dirty="0">
                <a:latin typeface="Comic Sans MS" pitchFamily="66" charset="0"/>
              </a:rPr>
              <a:t>Learner involvement with the governing body, and in staff appointments;</a:t>
            </a:r>
          </a:p>
          <a:p>
            <a:r>
              <a:rPr lang="en-GB" dirty="0">
                <a:latin typeface="Comic Sans MS" pitchFamily="66" charset="0"/>
              </a:rPr>
              <a:t>Learner involvement in planning, reviewing and implementing policies and procedures, including the school development plan; </a:t>
            </a:r>
          </a:p>
          <a:p>
            <a:r>
              <a:rPr lang="en-GB" dirty="0">
                <a:latin typeface="Comic Sans MS" pitchFamily="66" charset="0"/>
              </a:rPr>
              <a:t>Pupil evaluation of the quality of teaching and learning, particularly through the use of lesson observations</a:t>
            </a:r>
            <a:endParaRPr lang="en-GB" dirty="0"/>
          </a:p>
        </p:txBody>
      </p:sp>
      <p:sp>
        <p:nvSpPr>
          <p:cNvPr id="4" name="Title 1"/>
          <p:cNvSpPr txBox="1">
            <a:spLocks/>
          </p:cNvSpPr>
          <p:nvPr/>
        </p:nvSpPr>
        <p:spPr>
          <a:xfrm>
            <a:off x="611560" y="692696"/>
            <a:ext cx="7808748"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3800" b="1" u="sng" dirty="0" smtClean="0">
                <a:latin typeface="Comic Sans MS" pitchFamily="66" charset="0"/>
              </a:rPr>
              <a:t>Ways to Encourage Pupil Voice</a:t>
            </a:r>
            <a:endParaRPr lang="en-GB" sz="3800" b="1" u="sng" dirty="0">
              <a:latin typeface="Comic Sans MS" pitchFamily="66" charset="0"/>
            </a:endParaRPr>
          </a:p>
        </p:txBody>
      </p:sp>
    </p:spTree>
    <p:extLst>
      <p:ext uri="{BB962C8B-B14F-4D97-AF65-F5344CB8AC3E}">
        <p14:creationId xmlns:p14="http://schemas.microsoft.com/office/powerpoint/2010/main" val="589289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Comic Sans MS" pitchFamily="66" charset="0"/>
              </a:rPr>
              <a:t>Pupil Voice here…</a:t>
            </a:r>
            <a:endParaRPr lang="en-GB" b="1" u="sng" dirty="0">
              <a:latin typeface="Comic Sans MS" pitchFamily="66" charset="0"/>
            </a:endParaRPr>
          </a:p>
        </p:txBody>
      </p:sp>
      <p:sp>
        <p:nvSpPr>
          <p:cNvPr id="3" name="Content Placeholder 2"/>
          <p:cNvSpPr>
            <a:spLocks noGrp="1"/>
          </p:cNvSpPr>
          <p:nvPr>
            <p:ph idx="1"/>
          </p:nvPr>
        </p:nvSpPr>
        <p:spPr/>
        <p:txBody>
          <a:bodyPr>
            <a:normAutofit fontScale="62500" lnSpcReduction="20000"/>
          </a:bodyPr>
          <a:lstStyle/>
          <a:p>
            <a:r>
              <a:rPr lang="en-GB" dirty="0" smtClean="0">
                <a:latin typeface="Comic Sans MS" pitchFamily="66" charset="0"/>
              </a:rPr>
              <a:t>Children are actively involved in reviewing their targets and setting new ones.</a:t>
            </a:r>
          </a:p>
          <a:p>
            <a:r>
              <a:rPr lang="en-GB" dirty="0" smtClean="0">
                <a:latin typeface="Comic Sans MS" pitchFamily="66" charset="0"/>
              </a:rPr>
              <a:t>Regular </a:t>
            </a:r>
            <a:r>
              <a:rPr lang="en-GB" dirty="0" smtClean="0">
                <a:latin typeface="Comic Sans MS" pitchFamily="66" charset="0"/>
              </a:rPr>
              <a:t>PSHE</a:t>
            </a:r>
            <a:endParaRPr lang="en-GB" dirty="0" smtClean="0">
              <a:latin typeface="Comic Sans MS" pitchFamily="66" charset="0"/>
            </a:endParaRPr>
          </a:p>
          <a:p>
            <a:r>
              <a:rPr lang="en-GB" dirty="0" smtClean="0">
                <a:latin typeface="Comic Sans MS" pitchFamily="66" charset="0"/>
              </a:rPr>
              <a:t>Peer coaching and mentoring</a:t>
            </a:r>
          </a:p>
          <a:p>
            <a:r>
              <a:rPr lang="en-GB" dirty="0" smtClean="0">
                <a:latin typeface="Comic Sans MS" pitchFamily="66" charset="0"/>
              </a:rPr>
              <a:t>Play leaders</a:t>
            </a:r>
          </a:p>
          <a:p>
            <a:r>
              <a:rPr lang="en-GB" dirty="0" smtClean="0">
                <a:latin typeface="Comic Sans MS" pitchFamily="66" charset="0"/>
              </a:rPr>
              <a:t>PSHE </a:t>
            </a:r>
            <a:r>
              <a:rPr lang="en-GB" dirty="0" smtClean="0">
                <a:latin typeface="Comic Sans MS" pitchFamily="66" charset="0"/>
              </a:rPr>
              <a:t>Ambassadors</a:t>
            </a:r>
          </a:p>
          <a:p>
            <a:r>
              <a:rPr lang="en-GB" dirty="0">
                <a:latin typeface="Comic Sans MS" pitchFamily="66" charset="0"/>
              </a:rPr>
              <a:t>Pupil </a:t>
            </a:r>
            <a:r>
              <a:rPr lang="en-GB" dirty="0" smtClean="0">
                <a:latin typeface="Comic Sans MS" pitchFamily="66" charset="0"/>
              </a:rPr>
              <a:t>Interviews</a:t>
            </a:r>
          </a:p>
          <a:p>
            <a:r>
              <a:rPr lang="en-GB" dirty="0" smtClean="0">
                <a:latin typeface="Comic Sans MS" pitchFamily="66" charset="0"/>
              </a:rPr>
              <a:t>School Council</a:t>
            </a:r>
          </a:p>
          <a:p>
            <a:r>
              <a:rPr lang="en-GB" dirty="0" smtClean="0">
                <a:latin typeface="Comic Sans MS" pitchFamily="66" charset="0"/>
              </a:rPr>
              <a:t>School Website</a:t>
            </a:r>
          </a:p>
          <a:p>
            <a:r>
              <a:rPr lang="en-GB" dirty="0" smtClean="0">
                <a:latin typeface="Comic Sans MS" pitchFamily="66" charset="0"/>
              </a:rPr>
              <a:t>Planet Protectors</a:t>
            </a:r>
            <a:endParaRPr lang="en-GB" dirty="0" smtClean="0">
              <a:latin typeface="Comic Sans MS" pitchFamily="66" charset="0"/>
            </a:endParaRPr>
          </a:p>
          <a:p>
            <a:endParaRPr lang="en-GB" dirty="0" smtClean="0">
              <a:latin typeface="Comic Sans MS" pitchFamily="66" charset="0"/>
            </a:endParaRPr>
          </a:p>
          <a:p>
            <a:pPr marL="0" indent="0">
              <a:buNone/>
            </a:pPr>
            <a:endParaRPr lang="en-GB" dirty="0" smtClean="0">
              <a:latin typeface="Comic Sans MS" pitchFamily="66" charset="0"/>
            </a:endParaRPr>
          </a:p>
          <a:p>
            <a:endParaRPr lang="en-GB" dirty="0">
              <a:latin typeface="Comic Sans MS" pitchFamily="66" charset="0"/>
            </a:endParaRPr>
          </a:p>
        </p:txBody>
      </p:sp>
    </p:spTree>
    <p:extLst>
      <p:ext uri="{BB962C8B-B14F-4D97-AF65-F5344CB8AC3E}">
        <p14:creationId xmlns:p14="http://schemas.microsoft.com/office/powerpoint/2010/main" val="20894671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TM04033919[[fn=Circuit]]</Template>
  <TotalTime>379</TotalTime>
  <Words>473</Words>
  <Application>Microsoft Office PowerPoint</Application>
  <PresentationFormat>On-screen Show (4:3)</PresentationFormat>
  <Paragraphs>41</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Comic Sans MS</vt:lpstr>
      <vt:lpstr>Trebuchet MS</vt:lpstr>
      <vt:lpstr>Tw Cen MT</vt:lpstr>
      <vt:lpstr>Circuit</vt:lpstr>
      <vt:lpstr>Pupil Voice</vt:lpstr>
      <vt:lpstr>What is Pupil Voice?</vt:lpstr>
      <vt:lpstr>Why do we need it?</vt:lpstr>
      <vt:lpstr>Why Develop Pupil Voice? </vt:lpstr>
      <vt:lpstr>Why Develop Pupil Voice?</vt:lpstr>
      <vt:lpstr>Ways to Encourage Pupil Voice</vt:lpstr>
      <vt:lpstr>PowerPoint Presentation</vt:lpstr>
      <vt:lpstr>Pupil Voice here…</vt:lpstr>
    </vt:vector>
  </TitlesOfParts>
  <Company>Warwickshire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Attendance</dc:title>
  <dc:creator>N Diaz CHP</dc:creator>
  <cp:lastModifiedBy>Atkinson A</cp:lastModifiedBy>
  <cp:revision>44</cp:revision>
  <dcterms:created xsi:type="dcterms:W3CDTF">2014-03-24T13:44:36Z</dcterms:created>
  <dcterms:modified xsi:type="dcterms:W3CDTF">2023-02-28T15:13:02Z</dcterms:modified>
</cp:coreProperties>
</file>