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589E64-6B3F-2024-3DED-2616E80C6F91}" v="324" dt="2026-04-02T09:37:07.996"/>
    <p1510:client id="{70347909-DF5B-4176-B707-7CFCF2F390F5}" v="1" dt="2026-04-02T09:40:56.5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7" d="100"/>
          <a:sy n="77" d="100"/>
        </p:scale>
        <p:origin x="306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dirty="0"/>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dirty="0"/>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dirty="0"/>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4/2/2026</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004" y="69"/>
            <a:ext cx="6211006" cy="681794"/>
          </a:xfrm>
        </p:spPr>
        <p:txBody>
          <a:bodyPr>
            <a:normAutofit/>
          </a:bodyPr>
          <a:lstStyle/>
          <a:p>
            <a:r>
              <a:rPr lang="en-US" sz="2600" u="sng" dirty="0">
                <a:latin typeface="ver"/>
                <a:cs typeface="Calibri Light"/>
              </a:rPr>
              <a:t>HAPPY EASTER FROM EARLY YEARS</a:t>
            </a:r>
          </a:p>
        </p:txBody>
      </p:sp>
      <p:sp>
        <p:nvSpPr>
          <p:cNvPr id="3" name="Subtitle 2"/>
          <p:cNvSpPr>
            <a:spLocks noGrp="1"/>
          </p:cNvSpPr>
          <p:nvPr>
            <p:ph type="subTitle" idx="1"/>
          </p:nvPr>
        </p:nvSpPr>
        <p:spPr>
          <a:xfrm>
            <a:off x="171824" y="809097"/>
            <a:ext cx="6650573" cy="1332002"/>
          </a:xfrm>
        </p:spPr>
        <p:txBody>
          <a:bodyPr vert="horz" lIns="91440" tIns="45720" rIns="91440" bIns="45720" rtlCol="0" anchor="t">
            <a:normAutofit fontScale="77500" lnSpcReduction="20000"/>
          </a:bodyPr>
          <a:lstStyle/>
          <a:p>
            <a:pPr algn="l"/>
            <a:r>
              <a:rPr lang="en-GB" sz="1600" dirty="0">
                <a:latin typeface="Dreaming Outloud Pro" panose="03050502040302030504" pitchFamily="66" charset="0"/>
                <a:ea typeface="Verdana"/>
                <a:cs typeface="Dreaming Outloud Pro" panose="03050502040302030504" pitchFamily="66" charset="0"/>
              </a:rPr>
              <a:t>We hope you’ve all had a wonderful break and ready for Summer Term. We have enjoyed listening to the children’s adventures from over the holiday and welcome them back to school. They have returned with an enthusiastic and positive attitude, and keen to access their learning. Below, you will find information on what to expect this term and information of what we will be learning in Early Years.</a:t>
            </a:r>
            <a:endParaRPr lang="en-US" sz="1600" dirty="0">
              <a:latin typeface="Dreaming Outloud Pro" panose="03050502040302030504" pitchFamily="66" charset="0"/>
              <a:ea typeface="Verdana"/>
              <a:cs typeface="Dreaming Outloud Pro" panose="03050502040302030504" pitchFamily="66" charset="0"/>
            </a:endParaRPr>
          </a:p>
          <a:p>
            <a:pPr algn="l"/>
            <a:r>
              <a:rPr lang="en-GB" sz="1600" dirty="0">
                <a:latin typeface="Dreaming Outloud Pro" panose="03050502040302030504" pitchFamily="66" charset="0"/>
                <a:ea typeface="Verdana"/>
                <a:cs typeface="Dreaming Outloud Pro" panose="03050502040302030504" pitchFamily="66" charset="0"/>
              </a:rPr>
              <a:t>As always, our home/school partnership is important to us, and your continued support is invaluable. Thank you for your support so far. Please continue to contact us, if needed, via Seesaw or at our classroom door.</a:t>
            </a:r>
            <a:endParaRPr lang="en-US" sz="1600" dirty="0">
              <a:latin typeface="Verdana"/>
              <a:ea typeface="Verdana"/>
              <a:cs typeface="Arial"/>
            </a:endParaRPr>
          </a:p>
          <a:p>
            <a:endParaRPr lang="en-US" sz="1650" dirty="0">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165429" y="2130225"/>
            <a:ext cx="3447104" cy="1966585"/>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Dreaming Outloud Pro" panose="03050502040302030504" pitchFamily="66" charset="0"/>
                <a:ea typeface="Verdana"/>
                <a:cs typeface="Dreaming Outloud Pro" panose="03050502040302030504" pitchFamily="66" charset="0"/>
              </a:rPr>
              <a:t>Topics we are learning about this half term:</a:t>
            </a:r>
          </a:p>
          <a:p>
            <a:pPr marL="285750" indent="-285750">
              <a:buFont typeface="Arial"/>
              <a:buChar char="•"/>
            </a:pPr>
            <a:r>
              <a:rPr lang="en-US" sz="1200" dirty="0">
                <a:latin typeface="Dreaming Outloud Pro"/>
                <a:ea typeface="Verdana"/>
                <a:cs typeface="Dreaming Outloud Pro"/>
              </a:rPr>
              <a:t>Science – Plants and Minibeasts</a:t>
            </a:r>
          </a:p>
          <a:p>
            <a:pPr marL="285750" indent="-285750">
              <a:buFont typeface="Arial"/>
              <a:buChar char="•"/>
            </a:pPr>
            <a:r>
              <a:rPr lang="en-US" sz="1200" dirty="0">
                <a:latin typeface="Dreaming Outloud Pro"/>
                <a:ea typeface="Verdana"/>
                <a:cs typeface="Dreaming Outloud Pro"/>
              </a:rPr>
              <a:t>Caterpillars transforming into butterflies / Observing tadpoles changing into frogs. </a:t>
            </a:r>
            <a:endParaRPr lang="en-US" sz="1200" dirty="0">
              <a:latin typeface="Dreaming Outloud Pro" panose="03050502040302030504" pitchFamily="66" charset="0"/>
              <a:ea typeface="Verdana"/>
              <a:cs typeface="Dreaming Outloud Pro" panose="03050502040302030504" pitchFamily="66" charset="0"/>
            </a:endParaRPr>
          </a:p>
          <a:p>
            <a:pPr marL="285750" indent="-285750">
              <a:buFont typeface="Arial"/>
              <a:buChar char="•"/>
            </a:pPr>
            <a:r>
              <a:rPr lang="en-US" sz="1200" dirty="0">
                <a:latin typeface="Dreaming Outloud Pro"/>
                <a:ea typeface="Verdana"/>
                <a:cs typeface="Dreaming Outloud Pro"/>
              </a:rPr>
              <a:t>Geography – Where is our food grown? </a:t>
            </a:r>
          </a:p>
          <a:p>
            <a:pPr marL="285750" indent="-285750">
              <a:buFont typeface="Arial"/>
              <a:buChar char="•"/>
            </a:pPr>
            <a:r>
              <a:rPr lang="en-US" sz="1200" dirty="0">
                <a:latin typeface="Dreaming Outloud Pro"/>
                <a:ea typeface="Verdana"/>
                <a:cs typeface="Dreaming Outloud Pro"/>
              </a:rPr>
              <a:t>Music – Musical Stories </a:t>
            </a:r>
            <a:endParaRPr lang="en-US" sz="1200" dirty="0">
              <a:latin typeface="Dreaming Outloud Pro" panose="03050502040302030504" pitchFamily="66" charset="0"/>
              <a:ea typeface="Verdana"/>
              <a:cs typeface="Dreaming Outloud Pro" panose="03050502040302030504" pitchFamily="66" charset="0"/>
            </a:endParaRPr>
          </a:p>
          <a:p>
            <a:pPr marL="285750" indent="-285750">
              <a:buFont typeface="Arial"/>
              <a:buChar char="•"/>
            </a:pPr>
            <a:r>
              <a:rPr lang="en-US" sz="1200" dirty="0">
                <a:latin typeface="Dreaming Outloud Pro"/>
                <a:ea typeface="Verdana"/>
                <a:cs typeface="Dreaming Outloud Pro"/>
              </a:rPr>
              <a:t>Art – Texture Tiles </a:t>
            </a:r>
            <a:endParaRPr lang="en-US" sz="1200" dirty="0">
              <a:latin typeface="Dreaming Outloud Pro" panose="03050502040302030504" pitchFamily="66" charset="0"/>
              <a:ea typeface="Verdana"/>
              <a:cs typeface="Dreaming Outloud Pro" panose="03050502040302030504" pitchFamily="66" charset="0"/>
            </a:endParaRPr>
          </a:p>
          <a:p>
            <a:r>
              <a:rPr lang="en-US" sz="1200" dirty="0">
                <a:latin typeface="Dreaming Outloud Pro" panose="03050502040302030504" pitchFamily="66" charset="0"/>
                <a:ea typeface="Verdana"/>
                <a:cs typeface="Dreaming Outloud Pro" panose="03050502040302030504" pitchFamily="66" charset="0"/>
              </a:rPr>
              <a:t>For more information on every subject please look on Seesaw at our videos, our class page on the website and our Long-Term Plan.</a:t>
            </a:r>
          </a:p>
        </p:txBody>
      </p:sp>
      <p:sp>
        <p:nvSpPr>
          <p:cNvPr id="5" name="TextBox 4">
            <a:extLst>
              <a:ext uri="{FF2B5EF4-FFF2-40B4-BE49-F238E27FC236}">
                <a16:creationId xmlns:a16="http://schemas.microsoft.com/office/drawing/2014/main" id="{ABEF12B9-0EAB-B003-0135-D8FCA85E97FF}"/>
              </a:ext>
            </a:extLst>
          </p:cNvPr>
          <p:cNvSpPr txBox="1"/>
          <p:nvPr/>
        </p:nvSpPr>
        <p:spPr>
          <a:xfrm>
            <a:off x="3617481" y="2130225"/>
            <a:ext cx="3147209" cy="1952789"/>
          </a:xfrm>
          <a:prstGeom prst="rect">
            <a:avLst/>
          </a:prstGeom>
          <a:noFill/>
          <a:ln>
            <a:solidFill>
              <a:srgbClr val="00B0F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Dreaming Outloud Pro"/>
                <a:ea typeface="Verdana"/>
                <a:cs typeface="Dreaming Outloud Pro"/>
              </a:rPr>
              <a:t>PE</a:t>
            </a:r>
            <a:endParaRPr lang="en-US" sz="1200" dirty="0">
              <a:latin typeface="Dreaming Outloud Pro"/>
              <a:ea typeface="Verdana"/>
              <a:cs typeface="Dreaming Outloud Pro"/>
            </a:endParaRPr>
          </a:p>
          <a:p>
            <a:r>
              <a:rPr lang="en-US" sz="1200" b="1" dirty="0" err="1">
                <a:latin typeface="Dreaming Outloud Pro"/>
                <a:ea typeface="Verdana"/>
                <a:cs typeface="Dreaming Outloud Pro"/>
              </a:rPr>
              <a:t>Mrs</a:t>
            </a:r>
            <a:r>
              <a:rPr lang="en-US" sz="1200" b="1" dirty="0">
                <a:latin typeface="Dreaming Outloud Pro"/>
                <a:ea typeface="Verdana"/>
                <a:cs typeface="Dreaming Outloud Pro"/>
              </a:rPr>
              <a:t> Miller’s Class</a:t>
            </a:r>
            <a:endParaRPr lang="en-US" sz="1200">
              <a:latin typeface="Dreaming Outloud Pro"/>
              <a:ea typeface="Verdana"/>
              <a:cs typeface="Dreaming Outloud Pro"/>
            </a:endParaRPr>
          </a:p>
          <a:p>
            <a:pPr marL="171450" indent="-171450">
              <a:buFont typeface="Arial,Sans-Serif"/>
              <a:buChar char="•"/>
            </a:pPr>
            <a:r>
              <a:rPr lang="en-US" sz="1200" dirty="0">
                <a:latin typeface="Dreaming Outloud Pro"/>
                <a:ea typeface="Verdana"/>
                <a:cs typeface="Dreaming Outloud Pro"/>
              </a:rPr>
              <a:t>Tuesday – PE with Miss Nicola</a:t>
            </a:r>
          </a:p>
          <a:p>
            <a:pPr marL="171450" indent="-171450">
              <a:buFont typeface="Arial,Sans-Serif"/>
              <a:buChar char="•"/>
            </a:pPr>
            <a:r>
              <a:rPr lang="en-US" sz="1200">
                <a:latin typeface="Dreaming Outloud Pro"/>
                <a:ea typeface="Verdana"/>
                <a:cs typeface="Dreaming Outloud Pro"/>
              </a:rPr>
              <a:t>Friday </a:t>
            </a:r>
            <a:endParaRPr lang="en-US" sz="1200" dirty="0">
              <a:latin typeface="Dreaming Outloud Pro"/>
              <a:ea typeface="Verdana"/>
              <a:cs typeface="Dreaming Outloud Pro"/>
            </a:endParaRPr>
          </a:p>
          <a:p>
            <a:r>
              <a:rPr lang="en-US" sz="1200" b="1" dirty="0" err="1">
                <a:latin typeface="Dreaming Outloud Pro"/>
                <a:ea typeface="Verdana"/>
                <a:cs typeface="Dreaming Outloud Pro"/>
              </a:rPr>
              <a:t>Mrs</a:t>
            </a:r>
            <a:r>
              <a:rPr lang="en-US" sz="1200" b="1" dirty="0">
                <a:latin typeface="Dreaming Outloud Pro"/>
                <a:ea typeface="Verdana"/>
                <a:cs typeface="Dreaming Outloud Pro"/>
              </a:rPr>
              <a:t> Holden’s Class</a:t>
            </a:r>
            <a:endParaRPr lang="en-US" sz="1200">
              <a:latin typeface="Dreaming Outloud Pro"/>
              <a:ea typeface="Verdana"/>
              <a:cs typeface="Dreaming Outloud Pro"/>
            </a:endParaRPr>
          </a:p>
          <a:p>
            <a:pPr marL="171450" indent="-171450">
              <a:buFont typeface="Arial,Sans-Serif"/>
              <a:buChar char="•"/>
            </a:pPr>
            <a:r>
              <a:rPr lang="en-US" sz="1200" dirty="0">
                <a:latin typeface="Dreaming Outloud Pro"/>
                <a:ea typeface="Verdana"/>
                <a:cs typeface="Dreaming Outloud Pro"/>
              </a:rPr>
              <a:t>Tuesday –PE with Miss Nicola</a:t>
            </a:r>
            <a:endParaRPr lang="en-US" sz="1200" dirty="0">
              <a:latin typeface="Dreaming Outloud Pro" panose="03050502040302030504" pitchFamily="66" charset="0"/>
              <a:ea typeface="Verdana"/>
              <a:cs typeface="Dreaming Outloud Pro" panose="03050502040302030504" pitchFamily="66" charset="0"/>
            </a:endParaRPr>
          </a:p>
          <a:p>
            <a:pPr marL="171450" indent="-171450">
              <a:buFont typeface="Arial,Sans-Serif"/>
              <a:buChar char="•"/>
            </a:pPr>
            <a:r>
              <a:rPr lang="en-US" sz="1200">
                <a:latin typeface="Dreaming Outloud Pro"/>
                <a:ea typeface="Verdana"/>
                <a:cs typeface="Dreaming Outloud Pro"/>
              </a:rPr>
              <a:t>Friday</a:t>
            </a:r>
            <a:endParaRPr lang="en-US" sz="1200" dirty="0">
              <a:latin typeface="Dreaming Outloud Pro"/>
              <a:ea typeface="Verdana"/>
              <a:cs typeface="Dreaming Outloud Pro"/>
            </a:endParaRPr>
          </a:p>
          <a:p>
            <a:r>
              <a:rPr lang="en-US" sz="1200" dirty="0">
                <a:latin typeface="Dreaming Outloud Pro"/>
                <a:ea typeface="Verdana"/>
                <a:cs typeface="Dreaming Outloud Pro"/>
              </a:rPr>
              <a:t>Please send your child to school wearing their PE kit and ensure all items are clearly labelled. </a:t>
            </a:r>
            <a:endParaRPr lang="en-US" dirty="0">
              <a:latin typeface="Dreaming Outloud Pro"/>
              <a:cs typeface="Dreaming Outloud Pro"/>
            </a:endParaRPr>
          </a:p>
        </p:txBody>
      </p:sp>
      <p:sp>
        <p:nvSpPr>
          <p:cNvPr id="6" name="TextBox 5">
            <a:extLst>
              <a:ext uri="{FF2B5EF4-FFF2-40B4-BE49-F238E27FC236}">
                <a16:creationId xmlns:a16="http://schemas.microsoft.com/office/drawing/2014/main" id="{44A49F8F-C134-09F1-E694-F371103A7F31}"/>
              </a:ext>
            </a:extLst>
          </p:cNvPr>
          <p:cNvSpPr txBox="1"/>
          <p:nvPr/>
        </p:nvSpPr>
        <p:spPr>
          <a:xfrm>
            <a:off x="165429" y="6101088"/>
            <a:ext cx="6591259" cy="2123658"/>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Dreaming Outloud Pro" panose="020F0502020204030204" pitchFamily="66" charset="0"/>
                <a:ea typeface="Verdana"/>
                <a:cs typeface="Dreaming Outloud Pro" panose="020F0502020204030204" pitchFamily="66" charset="0"/>
              </a:rPr>
              <a:t>Homework</a:t>
            </a:r>
            <a:endParaRPr lang="en-US" sz="1200" dirty="0">
              <a:latin typeface="Dreaming Outloud Pro" panose="020F0502020204030204" pitchFamily="66" charset="0"/>
              <a:ea typeface="Verdana"/>
              <a:cs typeface="Dreaming Outloud Pro" panose="020F0502020204030204" pitchFamily="66" charset="0"/>
            </a:endParaRPr>
          </a:p>
          <a:p>
            <a:r>
              <a:rPr lang="en-US" sz="1200" dirty="0">
                <a:latin typeface="Dreaming Outloud Pro" panose="020F0502020204030204" pitchFamily="66" charset="0"/>
                <a:ea typeface="Verdana"/>
                <a:cs typeface="Dreaming Outloud Pro" panose="020F0502020204030204" pitchFamily="66" charset="0"/>
              </a:rPr>
              <a:t>Homework will be sent home as follows:</a:t>
            </a:r>
            <a:endParaRPr lang="en-US" sz="1200" dirty="0">
              <a:latin typeface="Dreaming Outloud Pro" panose="020F0502020204030204" pitchFamily="66" charset="0"/>
              <a:cs typeface="Dreaming Outloud Pro" panose="020F0502020204030204" pitchFamily="66" charset="0"/>
            </a:endParaRPr>
          </a:p>
          <a:p>
            <a:pPr marL="285750" indent="-285750">
              <a:buFont typeface="Arial"/>
              <a:buChar char="•"/>
            </a:pPr>
            <a:r>
              <a:rPr lang="en-US" sz="1200" b="1" dirty="0">
                <a:latin typeface="Dreaming Outloud Pro"/>
                <a:ea typeface="Verdana"/>
                <a:cs typeface="Dreaming Outloud Pro"/>
              </a:rPr>
              <a:t>English</a:t>
            </a:r>
            <a:r>
              <a:rPr lang="en-US" sz="1200" dirty="0">
                <a:latin typeface="Dreaming Outloud Pro"/>
                <a:ea typeface="Verdana"/>
                <a:cs typeface="Dreaming Outloud Pro"/>
              </a:rPr>
              <a:t> – Reading is expected to be done four times per week and noted in on Seesaw. If your child has read four or more times in a week, they are given a raffle ticket and entered into a draw to win a book each half term! </a:t>
            </a:r>
          </a:p>
          <a:p>
            <a:pPr marL="285750" indent="-285750">
              <a:buFont typeface="Arial"/>
              <a:buChar char="•"/>
            </a:pPr>
            <a:r>
              <a:rPr lang="en-US" sz="1200" dirty="0">
                <a:latin typeface="Dreaming Outloud Pro"/>
                <a:ea typeface="Verdana"/>
                <a:cs typeface="Dreaming Outloud Pro"/>
              </a:rPr>
              <a:t>Spelling: Your child will be sent home with 5 new spellings to learn each week which linking to phonics understanding.</a:t>
            </a:r>
          </a:p>
          <a:p>
            <a:pPr marL="285750" indent="-285750">
              <a:buFont typeface="Arial"/>
              <a:buChar char="•"/>
            </a:pPr>
            <a:r>
              <a:rPr lang="en-US" sz="1200" b="1" dirty="0">
                <a:latin typeface="Dreaming Outloud Pro" panose="020F0502020204030204" pitchFamily="66" charset="0"/>
                <a:ea typeface="Verdana"/>
                <a:cs typeface="Dreaming Outloud Pro" panose="020F0502020204030204" pitchFamily="66" charset="0"/>
              </a:rPr>
              <a:t>Phonics </a:t>
            </a:r>
            <a:r>
              <a:rPr lang="en-US" sz="1200" dirty="0">
                <a:latin typeface="Dreaming Outloud Pro" panose="020F0502020204030204" pitchFamily="66" charset="0"/>
                <a:ea typeface="Verdana"/>
                <a:cs typeface="Dreaming Outloud Pro" panose="020F0502020204030204" pitchFamily="66" charset="0"/>
              </a:rPr>
              <a:t>– </a:t>
            </a:r>
            <a:r>
              <a:rPr lang="en-US" sz="1200" dirty="0" err="1">
                <a:latin typeface="Dreaming Outloud Pro" panose="020F0502020204030204" pitchFamily="66" charset="0"/>
                <a:ea typeface="Verdana"/>
                <a:cs typeface="Dreaming Outloud Pro" panose="020F0502020204030204" pitchFamily="66" charset="0"/>
              </a:rPr>
              <a:t>SoundsWrite</a:t>
            </a:r>
            <a:r>
              <a:rPr lang="en-US" sz="1200" dirty="0">
                <a:latin typeface="Dreaming Outloud Pro" panose="020F0502020204030204" pitchFamily="66" charset="0"/>
                <a:ea typeface="Verdana"/>
                <a:cs typeface="Dreaming Outloud Pro" panose="020F0502020204030204" pitchFamily="66" charset="0"/>
              </a:rPr>
              <a:t> homework is sent out every 2 weeks to consolidate learning taught at school. </a:t>
            </a:r>
          </a:p>
          <a:p>
            <a:pPr marL="285750" indent="-285750">
              <a:buFont typeface="Arial"/>
              <a:buChar char="•"/>
            </a:pPr>
            <a:r>
              <a:rPr lang="en-US" sz="1200" b="1" dirty="0">
                <a:latin typeface="Dreaming Outloud Pro" panose="020F0502020204030204" pitchFamily="66" charset="0"/>
                <a:ea typeface="Verdana"/>
                <a:cs typeface="Dreaming Outloud Pro" panose="020F0502020204030204" pitchFamily="66" charset="0"/>
              </a:rPr>
              <a:t>Bridge Builder </a:t>
            </a:r>
            <a:r>
              <a:rPr lang="en-US" sz="1200" dirty="0">
                <a:latin typeface="Dreaming Outloud Pro" panose="020F0502020204030204" pitchFamily="66" charset="0"/>
                <a:ea typeface="Verdana"/>
                <a:cs typeface="Dreaming Outloud Pro" panose="020F0502020204030204" pitchFamily="66" charset="0"/>
              </a:rPr>
              <a:t>– Termly homework is set, see below objective.</a:t>
            </a:r>
          </a:p>
          <a:p>
            <a:pPr marL="285750" indent="-285750">
              <a:buFont typeface="Arial"/>
              <a:buChar char="•"/>
            </a:pPr>
            <a:r>
              <a:rPr lang="en-US" sz="1200" b="1" dirty="0">
                <a:latin typeface="Dreaming Outloud Pro"/>
                <a:ea typeface="Verdana"/>
                <a:cs typeface="Dreaming Outloud Pro"/>
              </a:rPr>
              <a:t>Mathematics </a:t>
            </a:r>
            <a:r>
              <a:rPr lang="en-US" sz="1200" dirty="0">
                <a:latin typeface="Dreaming Outloud Pro"/>
                <a:ea typeface="Verdana"/>
                <a:cs typeface="Dreaming Outloud Pro"/>
              </a:rPr>
              <a:t>– Ten Town Website. </a:t>
            </a:r>
          </a:p>
        </p:txBody>
      </p:sp>
      <p:sp>
        <p:nvSpPr>
          <p:cNvPr id="7" name="TextBox 6">
            <a:extLst>
              <a:ext uri="{FF2B5EF4-FFF2-40B4-BE49-F238E27FC236}">
                <a16:creationId xmlns:a16="http://schemas.microsoft.com/office/drawing/2014/main" id="{852A93F6-DCEB-5EB9-B5D1-EA2CBB8EAF68}"/>
              </a:ext>
            </a:extLst>
          </p:cNvPr>
          <p:cNvSpPr txBox="1"/>
          <p:nvPr/>
        </p:nvSpPr>
        <p:spPr>
          <a:xfrm>
            <a:off x="171824" y="4221786"/>
            <a:ext cx="6590601" cy="1754326"/>
          </a:xfrm>
          <a:prstGeom prst="rect">
            <a:avLst/>
          </a:prstGeom>
          <a:noFill/>
          <a:ln>
            <a:solidFill>
              <a:srgbClr val="7030A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Dreaming Outloud Pro"/>
                <a:ea typeface="Verdana"/>
                <a:cs typeface="Dreaming Outloud Pro"/>
              </a:rPr>
              <a:t>Events</a:t>
            </a:r>
            <a:r>
              <a:rPr lang="en-US" sz="1200" dirty="0">
                <a:latin typeface="Dreaming Outloud Pro"/>
                <a:ea typeface="Verdana"/>
                <a:cs typeface="Dreaming Outloud Pro"/>
              </a:rPr>
              <a:t>. </a:t>
            </a:r>
            <a:endParaRPr lang="en-US" dirty="0"/>
          </a:p>
          <a:p>
            <a:pPr algn="ctr"/>
            <a:r>
              <a:rPr lang="en-GB" sz="1200">
                <a:highlight>
                  <a:srgbClr val="FFFFFF"/>
                </a:highlight>
                <a:latin typeface="Dreaming Outloud Pro"/>
                <a:ea typeface="Verdana"/>
                <a:cs typeface="Dreaming Outloud Pro"/>
              </a:rPr>
              <a:t>Colour Run – Tuesday 28</a:t>
            </a:r>
            <a:r>
              <a:rPr lang="en-GB" sz="1200" baseline="30000">
                <a:highlight>
                  <a:srgbClr val="FFFFFF"/>
                </a:highlight>
                <a:latin typeface="Dreaming Outloud Pro"/>
                <a:ea typeface="Verdana"/>
                <a:cs typeface="Dreaming Outloud Pro"/>
              </a:rPr>
              <a:t>th</a:t>
            </a:r>
            <a:r>
              <a:rPr lang="en-GB" sz="1200">
                <a:highlight>
                  <a:srgbClr val="FFFFFF"/>
                </a:highlight>
                <a:latin typeface="Dreaming Outloud Pro"/>
                <a:ea typeface="Verdana"/>
                <a:cs typeface="Dreaming Outloud Pro"/>
              </a:rPr>
              <a:t> April</a:t>
            </a:r>
            <a:endParaRPr lang="en-US" sz="1200">
              <a:highlight>
                <a:srgbClr val="FFFFFF"/>
              </a:highlight>
              <a:latin typeface="Dreaming Outloud Pro"/>
              <a:ea typeface="Verdana"/>
              <a:cs typeface="Dreaming Outloud Pro"/>
            </a:endParaRPr>
          </a:p>
          <a:p>
            <a:pPr algn="ctr"/>
            <a:r>
              <a:rPr lang="en-GB" sz="1200">
                <a:highlight>
                  <a:srgbClr val="FFFFFF"/>
                </a:highlight>
                <a:latin typeface="Dreaming Outloud Pro"/>
                <a:ea typeface="Verdana"/>
                <a:cs typeface="Dreaming Outloud Pro"/>
              </a:rPr>
              <a:t>Talent Show – Friday 1</a:t>
            </a:r>
            <a:r>
              <a:rPr lang="en-GB" sz="1200" baseline="30000">
                <a:highlight>
                  <a:srgbClr val="FFFFFF"/>
                </a:highlight>
                <a:latin typeface="Dreaming Outloud Pro"/>
                <a:ea typeface="Verdana"/>
                <a:cs typeface="Dreaming Outloud Pro"/>
              </a:rPr>
              <a:t>st</a:t>
            </a:r>
            <a:r>
              <a:rPr lang="en-GB" sz="1200">
                <a:highlight>
                  <a:srgbClr val="FFFFFF"/>
                </a:highlight>
                <a:latin typeface="Dreaming Outloud Pro"/>
                <a:ea typeface="Verdana"/>
                <a:cs typeface="Dreaming Outloud Pro"/>
              </a:rPr>
              <a:t> May </a:t>
            </a:r>
            <a:endParaRPr lang="en-US" sz="1200">
              <a:highlight>
                <a:srgbClr val="FFFFFF"/>
              </a:highlight>
              <a:latin typeface="Dreaming Outloud Pro"/>
              <a:ea typeface="Verdana"/>
              <a:cs typeface="Dreaming Outloud Pro"/>
            </a:endParaRPr>
          </a:p>
          <a:p>
            <a:pPr algn="ctr"/>
            <a:r>
              <a:rPr lang="en-GB" sz="1200">
                <a:highlight>
                  <a:srgbClr val="FFFFFF"/>
                </a:highlight>
                <a:latin typeface="Dreaming Outloud Pro"/>
                <a:ea typeface="Verdana"/>
                <a:cs typeface="Dreaming Outloud Pro"/>
              </a:rPr>
              <a:t>Dan the Critter Man – 8</a:t>
            </a:r>
            <a:r>
              <a:rPr lang="en-GB" sz="1200" baseline="30000">
                <a:highlight>
                  <a:srgbClr val="FFFFFF"/>
                </a:highlight>
                <a:latin typeface="Dreaming Outloud Pro"/>
                <a:ea typeface="Verdana"/>
                <a:cs typeface="Dreaming Outloud Pro"/>
              </a:rPr>
              <a:t>th</a:t>
            </a:r>
            <a:r>
              <a:rPr lang="en-GB" sz="1200">
                <a:highlight>
                  <a:srgbClr val="FFFFFF"/>
                </a:highlight>
                <a:latin typeface="Dreaming Outloud Pro"/>
                <a:ea typeface="Verdana"/>
                <a:cs typeface="Dreaming Outloud Pro"/>
              </a:rPr>
              <a:t> May </a:t>
            </a:r>
            <a:endParaRPr lang="en-US" sz="1200">
              <a:highlight>
                <a:srgbClr val="FFFFFF"/>
              </a:highlight>
              <a:latin typeface="Dreaming Outloud Pro"/>
              <a:ea typeface="Verdana"/>
              <a:cs typeface="Dreaming Outloud Pro"/>
            </a:endParaRPr>
          </a:p>
          <a:p>
            <a:pPr algn="ctr"/>
            <a:r>
              <a:rPr lang="en-GB" sz="1200">
                <a:highlight>
                  <a:srgbClr val="FFFFFF"/>
                </a:highlight>
                <a:latin typeface="Dreaming Outloud Pro"/>
                <a:ea typeface="Verdana"/>
                <a:cs typeface="Dreaming Outloud Pro"/>
              </a:rPr>
              <a:t>Reading Raffle – 8</a:t>
            </a:r>
            <a:r>
              <a:rPr lang="en-GB" sz="1200" baseline="30000">
                <a:highlight>
                  <a:srgbClr val="FFFFFF"/>
                </a:highlight>
                <a:latin typeface="Dreaming Outloud Pro"/>
                <a:ea typeface="Verdana"/>
                <a:cs typeface="Dreaming Outloud Pro"/>
              </a:rPr>
              <a:t>th</a:t>
            </a:r>
            <a:r>
              <a:rPr lang="en-GB" sz="1200">
                <a:highlight>
                  <a:srgbClr val="FFFFFF"/>
                </a:highlight>
                <a:latin typeface="Dreaming Outloud Pro"/>
                <a:ea typeface="Verdana"/>
                <a:cs typeface="Dreaming Outloud Pro"/>
              </a:rPr>
              <a:t> May</a:t>
            </a:r>
            <a:endParaRPr lang="en-US" sz="1200">
              <a:highlight>
                <a:srgbClr val="FFFFFF"/>
              </a:highlight>
              <a:latin typeface="Dreaming Outloud Pro"/>
              <a:ea typeface="Verdana"/>
              <a:cs typeface="Dreaming Outloud Pro"/>
            </a:endParaRPr>
          </a:p>
          <a:p>
            <a:pPr algn="ctr"/>
            <a:r>
              <a:rPr lang="en-GB" sz="1200">
                <a:highlight>
                  <a:srgbClr val="FFFFFF"/>
                </a:highlight>
                <a:latin typeface="Dreaming Outloud Pro"/>
                <a:ea typeface="Verdana"/>
                <a:cs typeface="Dreaming Outloud Pro"/>
              </a:rPr>
              <a:t>Healthy Living Week – 18</a:t>
            </a:r>
            <a:r>
              <a:rPr lang="en-GB" sz="1200" baseline="30000">
                <a:highlight>
                  <a:srgbClr val="FFFFFF"/>
                </a:highlight>
                <a:latin typeface="Dreaming Outloud Pro"/>
                <a:ea typeface="Verdana"/>
                <a:cs typeface="Dreaming Outloud Pro"/>
              </a:rPr>
              <a:t>th</a:t>
            </a:r>
            <a:r>
              <a:rPr lang="en-GB" sz="1200">
                <a:highlight>
                  <a:srgbClr val="FFFFFF"/>
                </a:highlight>
                <a:latin typeface="Dreaming Outloud Pro"/>
                <a:ea typeface="Verdana"/>
                <a:cs typeface="Dreaming Outloud Pro"/>
              </a:rPr>
              <a:t> May </a:t>
            </a:r>
            <a:endParaRPr lang="en-US" sz="1200">
              <a:highlight>
                <a:srgbClr val="FFFFFF"/>
              </a:highlight>
              <a:latin typeface="Dreaming Outloud Pro"/>
              <a:ea typeface="Verdana"/>
              <a:cs typeface="Dreaming Outloud Pro"/>
            </a:endParaRPr>
          </a:p>
          <a:p>
            <a:pPr algn="ctr"/>
            <a:r>
              <a:rPr lang="en-GB" sz="1200">
                <a:highlight>
                  <a:srgbClr val="FFFFFF"/>
                </a:highlight>
                <a:latin typeface="Dreaming Outloud Pro"/>
                <a:ea typeface="Verdana"/>
                <a:cs typeface="Dreaming Outloud Pro"/>
              </a:rPr>
              <a:t>Sports Day – Tuesday 19</a:t>
            </a:r>
            <a:r>
              <a:rPr lang="en-GB" sz="1200" baseline="30000">
                <a:highlight>
                  <a:srgbClr val="FFFFFF"/>
                </a:highlight>
                <a:latin typeface="Dreaming Outloud Pro"/>
                <a:ea typeface="Verdana"/>
                <a:cs typeface="Dreaming Outloud Pro"/>
              </a:rPr>
              <a:t>th</a:t>
            </a:r>
            <a:r>
              <a:rPr lang="en-GB" sz="1200">
                <a:highlight>
                  <a:srgbClr val="FFFFFF"/>
                </a:highlight>
                <a:latin typeface="Dreaming Outloud Pro"/>
                <a:ea typeface="Verdana"/>
                <a:cs typeface="Dreaming Outloud Pro"/>
              </a:rPr>
              <a:t> May </a:t>
            </a:r>
            <a:endParaRPr lang="en-US" sz="1200">
              <a:highlight>
                <a:srgbClr val="FFFFFF"/>
              </a:highlight>
              <a:latin typeface="Dreaming Outloud Pro"/>
              <a:ea typeface="Verdana"/>
              <a:cs typeface="Dreaming Outloud Pro"/>
            </a:endParaRPr>
          </a:p>
          <a:p>
            <a:pPr algn="ctr"/>
            <a:r>
              <a:rPr lang="en-GB" sz="1200">
                <a:highlight>
                  <a:srgbClr val="FFFFFF"/>
                </a:highlight>
                <a:latin typeface="Dreaming Outloud Pro"/>
                <a:ea typeface="Verdana"/>
                <a:cs typeface="Dreaming Outloud Pro"/>
              </a:rPr>
              <a:t>Wednesday 20</a:t>
            </a:r>
            <a:r>
              <a:rPr lang="en-GB" sz="1200" baseline="30000">
                <a:highlight>
                  <a:srgbClr val="FFFFFF"/>
                </a:highlight>
                <a:latin typeface="Dreaming Outloud Pro"/>
                <a:ea typeface="Verdana"/>
                <a:cs typeface="Dreaming Outloud Pro"/>
              </a:rPr>
              <a:t>th</a:t>
            </a:r>
            <a:r>
              <a:rPr lang="en-GB" sz="1200">
                <a:highlight>
                  <a:srgbClr val="FFFFFF"/>
                </a:highlight>
                <a:latin typeface="Dreaming Outloud Pro"/>
                <a:ea typeface="Verdana"/>
                <a:cs typeface="Dreaming Outloud Pro"/>
              </a:rPr>
              <a:t> May – No Pens Day </a:t>
            </a:r>
            <a:endParaRPr lang="en-US" sz="1200">
              <a:highlight>
                <a:srgbClr val="FFFFFF"/>
              </a:highlight>
              <a:latin typeface="Dreaming Outloud Pro"/>
              <a:ea typeface="Verdana"/>
              <a:cs typeface="Dreaming Outloud Pro"/>
            </a:endParaRPr>
          </a:p>
          <a:p>
            <a:endParaRPr lang="en-US" sz="1200" dirty="0">
              <a:latin typeface="Dreaming Outloud Pro" panose="03050502040302030504" pitchFamily="66" charset="0"/>
              <a:ea typeface="Verdana"/>
              <a:cs typeface="Dreaming Outloud Pro" panose="03050502040302030504" pitchFamily="66" charset="0"/>
            </a:endParaRPr>
          </a:p>
        </p:txBody>
      </p:sp>
      <p:sp>
        <p:nvSpPr>
          <p:cNvPr id="8" name="TextBox 7">
            <a:extLst>
              <a:ext uri="{FF2B5EF4-FFF2-40B4-BE49-F238E27FC236}">
                <a16:creationId xmlns:a16="http://schemas.microsoft.com/office/drawing/2014/main" id="{7FF667E4-FE4F-77BB-F7BB-26C4085ADE79}"/>
              </a:ext>
            </a:extLst>
          </p:cNvPr>
          <p:cNvSpPr txBox="1"/>
          <p:nvPr/>
        </p:nvSpPr>
        <p:spPr>
          <a:xfrm>
            <a:off x="165429" y="8345651"/>
            <a:ext cx="6590022" cy="769441"/>
          </a:xfrm>
          <a:prstGeom prst="rect">
            <a:avLst/>
          </a:prstGeom>
          <a:noFill/>
          <a:ln>
            <a:solidFill>
              <a:srgbClr val="FFC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dirty="0">
                <a:latin typeface="Dreaming Outloud Pro" panose="03050502040302030504" pitchFamily="66" charset="0"/>
                <a:ea typeface="Verdana"/>
                <a:cs typeface="Dreaming Outloud Pro" panose="03050502040302030504" pitchFamily="66" charset="0"/>
              </a:rPr>
              <a:t>Bridge Builders</a:t>
            </a:r>
            <a:endParaRPr lang="en-US" sz="1100" dirty="0">
              <a:latin typeface="Dreaming Outloud Pro" panose="03050502040302030504" pitchFamily="66" charset="0"/>
              <a:ea typeface="Verdana"/>
              <a:cs typeface="Dreaming Outloud Pro" panose="03050502040302030504" pitchFamily="66" charset="0"/>
            </a:endParaRPr>
          </a:p>
          <a:p>
            <a:r>
              <a:rPr lang="en-GB" sz="1100" dirty="0">
                <a:latin typeface="Dreaming Outloud Pro" panose="03050502040302030504" pitchFamily="66" charset="0"/>
                <a:ea typeface="Verdana"/>
                <a:cs typeface="Dreaming Outloud Pro" panose="03050502040302030504" pitchFamily="66" charset="0"/>
              </a:rPr>
              <a:t>Home Bridge Builder objectives will put on Seesaw for you each half term. Please upload any evidence onto Seesaw. We look forward to seeing them.</a:t>
            </a:r>
          </a:p>
          <a:p>
            <a:r>
              <a:rPr lang="en-GB" sz="1100" b="1" dirty="0">
                <a:latin typeface="Dreaming Outloud Pro" panose="03050502040302030504" pitchFamily="66" charset="0"/>
                <a:ea typeface="Verdana"/>
                <a:cs typeface="Dreaming Outloud Pro" panose="03050502040302030504" pitchFamily="66" charset="0"/>
              </a:rPr>
              <a:t>Summer Term Objectives: </a:t>
            </a:r>
            <a:r>
              <a:rPr lang="en-GB" sz="1100" dirty="0">
                <a:latin typeface="Dreaming Outloud Pro" panose="03050502040302030504" pitchFamily="66" charset="0"/>
                <a:cs typeface="Dreaming Outloud Pro" panose="03050502040302030504" pitchFamily="66" charset="0"/>
              </a:rPr>
              <a:t>I can explore my garden and help to plant a new flower or tree.</a:t>
            </a:r>
            <a:endParaRPr lang="en-GB" sz="1100" b="1" dirty="0">
              <a:latin typeface="Dreaming Outloud Pro" panose="03050502040302030504" pitchFamily="66" charset="0"/>
              <a:ea typeface="Verdana"/>
              <a:cs typeface="Dreaming Outloud Pro" panose="03050502040302030504" pitchFamily="66" charset="0"/>
            </a:endParaRP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80482" y="2396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5957676" y="6007"/>
            <a:ext cx="851673" cy="851057"/>
          </a:xfrm>
          <a:prstGeom prst="rect">
            <a:avLst/>
          </a:prstGeom>
        </p:spPr>
      </p:pic>
      <p:sp>
        <p:nvSpPr>
          <p:cNvPr id="14" name="TextBox 13">
            <a:extLst>
              <a:ext uri="{FF2B5EF4-FFF2-40B4-BE49-F238E27FC236}">
                <a16:creationId xmlns:a16="http://schemas.microsoft.com/office/drawing/2014/main" id="{E8BE52FE-FEC9-9F93-A528-AD22E2222B2F}"/>
              </a:ext>
            </a:extLst>
          </p:cNvPr>
          <p:cNvSpPr txBox="1"/>
          <p:nvPr/>
        </p:nvSpPr>
        <p:spPr>
          <a:xfrm>
            <a:off x="171824" y="9259741"/>
            <a:ext cx="6597832" cy="461665"/>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r>
              <a:rPr lang="en-GB" sz="1200" b="1" dirty="0">
                <a:latin typeface="Dreaming Outloud Pro"/>
                <a:cs typeface="Dreaming Outloud Pro"/>
              </a:rPr>
              <a:t>Parent Volunteers: </a:t>
            </a:r>
            <a:r>
              <a:rPr lang="en-GB" sz="1200" dirty="0">
                <a:latin typeface="Dreaming Outloud Pro"/>
                <a:cs typeface="Dreaming Outloud Pro"/>
              </a:rPr>
              <a:t>We are still running our 'Mystery Reader' - children love this and are asking frequently if someone is coming in. If you are available, please do get in touch. Thank you!</a:t>
            </a:r>
            <a:endParaRPr lang="en-GB" sz="1200" dirty="0">
              <a:latin typeface="Dreaming Outloud Pro" panose="03050502040302030504" pitchFamily="66" charset="0"/>
              <a:cs typeface="Dreaming Outloud Pro" panose="03050502040302030504" pitchFamily="66" charset="0"/>
            </a:endParaRP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aa71f03b8f4da507d264649b93438b22">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173b321706c01fa53649d3d3fd9aefeb"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56JD4QUNF3DD-747746245-952788</_dlc_DocId>
    <MediaLengthInSeconds xmlns="e77c678d-2a00-40d0-94c2-7518a086dddf" xsi:nil="true"/>
    <_dlc_DocIdUrl xmlns="88fc4d26-bc75-465d-8da3-054ba048e285">
      <Url>https://rowanlearningtrustwigan.sharepoint.com/sites/MarusBridgePrimary/_layouts/15/DocIdRedir.aspx?ID=56JD4QUNF3DD-747746245-952788</Url>
      <Description>56JD4QUNF3DD-747746245-952788</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2D3B7E9-ECB1-4101-A8D9-F99CCF10F1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14DB4B-7164-4BD8-8A7B-4B723980A2C8}">
  <ds:schemaRefs>
    <ds:schemaRef ds:uri="http://schemas.microsoft.com/sharepoint/v3/contenttype/forms"/>
  </ds:schemaRefs>
</ds:datastoreItem>
</file>

<file path=customXml/itemProps3.xml><?xml version="1.0" encoding="utf-8"?>
<ds:datastoreItem xmlns:ds="http://schemas.openxmlformats.org/officeDocument/2006/customXml" ds:itemID="{3FF08E4D-B363-4E0E-A078-7A6D91DEB745}">
  <ds:schemaRefs>
    <ds:schemaRef ds:uri="88fc4d26-bc75-465d-8da3-054ba048e285"/>
    <ds:schemaRef ds:uri="http://purl.org/dc/elements/1.1/"/>
    <ds:schemaRef ds:uri="http://purl.org/dc/dcmitype/"/>
    <ds:schemaRef ds:uri="http://schemas.microsoft.com/office/2006/documentManagement/types"/>
    <ds:schemaRef ds:uri="http://purl.org/dc/terms/"/>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e77c678d-2a00-40d0-94c2-7518a086dddf"/>
  </ds:schemaRefs>
</ds:datastoreItem>
</file>

<file path=customXml/itemProps4.xml><?xml version="1.0" encoding="utf-8"?>
<ds:datastoreItem xmlns:ds="http://schemas.openxmlformats.org/officeDocument/2006/customXml" ds:itemID="{D07342B5-984C-4426-9ECA-667DEE75B13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90</TotalTime>
  <Words>478</Words>
  <Application>Microsoft Office PowerPoint</Application>
  <PresentationFormat>A4 Paper (210x297 mm)</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HAPPY EASTER FROM EARLY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Miller H</dc:creator>
  <cp:lastModifiedBy>Holden F</cp:lastModifiedBy>
  <cp:revision>350</cp:revision>
  <dcterms:created xsi:type="dcterms:W3CDTF">2023-09-07T13:51:15Z</dcterms:created>
  <dcterms:modified xsi:type="dcterms:W3CDTF">2026-04-02T10:25:06Z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28c89c33-5d2c-41cd-8c75-d4f4cda93697</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Order">
    <vt:r8>5385200</vt:r8>
  </property>
</Properties>
</file>