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DCC4F5-7992-8635-D475-7FDDAF0CB82C}" v="346" dt="2026-04-01T12:02:57.643"/>
    <p1510:client id="{B4E28F25-F1FE-E7F5-0C7E-D8962AF21D78}" v="1" dt="2026-04-01T11:50:15.4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571" autoAdjust="0"/>
  </p:normalViewPr>
  <p:slideViewPr>
    <p:cSldViewPr snapToGrid="0">
      <p:cViewPr>
        <p:scale>
          <a:sx n="130" d="100"/>
          <a:sy n="130" d="100"/>
        </p:scale>
        <p:origin x="2706" y="-29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7522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5901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782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8822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154"/>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0142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248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332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96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549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6833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7559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C764DE79-268F-4C1A-8933-263129D2AF90}" type="datetimeFigureOut">
              <a:rPr lang="en-US" dirty="0"/>
              <a:t>4/1/2026</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289136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387" y="104773"/>
            <a:ext cx="6211006" cy="585076"/>
          </a:xfrm>
        </p:spPr>
        <p:txBody>
          <a:bodyPr>
            <a:normAutofit/>
          </a:bodyPr>
          <a:lstStyle/>
          <a:p>
            <a:r>
              <a:rPr lang="en-US" sz="3200" b="1" u="sng" dirty="0">
                <a:latin typeface="Dreaming Outloud Pro" panose="03050502040302030504" pitchFamily="66" charset="0"/>
                <a:cs typeface="Dreaming Outloud Pro" panose="03050502040302030504" pitchFamily="66" charset="0"/>
              </a:rPr>
              <a:t>The Final Term!</a:t>
            </a:r>
          </a:p>
        </p:txBody>
      </p:sp>
      <p:sp>
        <p:nvSpPr>
          <p:cNvPr id="3" name="Subtitle 2"/>
          <p:cNvSpPr>
            <a:spLocks noGrp="1"/>
          </p:cNvSpPr>
          <p:nvPr>
            <p:ph type="subTitle" idx="1"/>
          </p:nvPr>
        </p:nvSpPr>
        <p:spPr>
          <a:xfrm>
            <a:off x="103992" y="681958"/>
            <a:ext cx="6439145" cy="730412"/>
          </a:xfrm>
        </p:spPr>
        <p:txBody>
          <a:bodyPr vert="horz" lIns="91440" tIns="45720" rIns="91440" bIns="45720" rtlCol="0" anchor="t">
            <a:noAutofit/>
          </a:bodyPr>
          <a:lstStyle/>
          <a:p>
            <a:pPr algn="l"/>
            <a:r>
              <a:rPr lang="en-GB" sz="1050" dirty="0">
                <a:latin typeface="Arial"/>
                <a:ea typeface="Verdana"/>
                <a:cs typeface="Arial"/>
              </a:rPr>
              <a:t>We hope you’ve had a restful Easter and are ready for the Summer term – we look forward to making it a special one. Below you will find information on what to expect this term in Year 6. As always, our home/school partnership is important, and your continued support is invaluable - thank you for the support </a:t>
            </a:r>
            <a:r>
              <a:rPr lang="en-GB" sz="1050">
                <a:latin typeface="Arial"/>
                <a:ea typeface="Verdana"/>
                <a:cs typeface="Arial"/>
              </a:rPr>
              <a:t>you have given your child so far this year. </a:t>
            </a:r>
          </a:p>
        </p:txBody>
      </p:sp>
      <p:sp>
        <p:nvSpPr>
          <p:cNvPr id="4" name="TextBox 3">
            <a:extLst>
              <a:ext uri="{FF2B5EF4-FFF2-40B4-BE49-F238E27FC236}">
                <a16:creationId xmlns:a16="http://schemas.microsoft.com/office/drawing/2014/main" id="{9D11D3D9-9BF9-BC40-732F-3C181285D688}"/>
              </a:ext>
            </a:extLst>
          </p:cNvPr>
          <p:cNvSpPr txBox="1"/>
          <p:nvPr/>
        </p:nvSpPr>
        <p:spPr>
          <a:xfrm>
            <a:off x="85335" y="1484257"/>
            <a:ext cx="3243025" cy="1869743"/>
          </a:xfrm>
          <a:prstGeom prst="rect">
            <a:avLst/>
          </a:prstGeom>
          <a:noFill/>
          <a:ln>
            <a:solidFill>
              <a:schemeClr val="accent2"/>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b="1" u="sng" dirty="0">
                <a:latin typeface="Arial" panose="020B0604020202020204" pitchFamily="34" charset="0"/>
                <a:ea typeface="Verdana"/>
                <a:cs typeface="Arial" panose="020B0604020202020204" pitchFamily="34" charset="0"/>
              </a:rPr>
              <a:t>Topics we are learning about this term:</a:t>
            </a:r>
          </a:p>
          <a:p>
            <a:r>
              <a:rPr lang="en-US" sz="1050" b="1" dirty="0">
                <a:latin typeface="Arial" panose="020B0604020202020204" pitchFamily="34" charset="0"/>
                <a:ea typeface="Verdana"/>
                <a:cs typeface="Arial" panose="020B0604020202020204" pitchFamily="34" charset="0"/>
              </a:rPr>
              <a:t>Summer 1:</a:t>
            </a:r>
          </a:p>
          <a:p>
            <a:pPr marL="285750" indent="-285750">
              <a:buFont typeface="Arial"/>
              <a:buChar char="•"/>
            </a:pPr>
            <a:r>
              <a:rPr lang="en-US" sz="1050" dirty="0">
                <a:latin typeface="Arial" panose="020B0604020202020204" pitchFamily="34" charset="0"/>
                <a:ea typeface="Verdana"/>
                <a:cs typeface="Arial" panose="020B0604020202020204" pitchFamily="34" charset="0"/>
              </a:rPr>
              <a:t>History – Ancient Maya</a:t>
            </a:r>
          </a:p>
          <a:p>
            <a:pPr marL="285750" indent="-285750">
              <a:buFont typeface="Arial"/>
              <a:buChar char="•"/>
            </a:pPr>
            <a:r>
              <a:rPr lang="en-US" sz="1050">
                <a:latin typeface="Arial"/>
                <a:ea typeface="Verdana"/>
                <a:cs typeface="Arial"/>
              </a:rPr>
              <a:t>Art – Is It Clay?</a:t>
            </a:r>
            <a:endParaRPr lang="en-US" sz="1050">
              <a:latin typeface="Arial" panose="020B0604020202020204" pitchFamily="34" charset="0"/>
              <a:ea typeface="Verdana"/>
              <a:cs typeface="Arial" panose="020B0604020202020204" pitchFamily="34" charset="0"/>
            </a:endParaRPr>
          </a:p>
          <a:p>
            <a:r>
              <a:rPr lang="en-US" sz="1050" b="1" dirty="0">
                <a:latin typeface="Arial" panose="020B0604020202020204" pitchFamily="34" charset="0"/>
                <a:ea typeface="Verdana"/>
                <a:cs typeface="Arial" panose="020B0604020202020204" pitchFamily="34" charset="0"/>
              </a:rPr>
              <a:t>Summer 2:</a:t>
            </a:r>
          </a:p>
          <a:p>
            <a:pPr marL="285750" indent="-285750">
              <a:buFont typeface="Arial"/>
              <a:buChar char="•"/>
            </a:pPr>
            <a:r>
              <a:rPr lang="en-US" sz="1050" dirty="0">
                <a:latin typeface="Arial" panose="020B0604020202020204" pitchFamily="34" charset="0"/>
                <a:ea typeface="Verdana"/>
                <a:cs typeface="Arial" panose="020B0604020202020204" pitchFamily="34" charset="0"/>
              </a:rPr>
              <a:t>Geography – Australia</a:t>
            </a:r>
          </a:p>
          <a:p>
            <a:pPr marL="285750" indent="-285750">
              <a:buFont typeface="Arial"/>
              <a:buChar char="•"/>
            </a:pPr>
            <a:r>
              <a:rPr lang="en-US" sz="1050">
                <a:latin typeface="Arial"/>
                <a:ea typeface="Verdana"/>
                <a:cs typeface="Arial"/>
              </a:rPr>
              <a:t>Science - Electricity</a:t>
            </a:r>
            <a:endParaRPr lang="en-US" sz="1050" dirty="0">
              <a:latin typeface="Arial"/>
              <a:ea typeface="Verdana"/>
              <a:cs typeface="Arial"/>
            </a:endParaRPr>
          </a:p>
          <a:p>
            <a:pPr marL="285750" indent="-285750">
              <a:buFont typeface="Arial"/>
              <a:buChar char="•"/>
            </a:pPr>
            <a:endParaRPr lang="en-US" sz="1050" dirty="0">
              <a:latin typeface="Arial" panose="020B0604020202020204" pitchFamily="34" charset="0"/>
              <a:ea typeface="Verdana"/>
              <a:cs typeface="Arial" panose="020B0604020202020204" pitchFamily="34" charset="0"/>
            </a:endParaRPr>
          </a:p>
          <a:p>
            <a:r>
              <a:rPr lang="en-US" sz="1050" dirty="0">
                <a:latin typeface="Arial" panose="020B0604020202020204" pitchFamily="34" charset="0"/>
                <a:ea typeface="Verdana"/>
                <a:cs typeface="Arial" panose="020B0604020202020204" pitchFamily="34" charset="0"/>
              </a:rPr>
              <a:t>For more information on every subject please look at our class page on the website and our Long-Term Plan.</a:t>
            </a:r>
          </a:p>
        </p:txBody>
      </p:sp>
      <p:sp>
        <p:nvSpPr>
          <p:cNvPr id="5" name="TextBox 4">
            <a:extLst>
              <a:ext uri="{FF2B5EF4-FFF2-40B4-BE49-F238E27FC236}">
                <a16:creationId xmlns:a16="http://schemas.microsoft.com/office/drawing/2014/main" id="{ABEF12B9-0EAB-B003-0135-D8FCA85E97FF}"/>
              </a:ext>
            </a:extLst>
          </p:cNvPr>
          <p:cNvSpPr txBox="1"/>
          <p:nvPr/>
        </p:nvSpPr>
        <p:spPr>
          <a:xfrm>
            <a:off x="3426529" y="1619411"/>
            <a:ext cx="3343664" cy="1546577"/>
          </a:xfrm>
          <a:prstGeom prst="rect">
            <a:avLst/>
          </a:prstGeom>
          <a:noFill/>
          <a:ln>
            <a:solidFill>
              <a:srgbClr val="00B0F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b="1" dirty="0">
                <a:latin typeface="Arial"/>
                <a:ea typeface="Verdana"/>
                <a:cs typeface="Arial"/>
              </a:rPr>
              <a:t>PE days remain the same on a Tuesday for both classes, as well as the following days:</a:t>
            </a:r>
            <a:endParaRPr lang="en-US" sz="1050" b="1" dirty="0">
              <a:latin typeface="Arial" panose="020B0604020202020204" pitchFamily="34" charset="0"/>
              <a:ea typeface="Verdana"/>
              <a:cs typeface="Arial" panose="020B0604020202020204" pitchFamily="34" charset="0"/>
            </a:endParaRPr>
          </a:p>
          <a:p>
            <a:endParaRPr lang="en-US" sz="1050" b="1" dirty="0">
              <a:latin typeface="Arial" panose="020B0604020202020204" pitchFamily="34" charset="0"/>
              <a:ea typeface="Verdana"/>
              <a:cs typeface="Arial" panose="020B0604020202020204" pitchFamily="34" charset="0"/>
            </a:endParaRPr>
          </a:p>
          <a:p>
            <a:r>
              <a:rPr lang="en-US" sz="1050" b="1">
                <a:latin typeface="Arial"/>
                <a:ea typeface="Verdana"/>
                <a:cs typeface="Arial"/>
              </a:rPr>
              <a:t>6W – Wednesday</a:t>
            </a:r>
            <a:endParaRPr lang="en-US" sz="1050" b="1" dirty="0">
              <a:latin typeface="Arial" panose="020B0604020202020204" pitchFamily="34" charset="0"/>
              <a:ea typeface="Verdana"/>
              <a:cs typeface="Arial" panose="020B0604020202020204" pitchFamily="34" charset="0"/>
            </a:endParaRPr>
          </a:p>
          <a:p>
            <a:r>
              <a:rPr lang="en-US" sz="1050" b="1">
                <a:latin typeface="Arial"/>
                <a:ea typeface="Verdana"/>
                <a:cs typeface="Arial"/>
              </a:rPr>
              <a:t>6H - Thursday</a:t>
            </a:r>
            <a:endParaRPr lang="en-US" sz="1050" b="1" dirty="0">
              <a:latin typeface="Arial"/>
              <a:ea typeface="Verdana"/>
              <a:cs typeface="Arial"/>
            </a:endParaRPr>
          </a:p>
          <a:p>
            <a:endParaRPr lang="en-US" sz="1050" b="1" dirty="0">
              <a:latin typeface="Arial" panose="020B0604020202020204" pitchFamily="34" charset="0"/>
              <a:ea typeface="Verdana"/>
              <a:cs typeface="Arial" panose="020B0604020202020204" pitchFamily="34" charset="0"/>
            </a:endParaRPr>
          </a:p>
          <a:p>
            <a:r>
              <a:rPr lang="en-US" sz="1050" dirty="0">
                <a:latin typeface="Arial"/>
                <a:ea typeface="Verdana"/>
                <a:cs typeface="Arial"/>
              </a:rPr>
              <a:t>Please ensure your child has the correct kit and is able to take out their own earrings.</a:t>
            </a:r>
          </a:p>
          <a:p>
            <a:endParaRPr lang="en-US" sz="1050" dirty="0">
              <a:latin typeface="Arial" panose="020B0604020202020204" pitchFamily="34" charset="0"/>
              <a:ea typeface="Verdana"/>
              <a:cs typeface="Arial" panose="020B0604020202020204" pitchFamily="34" charset="0"/>
            </a:endParaRPr>
          </a:p>
        </p:txBody>
      </p:sp>
      <p:sp>
        <p:nvSpPr>
          <p:cNvPr id="6" name="TextBox 5">
            <a:extLst>
              <a:ext uri="{FF2B5EF4-FFF2-40B4-BE49-F238E27FC236}">
                <a16:creationId xmlns:a16="http://schemas.microsoft.com/office/drawing/2014/main" id="{44A49F8F-C134-09F1-E694-F371103A7F31}"/>
              </a:ext>
            </a:extLst>
          </p:cNvPr>
          <p:cNvSpPr txBox="1"/>
          <p:nvPr/>
        </p:nvSpPr>
        <p:spPr>
          <a:xfrm>
            <a:off x="85335" y="3353299"/>
            <a:ext cx="6682388" cy="1708160"/>
          </a:xfrm>
          <a:prstGeom prst="rect">
            <a:avLst/>
          </a:prstGeom>
          <a:noFill/>
          <a:ln>
            <a:solidFill>
              <a:srgbClr val="00B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b="1" u="sng" dirty="0">
                <a:latin typeface="Arial" panose="020B0604020202020204" pitchFamily="34" charset="0"/>
                <a:ea typeface="Verdana"/>
                <a:cs typeface="Arial" panose="020B0604020202020204" pitchFamily="34" charset="0"/>
              </a:rPr>
              <a:t>Homework</a:t>
            </a:r>
          </a:p>
          <a:p>
            <a:r>
              <a:rPr lang="en-US" sz="1050" dirty="0">
                <a:latin typeface="Arial"/>
                <a:ea typeface="Verdana"/>
                <a:cs typeface="Arial"/>
              </a:rPr>
              <a:t>Homework remains a priority and a great way to encourage independence and consolidate learning.</a:t>
            </a:r>
          </a:p>
          <a:p>
            <a:endParaRPr lang="en-US" sz="1050" dirty="0">
              <a:latin typeface="Arial" panose="020B0604020202020204" pitchFamily="34" charset="0"/>
              <a:ea typeface="Verdana"/>
              <a:cs typeface="Arial" panose="020B0604020202020204" pitchFamily="34" charset="0"/>
            </a:endParaRPr>
          </a:p>
          <a:p>
            <a:pPr marL="285750" indent="-285750">
              <a:buFont typeface="Arial"/>
              <a:buChar char="•"/>
            </a:pPr>
            <a:r>
              <a:rPr lang="en-US" sz="1050" b="1" dirty="0">
                <a:latin typeface="Arial"/>
                <a:ea typeface="Verdana"/>
                <a:cs typeface="Arial"/>
              </a:rPr>
              <a:t>Reading </a:t>
            </a:r>
            <a:r>
              <a:rPr lang="en-US" sz="1050" dirty="0">
                <a:latin typeface="Arial"/>
                <a:ea typeface="Verdana"/>
                <a:cs typeface="Arial"/>
              </a:rPr>
              <a:t>is expected to be done four times per week. They can fill this in themselves in their planner and you should initial it. If your child has read four or more times in a week, they are given a raffle ticket and entered into a draw to win a book each half term.</a:t>
            </a:r>
          </a:p>
          <a:p>
            <a:pPr marL="285750" indent="-285750">
              <a:buFont typeface="Arial"/>
              <a:buChar char="•"/>
            </a:pPr>
            <a:r>
              <a:rPr lang="en-US" sz="1050" b="1" dirty="0">
                <a:latin typeface="Arial"/>
                <a:ea typeface="Verdana"/>
                <a:cs typeface="Arial"/>
              </a:rPr>
              <a:t>Times Tables Rockstars</a:t>
            </a:r>
            <a:r>
              <a:rPr lang="en-US" sz="1050" dirty="0">
                <a:latin typeface="Arial"/>
                <a:ea typeface="Verdana"/>
                <a:cs typeface="Arial"/>
              </a:rPr>
              <a:t> - your children are asked to engage with TTRS each week for 15 or 30 minutes per week depending on what band they’re working towards. </a:t>
            </a:r>
          </a:p>
          <a:p>
            <a:pPr marL="285750" indent="-285750">
              <a:buFont typeface="Arial"/>
              <a:buChar char="•"/>
            </a:pPr>
            <a:r>
              <a:rPr lang="en-US" sz="1050" b="1" dirty="0">
                <a:latin typeface="Arial"/>
                <a:ea typeface="Verdana"/>
                <a:cs typeface="Arial"/>
              </a:rPr>
              <a:t>SATs revision homework – </a:t>
            </a:r>
            <a:r>
              <a:rPr lang="en-US" sz="1050" dirty="0">
                <a:latin typeface="Arial"/>
                <a:ea typeface="Verdana"/>
                <a:cs typeface="Arial"/>
              </a:rPr>
              <a:t>your child has been completing a </a:t>
            </a:r>
            <a:r>
              <a:rPr lang="en-US" sz="1050" dirty="0" err="1">
                <a:latin typeface="Arial"/>
                <a:ea typeface="Verdana"/>
                <a:cs typeface="Arial"/>
              </a:rPr>
              <a:t>maths</a:t>
            </a:r>
            <a:r>
              <a:rPr lang="en-US" sz="1050" dirty="0">
                <a:latin typeface="Arial"/>
                <a:ea typeface="Verdana"/>
                <a:cs typeface="Arial"/>
              </a:rPr>
              <a:t> and grammar sheet per week, and this will continue over the coming weeks. </a:t>
            </a:r>
            <a:endParaRPr lang="en-US" sz="1050" b="1" dirty="0">
              <a:latin typeface="Arial"/>
              <a:ea typeface="Verdana"/>
              <a:cs typeface="Arial"/>
            </a:endParaRPr>
          </a:p>
        </p:txBody>
      </p:sp>
      <p:pic>
        <p:nvPicPr>
          <p:cNvPr id="9" name="Picture 8" descr="A blue and white logo&#10;&#10;Description automatically generated">
            <a:extLst>
              <a:ext uri="{FF2B5EF4-FFF2-40B4-BE49-F238E27FC236}">
                <a16:creationId xmlns:a16="http://schemas.microsoft.com/office/drawing/2014/main" id="{FB5DAD28-0AF1-A3FA-D463-ED737C4D6096}"/>
              </a:ext>
            </a:extLst>
          </p:cNvPr>
          <p:cNvPicPr>
            <a:picLocks noChangeAspect="1"/>
          </p:cNvPicPr>
          <p:nvPr/>
        </p:nvPicPr>
        <p:blipFill>
          <a:blip r:embed="rId2"/>
          <a:stretch>
            <a:fillRect/>
          </a:stretch>
        </p:blipFill>
        <p:spPr>
          <a:xfrm>
            <a:off x="-43132" y="23568"/>
            <a:ext cx="720582" cy="634795"/>
          </a:xfrm>
          <a:prstGeom prst="rect">
            <a:avLst/>
          </a:prstGeom>
        </p:spPr>
      </p:pic>
      <p:pic>
        <p:nvPicPr>
          <p:cNvPr id="10" name="Picture 9" descr="A circular puzzle with different colored pieces&#10;&#10;Description automatically generated">
            <a:extLst>
              <a:ext uri="{FF2B5EF4-FFF2-40B4-BE49-F238E27FC236}">
                <a16:creationId xmlns:a16="http://schemas.microsoft.com/office/drawing/2014/main" id="{78A0C3C9-8EE5-3103-8022-4002F92ABF1A}"/>
              </a:ext>
            </a:extLst>
          </p:cNvPr>
          <p:cNvPicPr>
            <a:picLocks noChangeAspect="1"/>
          </p:cNvPicPr>
          <p:nvPr/>
        </p:nvPicPr>
        <p:blipFill>
          <a:blip r:embed="rId3"/>
          <a:stretch>
            <a:fillRect/>
          </a:stretch>
        </p:blipFill>
        <p:spPr>
          <a:xfrm>
            <a:off x="6137418" y="10826"/>
            <a:ext cx="720582" cy="720061"/>
          </a:xfrm>
          <a:prstGeom prst="rect">
            <a:avLst/>
          </a:prstGeom>
        </p:spPr>
      </p:pic>
      <p:sp>
        <p:nvSpPr>
          <p:cNvPr id="11" name="TextBox 10">
            <a:extLst>
              <a:ext uri="{FF2B5EF4-FFF2-40B4-BE49-F238E27FC236}">
                <a16:creationId xmlns:a16="http://schemas.microsoft.com/office/drawing/2014/main" id="{85CB05D0-FDBC-F42B-D491-4CA4BE9E4F82}"/>
              </a:ext>
            </a:extLst>
          </p:cNvPr>
          <p:cNvSpPr txBox="1"/>
          <p:nvPr/>
        </p:nvSpPr>
        <p:spPr>
          <a:xfrm>
            <a:off x="85336" y="5145712"/>
            <a:ext cx="6682387" cy="2192908"/>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050" b="1" u="sng" dirty="0">
                <a:latin typeface="Arial" panose="020B0604020202020204" pitchFamily="34" charset="0"/>
                <a:ea typeface="Verdana"/>
                <a:cs typeface="Arial" panose="020B0604020202020204" pitchFamily="34" charset="0"/>
              </a:rPr>
              <a:t>Year 6 Residential</a:t>
            </a:r>
          </a:p>
          <a:p>
            <a:r>
              <a:rPr lang="en-GB" sz="1050" dirty="0">
                <a:latin typeface="Arial"/>
                <a:ea typeface="Verdana"/>
                <a:cs typeface="Arial"/>
              </a:rPr>
              <a:t>Our visit to </a:t>
            </a:r>
            <a:r>
              <a:rPr lang="en-GB" sz="1050" dirty="0" err="1">
                <a:latin typeface="Arial"/>
                <a:ea typeface="Verdana"/>
                <a:cs typeface="Arial"/>
              </a:rPr>
              <a:t>PGLis</a:t>
            </a:r>
            <a:r>
              <a:rPr lang="en-GB" sz="1050" dirty="0">
                <a:latin typeface="Arial"/>
                <a:ea typeface="Verdana"/>
                <a:cs typeface="Arial"/>
              </a:rPr>
              <a:t> Wednesday 3rd June – Friday 5th June. You should by now have received all relevant information and completed and returned the medical/consent forms. Should you have any further questions, please contact your child’s class teacher. </a:t>
            </a:r>
          </a:p>
          <a:p>
            <a:r>
              <a:rPr lang="en-GB" sz="1050" b="1" u="sng" dirty="0">
                <a:latin typeface="Arial" panose="020B0604020202020204" pitchFamily="34" charset="0"/>
                <a:ea typeface="Verdana"/>
                <a:cs typeface="Arial" panose="020B0604020202020204" pitchFamily="34" charset="0"/>
              </a:rPr>
              <a:t>Key Dates</a:t>
            </a:r>
          </a:p>
          <a:p>
            <a:r>
              <a:rPr lang="en-GB" sz="1050" dirty="0">
                <a:latin typeface="Arial"/>
                <a:ea typeface="Verdana"/>
                <a:cs typeface="Arial"/>
              </a:rPr>
              <a:t>SATS: Monday 11</a:t>
            </a:r>
            <a:r>
              <a:rPr lang="en-GB" sz="1050" baseline="30000" dirty="0">
                <a:latin typeface="Arial"/>
                <a:ea typeface="Verdana"/>
                <a:cs typeface="Arial"/>
              </a:rPr>
              <a:t>th</a:t>
            </a:r>
            <a:r>
              <a:rPr lang="en-GB" sz="1050">
                <a:latin typeface="Arial"/>
                <a:ea typeface="Verdana"/>
                <a:cs typeface="Arial"/>
              </a:rPr>
              <a:t> – Thursday 14</a:t>
            </a:r>
            <a:r>
              <a:rPr lang="en-GB" sz="1050" baseline="30000">
                <a:latin typeface="Arial"/>
                <a:ea typeface="Verdana"/>
                <a:cs typeface="Arial"/>
              </a:rPr>
              <a:t>th</a:t>
            </a:r>
            <a:r>
              <a:rPr lang="en-GB" sz="1050" dirty="0">
                <a:latin typeface="Arial"/>
                <a:ea typeface="Verdana"/>
                <a:cs typeface="Arial"/>
              </a:rPr>
              <a:t> May. School gates will open every day during SATs week from 8:30am for the children to enjoy toast and juice before we start.</a:t>
            </a:r>
          </a:p>
          <a:p>
            <a:r>
              <a:rPr lang="en-GB" sz="1050" dirty="0">
                <a:latin typeface="Arial"/>
                <a:ea typeface="Verdana"/>
                <a:cs typeface="Arial"/>
              </a:rPr>
              <a:t>SATs Celebration Meal: Friday 15</a:t>
            </a:r>
            <a:r>
              <a:rPr lang="en-GB" sz="1050" baseline="30000" dirty="0">
                <a:latin typeface="Arial"/>
                <a:ea typeface="Verdana"/>
                <a:cs typeface="Arial"/>
              </a:rPr>
              <a:t>th</a:t>
            </a:r>
            <a:r>
              <a:rPr lang="en-GB" sz="1050">
                <a:latin typeface="Arial"/>
                <a:ea typeface="Verdana"/>
                <a:cs typeface="Arial"/>
              </a:rPr>
              <a:t> May at Brewers Fayre – please ensure you have sent your child’s £7.50 </a:t>
            </a:r>
            <a:r>
              <a:rPr lang="en-GB" sz="1050" dirty="0">
                <a:latin typeface="Arial"/>
                <a:ea typeface="Verdana"/>
                <a:cs typeface="Arial"/>
              </a:rPr>
              <a:t>in with them on the day.</a:t>
            </a:r>
          </a:p>
          <a:p>
            <a:r>
              <a:rPr lang="en-GB" sz="1050">
                <a:latin typeface="Arial"/>
                <a:ea typeface="Verdana"/>
                <a:cs typeface="Arial"/>
              </a:rPr>
              <a:t>Y6 graduation photos – Monday 18th May</a:t>
            </a:r>
            <a:endParaRPr lang="en-GB" sz="1050">
              <a:latin typeface="Arial" panose="020B0604020202020204" pitchFamily="34" charset="0"/>
              <a:ea typeface="Verdana"/>
              <a:cs typeface="Arial" panose="020B0604020202020204" pitchFamily="34" charset="0"/>
            </a:endParaRPr>
          </a:p>
          <a:p>
            <a:r>
              <a:rPr lang="en-GB" sz="1050">
                <a:latin typeface="Arial"/>
                <a:ea typeface="Verdana"/>
                <a:cs typeface="Arial"/>
              </a:rPr>
              <a:t>Sports Day – Wednesday 20th May 1:30-3pm</a:t>
            </a:r>
            <a:endParaRPr lang="en-GB" sz="1050" dirty="0">
              <a:latin typeface="Arial"/>
              <a:ea typeface="Verdana"/>
              <a:cs typeface="Arial"/>
            </a:endParaRPr>
          </a:p>
          <a:p>
            <a:r>
              <a:rPr lang="en-GB" sz="1050">
                <a:latin typeface="Arial"/>
                <a:ea typeface="Verdana"/>
                <a:cs typeface="Arial"/>
              </a:rPr>
              <a:t>Y6 Leavers’ Disco: Wednesday 15</a:t>
            </a:r>
            <a:r>
              <a:rPr lang="en-GB" sz="1050" baseline="30000">
                <a:latin typeface="Arial"/>
                <a:ea typeface="Verdana"/>
                <a:cs typeface="Arial"/>
              </a:rPr>
              <a:t>th</a:t>
            </a:r>
            <a:r>
              <a:rPr lang="en-GB" sz="1050" dirty="0">
                <a:latin typeface="Arial"/>
                <a:ea typeface="Verdana"/>
                <a:cs typeface="Arial"/>
              </a:rPr>
              <a:t> July, 5pm – 6.30pm </a:t>
            </a:r>
          </a:p>
          <a:p>
            <a:r>
              <a:rPr lang="en-GB" sz="1050">
                <a:latin typeface="Arial"/>
                <a:ea typeface="Verdana"/>
                <a:cs typeface="Arial"/>
              </a:rPr>
              <a:t>Y6 Leavers’ Assembly for Parents: Friday 17</a:t>
            </a:r>
            <a:r>
              <a:rPr lang="en-GB" sz="1050" baseline="30000">
                <a:latin typeface="Arial"/>
                <a:ea typeface="Verdana"/>
                <a:cs typeface="Arial"/>
              </a:rPr>
              <a:t>th</a:t>
            </a:r>
            <a:r>
              <a:rPr lang="en-GB" sz="1050" dirty="0">
                <a:latin typeface="Arial"/>
                <a:ea typeface="Verdana"/>
                <a:cs typeface="Arial"/>
              </a:rPr>
              <a:t> July – 9.30am</a:t>
            </a: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4D32BEF0CCB348AE716F529BB44E2F" ma:contentTypeVersion="16" ma:contentTypeDescription="Create a new document." ma:contentTypeScope="" ma:versionID="aa71f03b8f4da507d264649b93438b22">
  <xsd:schema xmlns:xsd="http://www.w3.org/2001/XMLSchema" xmlns:xs="http://www.w3.org/2001/XMLSchema" xmlns:p="http://schemas.microsoft.com/office/2006/metadata/properties" xmlns:ns2="88fc4d26-bc75-465d-8da3-054ba048e285" xmlns:ns3="e77c678d-2a00-40d0-94c2-7518a086dddf" targetNamespace="http://schemas.microsoft.com/office/2006/metadata/properties" ma:root="true" ma:fieldsID="173b321706c01fa53649d3d3fd9aefeb" ns2:_="" ns3:_="">
    <xsd:import namespace="88fc4d26-bc75-465d-8da3-054ba048e285"/>
    <xsd:import namespace="e77c678d-2a00-40d0-94c2-7518a086ddd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2:SharedWithUsers" minOccurs="0"/>
                <xsd:element ref="ns2:SharedWithDetail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c4d26-bc75-465d-8da3-054ba048e28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9c5ad22-d422-4533-a1e0-98730f513941}" ma:internalName="TaxCatchAll" ma:showField="CatchAllData" ma:web="88fc4d26-bc75-465d-8da3-054ba048e28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7c678d-2a00-40d0-94c2-7518a086dd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bcd5a62-a70c-4280-b521-17f27abcce5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88fc4d26-bc75-465d-8da3-054ba048e285">56JD4QUNF3DD-747746245-952645</_dlc_DocId>
    <MediaLengthInSeconds xmlns="e77c678d-2a00-40d0-94c2-7518a086dddf" xsi:nil="true"/>
    <_dlc_DocIdUrl xmlns="88fc4d26-bc75-465d-8da3-054ba048e285">
      <Url>https://rowanlearningtrustwigan.sharepoint.com/sites/MarusBridgePrimary/_layouts/15/DocIdRedir.aspx?ID=56JD4QUNF3DD-747746245-952645</Url>
      <Description>56JD4QUNF3DD-747746245-952645</Description>
    </_dlc_DocIdUrl>
    <SharedWithUsers xmlns="88fc4d26-bc75-465d-8da3-054ba048e285">
      <UserInfo>
        <DisplayName/>
        <AccountId xsi:nil="true"/>
        <AccountType/>
      </UserInfo>
    </SharedWithUsers>
    <lcf76f155ced4ddcb4097134ff3c332f xmlns="e77c678d-2a00-40d0-94c2-7518a086dddf">
      <Terms xmlns="http://schemas.microsoft.com/office/infopath/2007/PartnerControls"/>
    </lcf76f155ced4ddcb4097134ff3c332f>
    <TaxCatchAll xmlns="88fc4d26-bc75-465d-8da3-054ba048e285" xsi:nil="true"/>
  </documentManagement>
</p:properties>
</file>

<file path=customXml/itemProps1.xml><?xml version="1.0" encoding="utf-8"?>
<ds:datastoreItem xmlns:ds="http://schemas.openxmlformats.org/officeDocument/2006/customXml" ds:itemID="{B1003169-597F-46FE-829B-5803C1429E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c4d26-bc75-465d-8da3-054ba048e285"/>
    <ds:schemaRef ds:uri="e77c678d-2a00-40d0-94c2-7518a086d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7342B5-984C-4426-9ECA-667DEE75B139}">
  <ds:schemaRefs>
    <ds:schemaRef ds:uri="http://schemas.microsoft.com/sharepoint/events"/>
  </ds:schemaRefs>
</ds:datastoreItem>
</file>

<file path=customXml/itemProps3.xml><?xml version="1.0" encoding="utf-8"?>
<ds:datastoreItem xmlns:ds="http://schemas.openxmlformats.org/officeDocument/2006/customXml" ds:itemID="{8C14DB4B-7164-4BD8-8A7B-4B723980A2C8}">
  <ds:schemaRefs>
    <ds:schemaRef ds:uri="http://schemas.microsoft.com/sharepoint/v3/contenttype/forms"/>
  </ds:schemaRefs>
</ds:datastoreItem>
</file>

<file path=customXml/itemProps4.xml><?xml version="1.0" encoding="utf-8"?>
<ds:datastoreItem xmlns:ds="http://schemas.openxmlformats.org/officeDocument/2006/customXml" ds:itemID="{3FF08E4D-B363-4E0E-A078-7A6D91DEB745}">
  <ds:schemaRefs>
    <ds:schemaRef ds:uri="88fc4d26-bc75-465d-8da3-054ba048e285"/>
    <ds:schemaRef ds:uri="e77c678d-2a00-40d0-94c2-7518a086dddf"/>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355</TotalTime>
  <Words>491</Words>
  <Application>Microsoft Office PowerPoint</Application>
  <PresentationFormat>A4 Paper (210x297 mm)</PresentationFormat>
  <Paragraphs>40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The Final Term!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Jackson J</dc:creator>
  <cp:lastModifiedBy>Howsley H</cp:lastModifiedBy>
  <cp:revision>61</cp:revision>
  <dcterms:created xsi:type="dcterms:W3CDTF">2023-09-07T13:51:15Z</dcterms:created>
  <dcterms:modified xsi:type="dcterms:W3CDTF">2026-04-01T15:15:38Z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0x010100F14D32BEF0CCB348AE716F529BB44E2F</vt:lpwstr>
  </property>
  <property fmtid="{D5CDD505-2E9C-101B-9397-08002B2CF9AE}" pid="4" name="ComplianceAssetId">
    <vt:lpwstr/>
  </property>
  <property fmtid="{D5CDD505-2E9C-101B-9397-08002B2CF9AE}" pid="5" name="_dlc_DocIdItemGuid">
    <vt:lpwstr>1975b09e-ea99-4061-859f-5e9b435cad09</vt:lpwstr>
  </property>
  <property fmtid="{D5CDD505-2E9C-101B-9397-08002B2CF9AE}" pid="6" name="_ExtendedDescription">
    <vt:lpwstr/>
  </property>
  <property fmtid="{D5CDD505-2E9C-101B-9397-08002B2CF9AE}" pid="7" name="_activity">
    <vt:lpwstr>{"FileActivityType":"9","FileActivityTimeStamp":"2023-09-08T12:28:27.727Z","FileActivityUsersOnPage":[{"DisplayName":"Boffey C","Id":"c.boffey@marusbridge.co.uk"}],"FileActivityNavigationId":null}</vt:lpwstr>
  </property>
  <property fmtid="{D5CDD505-2E9C-101B-9397-08002B2CF9AE}" pid="8" name="TriggerFlowInfo">
    <vt:lpwstr/>
  </property>
  <property fmtid="{D5CDD505-2E9C-101B-9397-08002B2CF9AE}" pid="9" name="Order">
    <vt:r8>8995400</vt:r8>
  </property>
</Properties>
</file>