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F2A63A-7E63-0A06-BA87-89855E33785F}" v="500" dt="2026-03-30T12:55:39.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7522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5901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782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8822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154"/>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0142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248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332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96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549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6833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7559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C764DE79-268F-4C1A-8933-263129D2AF90}" type="datetimeFigureOut">
              <a:rPr lang="en-US" dirty="0"/>
              <a:t>4/1/2026</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289136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388" y="69"/>
            <a:ext cx="6211006" cy="681794"/>
          </a:xfrm>
        </p:spPr>
        <p:txBody>
          <a:bodyPr>
            <a:normAutofit/>
          </a:bodyPr>
          <a:lstStyle/>
          <a:p>
            <a:r>
              <a:rPr lang="en-US" sz="3200" u="sng" dirty="0">
                <a:latin typeface="ver"/>
                <a:cs typeface="Calibri Light"/>
              </a:rPr>
              <a:t>SUMMER TERM IN YEAR 5</a:t>
            </a:r>
          </a:p>
        </p:txBody>
      </p:sp>
      <p:sp>
        <p:nvSpPr>
          <p:cNvPr id="3" name="Subtitle 2"/>
          <p:cNvSpPr>
            <a:spLocks noGrp="1"/>
          </p:cNvSpPr>
          <p:nvPr>
            <p:ph type="subTitle" idx="1"/>
          </p:nvPr>
        </p:nvSpPr>
        <p:spPr>
          <a:xfrm>
            <a:off x="78527" y="953680"/>
            <a:ext cx="6713087" cy="852337"/>
          </a:xfr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t">
            <a:noAutofit/>
          </a:bodyPr>
          <a:lstStyle/>
          <a:p>
            <a:pPr algn="l"/>
            <a:r>
              <a:rPr lang="en-GB" sz="1000" dirty="0">
                <a:latin typeface="Verdana"/>
                <a:ea typeface="Verdana"/>
                <a:cs typeface="Arial"/>
              </a:rPr>
              <a:t>We hope you’ve</a:t>
            </a:r>
            <a:r>
              <a:rPr lang="en-GB" sz="1000">
                <a:latin typeface="Verdana"/>
                <a:ea typeface="Verdana"/>
                <a:cs typeface="Arial"/>
              </a:rPr>
              <a:t> all had a lovely Easter break and are ready for the summer term! </a:t>
            </a:r>
            <a:r>
              <a:rPr lang="en-GB" sz="1000" dirty="0">
                <a:latin typeface="Verdana"/>
                <a:ea typeface="Verdana"/>
                <a:cs typeface="Arial"/>
              </a:rPr>
              <a:t> As always, our home/school partnership is important, and your continued support is invaluable - thank you for the support you have given your child so far this year. Below you will find information on what your child will be learning during the summer term and how best to continue to support your child in their final term of Year 5. </a:t>
            </a:r>
            <a:endParaRPr lang="en-US" sz="1000" dirty="0">
              <a:latin typeface="Verdana"/>
              <a:ea typeface="Verdana"/>
              <a:cs typeface="Arial"/>
            </a:endParaRPr>
          </a:p>
          <a:p>
            <a:endParaRPr lang="en-US" sz="1650">
              <a:cs typeface="Calibri"/>
            </a:endParaRPr>
          </a:p>
        </p:txBody>
      </p:sp>
      <p:sp>
        <p:nvSpPr>
          <p:cNvPr id="4" name="TextBox 3">
            <a:extLst>
              <a:ext uri="{FF2B5EF4-FFF2-40B4-BE49-F238E27FC236}">
                <a16:creationId xmlns:a16="http://schemas.microsoft.com/office/drawing/2014/main" id="{9D11D3D9-9BF9-BC40-732F-3C181285D688}"/>
              </a:ext>
            </a:extLst>
          </p:cNvPr>
          <p:cNvSpPr txBox="1"/>
          <p:nvPr/>
        </p:nvSpPr>
        <p:spPr>
          <a:xfrm>
            <a:off x="93607" y="1882239"/>
            <a:ext cx="3243025" cy="1969770"/>
          </a:xfrm>
          <a:prstGeom prst="rect">
            <a:avLst/>
          </a:prstGeom>
          <a:ln/>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u="sng" dirty="0">
                <a:latin typeface="Verdana"/>
                <a:ea typeface="Verdana"/>
                <a:cs typeface="Calibri" panose="020F0502020204030204"/>
              </a:rPr>
              <a:t>Topics we are learning about:</a:t>
            </a:r>
          </a:p>
          <a:p>
            <a:r>
              <a:rPr lang="en-US" sz="1100" b="1" dirty="0">
                <a:latin typeface="Verdana"/>
                <a:ea typeface="Verdana"/>
                <a:cs typeface="Calibri" panose="020F0502020204030204"/>
              </a:rPr>
              <a:t>Summer 1:</a:t>
            </a:r>
          </a:p>
          <a:p>
            <a:pPr marL="285750" indent="-285750">
              <a:buFont typeface="Arial"/>
              <a:buChar char="•"/>
            </a:pPr>
            <a:r>
              <a:rPr lang="en-US" sz="1100" dirty="0">
                <a:latin typeface="Verdana"/>
                <a:ea typeface="Verdana"/>
                <a:cs typeface="Calibri" panose="020F0502020204030204"/>
              </a:rPr>
              <a:t>History – The Tudors</a:t>
            </a:r>
          </a:p>
          <a:p>
            <a:pPr marL="285750" indent="-285750">
              <a:buFont typeface="Arial"/>
              <a:buChar char="•"/>
            </a:pPr>
            <a:r>
              <a:rPr lang="en-US" sz="1100" dirty="0">
                <a:latin typeface="Verdana"/>
                <a:ea typeface="Verdana"/>
                <a:cs typeface="Calibri" panose="020F0502020204030204"/>
              </a:rPr>
              <a:t>Science – Our Changing World: Life Cycles &amp; Plants.</a:t>
            </a:r>
          </a:p>
          <a:p>
            <a:r>
              <a:rPr lang="en-US" sz="1100" b="1" dirty="0">
                <a:latin typeface="Verdana"/>
                <a:ea typeface="Verdana"/>
                <a:cs typeface="Calibri" panose="020F0502020204030204"/>
              </a:rPr>
              <a:t>Summer 2:</a:t>
            </a:r>
          </a:p>
          <a:p>
            <a:pPr marL="285750" indent="-285750">
              <a:buFont typeface="Arial"/>
              <a:buChar char="•"/>
            </a:pPr>
            <a:r>
              <a:rPr lang="en-US" sz="1100" dirty="0">
                <a:latin typeface="Verdana"/>
                <a:ea typeface="Verdana"/>
                <a:cs typeface="Calibri" panose="020F0502020204030204"/>
              </a:rPr>
              <a:t>Geography – The Grand Canyon</a:t>
            </a:r>
          </a:p>
          <a:p>
            <a:pPr marL="285750" indent="-285750">
              <a:buFont typeface="Arial"/>
              <a:buChar char="•"/>
            </a:pPr>
            <a:r>
              <a:rPr lang="en-US" sz="1100" dirty="0">
                <a:latin typeface="Verdana"/>
                <a:ea typeface="Verdana"/>
                <a:cs typeface="Calibri" panose="020F0502020204030204"/>
              </a:rPr>
              <a:t>Science – Human Growth</a:t>
            </a:r>
          </a:p>
          <a:p>
            <a:r>
              <a:rPr lang="en-US" sz="1100" dirty="0">
                <a:latin typeface="Verdana"/>
                <a:ea typeface="Verdana"/>
                <a:cs typeface="Calibri" panose="020F0502020204030204"/>
              </a:rPr>
              <a:t>For more information on every subject please look at our class page on the website and our Long-Term Plan.</a:t>
            </a:r>
          </a:p>
        </p:txBody>
      </p:sp>
      <p:pic>
        <p:nvPicPr>
          <p:cNvPr id="9" name="Picture 8" descr="A blue and white logo&#10;&#10;Description automatically generated">
            <a:extLst>
              <a:ext uri="{FF2B5EF4-FFF2-40B4-BE49-F238E27FC236}">
                <a16:creationId xmlns:a16="http://schemas.microsoft.com/office/drawing/2014/main" id="{FB5DAD28-0AF1-A3FA-D463-ED737C4D6096}"/>
              </a:ext>
            </a:extLst>
          </p:cNvPr>
          <p:cNvPicPr>
            <a:picLocks noChangeAspect="1"/>
          </p:cNvPicPr>
          <p:nvPr/>
        </p:nvPicPr>
        <p:blipFill>
          <a:blip r:embed="rId2"/>
          <a:stretch>
            <a:fillRect/>
          </a:stretch>
        </p:blipFill>
        <p:spPr>
          <a:xfrm>
            <a:off x="80482" y="23967"/>
            <a:ext cx="720582" cy="634795"/>
          </a:xfrm>
          <a:prstGeom prst="rect">
            <a:avLst/>
          </a:prstGeom>
        </p:spPr>
      </p:pic>
      <p:pic>
        <p:nvPicPr>
          <p:cNvPr id="10" name="Picture 9" descr="A circular puzzle with different colored pieces&#10;&#10;Description automatically generated">
            <a:extLst>
              <a:ext uri="{FF2B5EF4-FFF2-40B4-BE49-F238E27FC236}">
                <a16:creationId xmlns:a16="http://schemas.microsoft.com/office/drawing/2014/main" id="{78A0C3C9-8EE5-3103-8022-4002F92ABF1A}"/>
              </a:ext>
            </a:extLst>
          </p:cNvPr>
          <p:cNvPicPr>
            <a:picLocks noChangeAspect="1"/>
          </p:cNvPicPr>
          <p:nvPr/>
        </p:nvPicPr>
        <p:blipFill>
          <a:blip r:embed="rId3"/>
          <a:stretch>
            <a:fillRect/>
          </a:stretch>
        </p:blipFill>
        <p:spPr>
          <a:xfrm>
            <a:off x="5957676" y="6007"/>
            <a:ext cx="851673" cy="851057"/>
          </a:xfrm>
          <a:prstGeom prst="rect">
            <a:avLst/>
          </a:prstGeom>
        </p:spPr>
      </p:pic>
      <p:sp>
        <p:nvSpPr>
          <p:cNvPr id="12" name="TextBox 4">
            <a:extLst>
              <a:ext uri="{FF2B5EF4-FFF2-40B4-BE49-F238E27FC236}">
                <a16:creationId xmlns:a16="http://schemas.microsoft.com/office/drawing/2014/main" id="{ABEF12B9-0EAB-B003-0135-D8FCA85E97FF}"/>
              </a:ext>
            </a:extLst>
          </p:cNvPr>
          <p:cNvSpPr txBox="1"/>
          <p:nvPr/>
        </p:nvSpPr>
        <p:spPr>
          <a:xfrm>
            <a:off x="3443510" y="1878911"/>
            <a:ext cx="3321044" cy="2185214"/>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r>
              <a:rPr lang="en-US" sz="1100" b="1" u="sng" dirty="0">
                <a:latin typeface="Verdana"/>
                <a:ea typeface="Verdana"/>
                <a:cs typeface="Calibri" panose="020F0502020204030204"/>
              </a:rPr>
              <a:t>PE days remain the same:</a:t>
            </a:r>
          </a:p>
          <a:p>
            <a:r>
              <a:rPr lang="en-US" sz="1100" b="1">
                <a:latin typeface="Verdana"/>
                <a:ea typeface="Verdana"/>
                <a:cs typeface="Calibri" panose="020F0502020204030204"/>
              </a:rPr>
              <a:t>Y5CB Monday and Wednesday</a:t>
            </a:r>
          </a:p>
          <a:p>
            <a:r>
              <a:rPr lang="en-US" sz="1100" b="1">
                <a:latin typeface="Verdana"/>
                <a:ea typeface="Verdana"/>
                <a:cs typeface="Calibri" panose="020F0502020204030204"/>
              </a:rPr>
              <a:t>Y5LB Wednesday and Thursday</a:t>
            </a:r>
          </a:p>
          <a:p>
            <a:endParaRPr lang="en-US" sz="1100" b="1" dirty="0">
              <a:latin typeface="Verdana"/>
              <a:ea typeface="Verdana"/>
              <a:cs typeface="Calibri" panose="020F0502020204030204"/>
            </a:endParaRPr>
          </a:p>
          <a:p>
            <a:r>
              <a:rPr lang="en-US" sz="1050" dirty="0">
                <a:latin typeface="Verdana"/>
                <a:ea typeface="Verdana"/>
                <a:cs typeface="Calibri" panose="020F0502020204030204"/>
              </a:rPr>
              <a:t>Please ensure your child has the correct kit and is able to take out their own earrings.</a:t>
            </a:r>
          </a:p>
          <a:p>
            <a:r>
              <a:rPr lang="en-US" sz="1050" dirty="0">
                <a:latin typeface="Verdana"/>
                <a:ea typeface="Verdana"/>
                <a:cs typeface="Calibri" panose="020F0502020204030204"/>
              </a:rPr>
              <a:t>We will be learning to play cricket and </a:t>
            </a:r>
            <a:r>
              <a:rPr lang="en-US" sz="1050" dirty="0" err="1">
                <a:latin typeface="Verdana"/>
                <a:ea typeface="Verdana"/>
                <a:cs typeface="Calibri" panose="020F0502020204030204"/>
              </a:rPr>
              <a:t>practising</a:t>
            </a:r>
            <a:r>
              <a:rPr lang="en-US" sz="1050" dirty="0">
                <a:latin typeface="Verdana"/>
                <a:ea typeface="Verdana"/>
                <a:cs typeface="Calibri" panose="020F0502020204030204"/>
              </a:rPr>
              <a:t> our athletics skills in preparation for Sports Day in the first half term and then </a:t>
            </a:r>
            <a:r>
              <a:rPr lang="en-US" sz="1050">
                <a:latin typeface="Verdana"/>
                <a:ea typeface="Verdana"/>
                <a:cs typeface="Calibri" panose="020F0502020204030204"/>
              </a:rPr>
              <a:t>playing football and rounders in Summer 2. </a:t>
            </a:r>
            <a:endParaRPr lang="en-US" sz="1050" dirty="0">
              <a:latin typeface="Verdana"/>
              <a:ea typeface="Verdana"/>
              <a:cs typeface="Calibri" panose="020F0502020204030204"/>
            </a:endParaRPr>
          </a:p>
          <a:p>
            <a:endParaRPr lang="en-US" dirty="0">
              <a:latin typeface="Calibri"/>
              <a:ea typeface="Calibri"/>
              <a:cs typeface="Calibri" panose="020F0502020204030204"/>
            </a:endParaRPr>
          </a:p>
          <a:p>
            <a:endParaRPr lang="en-US" sz="1100" dirty="0">
              <a:latin typeface="Verdana"/>
              <a:ea typeface="Verdana"/>
              <a:cs typeface="Calibri" panose="020F0502020204030204"/>
            </a:endParaRPr>
          </a:p>
        </p:txBody>
      </p:sp>
      <p:pic>
        <p:nvPicPr>
          <p:cNvPr id="13" name="Picture 12" descr="A child in a yellow shirt&#10;&#10;AI-generated content may be incorrect.">
            <a:extLst>
              <a:ext uri="{FF2B5EF4-FFF2-40B4-BE49-F238E27FC236}">
                <a16:creationId xmlns:a16="http://schemas.microsoft.com/office/drawing/2014/main" id="{F7C75F9F-2140-1D43-8B7F-3EB4E27EF961}"/>
              </a:ext>
            </a:extLst>
          </p:cNvPr>
          <p:cNvPicPr>
            <a:picLocks noChangeAspect="1"/>
          </p:cNvPicPr>
          <p:nvPr/>
        </p:nvPicPr>
        <p:blipFill>
          <a:blip r:embed="rId4"/>
          <a:stretch>
            <a:fillRect/>
          </a:stretch>
        </p:blipFill>
        <p:spPr>
          <a:xfrm>
            <a:off x="4908636" y="3515698"/>
            <a:ext cx="1240433" cy="586401"/>
          </a:xfrm>
          <a:prstGeom prst="rect">
            <a:avLst/>
          </a:prstGeom>
        </p:spPr>
      </p:pic>
      <p:sp>
        <p:nvSpPr>
          <p:cNvPr id="5" name="TextBox 4">
            <a:extLst>
              <a:ext uri="{FF2B5EF4-FFF2-40B4-BE49-F238E27FC236}">
                <a16:creationId xmlns:a16="http://schemas.microsoft.com/office/drawing/2014/main" id="{7B751F61-8630-F7BC-E0D5-54FF09DD8059}"/>
              </a:ext>
            </a:extLst>
          </p:cNvPr>
          <p:cNvSpPr txBox="1"/>
          <p:nvPr/>
        </p:nvSpPr>
        <p:spPr>
          <a:xfrm>
            <a:off x="78021" y="4106643"/>
            <a:ext cx="3548852" cy="5016758"/>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u="sng" dirty="0">
                <a:latin typeface="Verdana"/>
                <a:ea typeface="Verdana"/>
                <a:cs typeface="Calibri" panose="020F0502020204030204"/>
              </a:rPr>
              <a:t>Homework:</a:t>
            </a:r>
          </a:p>
          <a:p>
            <a:r>
              <a:rPr lang="en-US" sz="1100" dirty="0">
                <a:latin typeface="Verdana"/>
                <a:ea typeface="Verdana"/>
                <a:cs typeface="Calibri" panose="020F0502020204030204"/>
              </a:rPr>
              <a:t>Homework remains the same for this term as follows:</a:t>
            </a:r>
            <a:endParaRPr lang="en-US" sz="1100" dirty="0">
              <a:cs typeface="Calibri"/>
            </a:endParaRPr>
          </a:p>
          <a:p>
            <a:pPr marL="285750" indent="-285750">
              <a:buFont typeface="Arial"/>
              <a:buChar char="•"/>
            </a:pPr>
            <a:r>
              <a:rPr lang="en-US" sz="1100" b="1" dirty="0">
                <a:latin typeface="Verdana"/>
                <a:ea typeface="Verdana"/>
                <a:cs typeface="Calibri" panose="020F0502020204030204"/>
              </a:rPr>
              <a:t>English</a:t>
            </a:r>
            <a:r>
              <a:rPr lang="en-US" sz="1100" dirty="0">
                <a:latin typeface="Verdana"/>
                <a:ea typeface="Verdana"/>
                <a:cs typeface="Calibri" panose="020F0502020204030204"/>
              </a:rPr>
              <a:t> – Reading is expected to be done</a:t>
            </a:r>
            <a:r>
              <a:rPr lang="en-US" sz="1100" b="1" dirty="0">
                <a:latin typeface="Verdana"/>
                <a:ea typeface="Verdana"/>
                <a:cs typeface="Calibri" panose="020F0502020204030204"/>
              </a:rPr>
              <a:t> four times per week </a:t>
            </a:r>
            <a:r>
              <a:rPr lang="en-US" sz="1100" dirty="0">
                <a:latin typeface="Verdana"/>
                <a:ea typeface="Verdana"/>
                <a:cs typeface="Calibri" panose="020F0502020204030204"/>
              </a:rPr>
              <a:t>and noted in your child's planner. They can fill this in themselves and you can initial next to this entry. </a:t>
            </a:r>
            <a:r>
              <a:rPr lang="en-US" sz="1100" dirty="0">
                <a:latin typeface="Verdana"/>
                <a:ea typeface="Verdana"/>
                <a:cs typeface="Arial"/>
              </a:rPr>
              <a:t>If your child has read four or more times in a week, they are given a raffle ticket and entered into a draw to win a book each half term! </a:t>
            </a:r>
          </a:p>
          <a:p>
            <a:pPr marL="285750" indent="-285750">
              <a:buFont typeface="Arial"/>
              <a:buChar char="•"/>
            </a:pPr>
            <a:r>
              <a:rPr lang="en-US" sz="1100" b="1" dirty="0">
                <a:latin typeface="Verdana"/>
                <a:ea typeface="Verdana"/>
                <a:cs typeface="Calibri" panose="020F0502020204030204"/>
              </a:rPr>
              <a:t>Spelling</a:t>
            </a:r>
            <a:r>
              <a:rPr lang="en-US" sz="1100" dirty="0">
                <a:latin typeface="Verdana"/>
                <a:ea typeface="Verdana"/>
                <a:cs typeface="Calibri" panose="020F0502020204030204"/>
              </a:rPr>
              <a:t> –  given out on a Friday and learned for a test the following Friday. These are the common exception words.  </a:t>
            </a:r>
          </a:p>
          <a:p>
            <a:pPr marL="285750" indent="-285750">
              <a:buFont typeface="Arial"/>
              <a:buChar char="•"/>
            </a:pPr>
            <a:r>
              <a:rPr lang="en-US" sz="1100" b="1" dirty="0" err="1">
                <a:latin typeface="Verdana"/>
                <a:ea typeface="Verdana"/>
                <a:cs typeface="Calibri" panose="020F0502020204030204"/>
              </a:rPr>
              <a:t>Maths</a:t>
            </a:r>
            <a:r>
              <a:rPr lang="en-US" sz="1100" dirty="0">
                <a:latin typeface="Verdana"/>
                <a:ea typeface="Verdana"/>
                <a:cs typeface="Calibri" panose="020F0502020204030204"/>
              </a:rPr>
              <a:t> – </a:t>
            </a:r>
            <a:r>
              <a:rPr lang="en-US" sz="1100" dirty="0" err="1">
                <a:latin typeface="Verdana"/>
                <a:ea typeface="Verdana"/>
                <a:cs typeface="Calibri" panose="020F0502020204030204"/>
              </a:rPr>
              <a:t>Maths</a:t>
            </a:r>
            <a:r>
              <a:rPr lang="en-US" sz="1100" dirty="0">
                <a:latin typeface="Verdana"/>
                <a:ea typeface="Verdana"/>
                <a:cs typeface="Calibri" panose="020F0502020204030204"/>
              </a:rPr>
              <a:t> homework recapping what we have been learning that week. Set Friday, to be returned the following Friday.</a:t>
            </a:r>
          </a:p>
          <a:p>
            <a:pPr marL="285750" indent="-285750">
              <a:buFont typeface="Arial"/>
              <a:buChar char="•"/>
            </a:pPr>
            <a:r>
              <a:rPr lang="en-US" sz="1100" b="1" dirty="0">
                <a:latin typeface="Verdana"/>
                <a:ea typeface="Verdana"/>
                <a:cs typeface="Calibri" panose="020F0502020204030204"/>
              </a:rPr>
              <a:t>Times Tables Rockstars</a:t>
            </a:r>
            <a:r>
              <a:rPr lang="en-US" sz="1100" dirty="0">
                <a:latin typeface="Verdana"/>
                <a:ea typeface="Verdana"/>
                <a:cs typeface="Calibri" panose="020F0502020204030204"/>
              </a:rPr>
              <a:t> - children should </a:t>
            </a:r>
            <a:r>
              <a:rPr lang="en-US" sz="1100" dirty="0" err="1">
                <a:latin typeface="Verdana"/>
                <a:ea typeface="Verdana"/>
                <a:cs typeface="Calibri" panose="020F0502020204030204"/>
              </a:rPr>
              <a:t>practise</a:t>
            </a:r>
            <a:r>
              <a:rPr lang="en-US" sz="1100" dirty="0">
                <a:latin typeface="Verdana"/>
                <a:ea typeface="Verdana"/>
                <a:cs typeface="Calibri" panose="020F0502020204030204"/>
              </a:rPr>
              <a:t> for at least 30 minutes over the week. This is crucial to their learning in </a:t>
            </a:r>
            <a:r>
              <a:rPr lang="en-US" sz="1100" dirty="0" err="1">
                <a:latin typeface="Verdana"/>
                <a:ea typeface="Verdana"/>
                <a:cs typeface="Calibri" panose="020F0502020204030204"/>
              </a:rPr>
              <a:t>maths</a:t>
            </a:r>
            <a:r>
              <a:rPr lang="en-US" sz="1100" dirty="0">
                <a:latin typeface="Verdana"/>
                <a:ea typeface="Verdana"/>
                <a:cs typeface="Calibri" panose="020F0502020204030204"/>
              </a:rPr>
              <a:t>. We've seen a tremendous improvement last term – please try to keep up the momentum at home and thank you for your support so far with this :) </a:t>
            </a: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a:p>
            <a:endParaRPr lang="en-US" sz="1100" dirty="0">
              <a:latin typeface="Verdana"/>
              <a:ea typeface="Verdana"/>
              <a:cs typeface="Calibri" panose="020F0502020204030204"/>
            </a:endParaRPr>
          </a:p>
        </p:txBody>
      </p:sp>
      <p:sp>
        <p:nvSpPr>
          <p:cNvPr id="7" name="TextBox 6">
            <a:extLst>
              <a:ext uri="{FF2B5EF4-FFF2-40B4-BE49-F238E27FC236}">
                <a16:creationId xmlns:a16="http://schemas.microsoft.com/office/drawing/2014/main" id="{69565638-5C03-81CD-AF85-0D744DE7DDFA}"/>
              </a:ext>
            </a:extLst>
          </p:cNvPr>
          <p:cNvSpPr txBox="1"/>
          <p:nvPr/>
        </p:nvSpPr>
        <p:spPr>
          <a:xfrm>
            <a:off x="3661833" y="4392018"/>
            <a:ext cx="2916548" cy="2000548"/>
          </a:xfrm>
          <a:prstGeom prst="rect">
            <a:avLst/>
          </a:prstGeom>
          <a:ln/>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u="sng" dirty="0">
                <a:latin typeface="Verdana"/>
                <a:ea typeface="Verdana"/>
                <a:cs typeface="Arial"/>
              </a:rPr>
              <a:t>Trips and Visits:</a:t>
            </a:r>
          </a:p>
          <a:p>
            <a:endParaRPr lang="en-GB" sz="1100" b="1" dirty="0">
              <a:latin typeface="Verdana"/>
              <a:ea typeface="Verdana"/>
              <a:cs typeface="Arial"/>
            </a:endParaRPr>
          </a:p>
          <a:p>
            <a:r>
              <a:rPr lang="en-GB" sz="1100" b="1">
                <a:latin typeface="Verdana"/>
                <a:ea typeface="Verdana"/>
                <a:cs typeface="Arial"/>
              </a:rPr>
              <a:t>20th May afternoon</a:t>
            </a:r>
            <a:r>
              <a:rPr lang="en-GB" sz="1100">
                <a:latin typeface="Verdana"/>
                <a:ea typeface="Verdana"/>
                <a:cs typeface="Arial"/>
              </a:rPr>
              <a:t> – Sports Day</a:t>
            </a:r>
            <a:endParaRPr lang="en-GB" sz="1100" dirty="0">
              <a:latin typeface="Verdana"/>
              <a:ea typeface="Verdana"/>
              <a:cs typeface="Arial"/>
            </a:endParaRPr>
          </a:p>
          <a:p>
            <a:endParaRPr lang="en-GB" sz="1100" dirty="0">
              <a:latin typeface="Verdana"/>
              <a:ea typeface="Verdana"/>
              <a:cs typeface="Arial"/>
            </a:endParaRPr>
          </a:p>
          <a:p>
            <a:r>
              <a:rPr lang="en-GB" sz="1100" b="1">
                <a:latin typeface="Verdana"/>
                <a:ea typeface="Verdana"/>
                <a:cs typeface="Arial"/>
              </a:rPr>
              <a:t>21st &amp; 22nd May </a:t>
            </a:r>
            <a:r>
              <a:rPr lang="en-GB" sz="1100" dirty="0">
                <a:latin typeface="Verdana"/>
                <a:ea typeface="Verdana"/>
                <a:cs typeface="Arial"/>
              </a:rPr>
              <a:t>– London trip. </a:t>
            </a:r>
          </a:p>
          <a:p>
            <a:endParaRPr lang="en-GB" sz="1100" dirty="0">
              <a:latin typeface="Verdana"/>
              <a:ea typeface="Verdana"/>
              <a:cs typeface="Arial"/>
            </a:endParaRPr>
          </a:p>
          <a:p>
            <a:r>
              <a:rPr lang="en-GB" sz="1100" b="1" dirty="0">
                <a:latin typeface="Verdana"/>
                <a:ea typeface="Verdana"/>
                <a:cs typeface="Arial"/>
              </a:rPr>
              <a:t>10th July</a:t>
            </a:r>
            <a:r>
              <a:rPr lang="en-GB" sz="1100" dirty="0">
                <a:latin typeface="Verdana"/>
                <a:ea typeface="Verdana"/>
                <a:cs typeface="Arial"/>
              </a:rPr>
              <a:t> – All Y5 are visiting Dean's Trust for the day.  No cost involved. More information to fo</a:t>
            </a:r>
            <a:r>
              <a:rPr lang="en-GB" sz="1100">
                <a:latin typeface="Verdana"/>
                <a:ea typeface="Verdana"/>
                <a:cs typeface="Arial"/>
              </a:rPr>
              <a:t>llow nearer the time. </a:t>
            </a:r>
            <a:endParaRPr lang="en-GB" sz="1100" dirty="0">
              <a:latin typeface="Verdana"/>
              <a:ea typeface="Verdana"/>
              <a:cs typeface="Arial"/>
            </a:endParaRPr>
          </a:p>
          <a:p>
            <a:endParaRPr lang="en-GB" sz="1100" dirty="0">
              <a:latin typeface="Verdana"/>
              <a:ea typeface="Verdana"/>
              <a:cs typeface="Arial"/>
            </a:endParaRPr>
          </a:p>
        </p:txBody>
      </p:sp>
      <p:sp>
        <p:nvSpPr>
          <p:cNvPr id="8" name="TextBox 7">
            <a:extLst>
              <a:ext uri="{FF2B5EF4-FFF2-40B4-BE49-F238E27FC236}">
                <a16:creationId xmlns:a16="http://schemas.microsoft.com/office/drawing/2014/main" id="{AF86186A-DB25-EB9C-7970-6033BBE321DA}"/>
              </a:ext>
            </a:extLst>
          </p:cNvPr>
          <p:cNvSpPr txBox="1"/>
          <p:nvPr/>
        </p:nvSpPr>
        <p:spPr>
          <a:xfrm>
            <a:off x="3827418" y="6674673"/>
            <a:ext cx="2916548" cy="1461939"/>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u="sng" dirty="0">
                <a:latin typeface="Verdana"/>
                <a:ea typeface="Verdana"/>
                <a:cs typeface="Arial"/>
              </a:rPr>
              <a:t>Bridge Builders:</a:t>
            </a:r>
            <a:endParaRPr lang="en-US" sz="1200" u="sng" dirty="0">
              <a:latin typeface="Verdana"/>
              <a:ea typeface="Verdana"/>
              <a:cs typeface="Arial"/>
            </a:endParaRPr>
          </a:p>
          <a:p>
            <a:pPr algn="ctr"/>
            <a:r>
              <a:rPr lang="en-GB" sz="1100" dirty="0">
                <a:latin typeface="Verdana"/>
                <a:ea typeface="Verdana"/>
                <a:cs typeface="Arial"/>
              </a:rPr>
              <a:t>Please use summer term to complete any Bridge Builder activities that you have not done so far. </a:t>
            </a:r>
          </a:p>
          <a:p>
            <a:pPr algn="ctr"/>
            <a:endParaRPr lang="en-GB" sz="1100" dirty="0">
              <a:latin typeface="Verdana"/>
              <a:ea typeface="Verdana"/>
              <a:cs typeface="Arial"/>
            </a:endParaRPr>
          </a:p>
          <a:p>
            <a:pPr algn="ctr"/>
            <a:r>
              <a:rPr lang="en-GB" sz="1100" dirty="0">
                <a:latin typeface="Verdana"/>
                <a:ea typeface="Verdana"/>
                <a:cs typeface="Arial"/>
              </a:rPr>
              <a:t>Please upload evidence to the </a:t>
            </a:r>
            <a:endParaRPr lang="en-GB" dirty="0">
              <a:latin typeface="Calibri" panose="020F0502020204030204"/>
              <a:ea typeface="Calibri" panose="020F0502020204030204"/>
              <a:cs typeface="Calibri" panose="020F0502020204030204"/>
            </a:endParaRPr>
          </a:p>
          <a:p>
            <a:pPr algn="ctr"/>
            <a:r>
              <a:rPr lang="en-GB" sz="1100" dirty="0">
                <a:latin typeface="Verdana"/>
                <a:ea typeface="Verdana"/>
                <a:cs typeface="Arial"/>
              </a:rPr>
              <a:t>activity set on Seesaw. </a:t>
            </a:r>
            <a:endParaRPr lang="en-GB" dirty="0">
              <a:ea typeface="Calibri"/>
              <a:cs typeface="Calibri"/>
            </a:endParaRPr>
          </a:p>
          <a:p>
            <a:endParaRPr lang="en-GB" sz="1100" dirty="0">
              <a:latin typeface="Verdana"/>
              <a:ea typeface="Verdana"/>
              <a:cs typeface="Arial"/>
            </a:endParaRPr>
          </a:p>
        </p:txBody>
      </p:sp>
      <p:sp>
        <p:nvSpPr>
          <p:cNvPr id="18" name="TextBox 17">
            <a:extLst>
              <a:ext uri="{FF2B5EF4-FFF2-40B4-BE49-F238E27FC236}">
                <a16:creationId xmlns:a16="http://schemas.microsoft.com/office/drawing/2014/main" id="{302FC909-F75F-2633-936D-679F9D0347C0}"/>
              </a:ext>
            </a:extLst>
          </p:cNvPr>
          <p:cNvSpPr txBox="1"/>
          <p:nvPr/>
        </p:nvSpPr>
        <p:spPr>
          <a:xfrm>
            <a:off x="3830889" y="8277120"/>
            <a:ext cx="2916548" cy="1492716"/>
          </a:xfrm>
          <a:prstGeom prst="rect">
            <a:avLst/>
          </a:prstGeom>
          <a:solidFill>
            <a:schemeClr val="accent3">
              <a:lumMod val="40000"/>
              <a:lumOff val="60000"/>
            </a:schemeClr>
          </a:solidFill>
          <a:ln>
            <a:noFill/>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u="sng" dirty="0">
                <a:latin typeface="Verdana"/>
                <a:ea typeface="Calibri"/>
                <a:cs typeface="Calibri"/>
              </a:rPr>
              <a:t>Tudor Project!</a:t>
            </a:r>
            <a:br>
              <a:rPr lang="en-US" b="1" u="sng" dirty="0">
                <a:latin typeface="Calibri"/>
                <a:ea typeface="Calibri"/>
                <a:cs typeface="Calibri"/>
              </a:rPr>
            </a:br>
            <a:r>
              <a:rPr lang="en-US" sz="1100" dirty="0">
                <a:latin typeface="Verdana"/>
                <a:ea typeface="Calibri"/>
                <a:cs typeface="Calibri"/>
              </a:rPr>
              <a:t>Children, please don't forget to complete your Tudor Project over the Easter holidays. See separate letter. </a:t>
            </a:r>
            <a:endParaRPr lang="en-US" sz="1100" dirty="0">
              <a:latin typeface="Calibri"/>
              <a:ea typeface="Calibri"/>
              <a:cs typeface="Calibri"/>
            </a:endParaRPr>
          </a:p>
          <a:p>
            <a:endParaRPr lang="en-US" sz="1100" dirty="0">
              <a:latin typeface="Verdana"/>
              <a:ea typeface="Calibri"/>
              <a:cs typeface="Calibri"/>
            </a:endParaRPr>
          </a:p>
          <a:p>
            <a:r>
              <a:rPr lang="en-US" sz="1100">
                <a:latin typeface="Verdana"/>
                <a:ea typeface="Calibri"/>
                <a:cs typeface="Calibri"/>
              </a:rPr>
              <a:t>Please bring </a:t>
            </a:r>
            <a:r>
              <a:rPr lang="en-US" sz="1100" dirty="0">
                <a:latin typeface="Verdana"/>
                <a:ea typeface="Calibri"/>
                <a:cs typeface="Calibri"/>
              </a:rPr>
              <a:t>them in on Monday 27th April. </a:t>
            </a:r>
            <a:endParaRPr lang="en-US" sz="1100">
              <a:latin typeface="Calibri"/>
              <a:ea typeface="Calibri"/>
              <a:cs typeface="Calibri"/>
            </a:endParaRPr>
          </a:p>
          <a:p>
            <a:endParaRPr lang="en-GB" sz="1100" dirty="0">
              <a:latin typeface="Verdana"/>
              <a:ea typeface="Verdana"/>
              <a:cs typeface="Arial"/>
            </a:endParaRPr>
          </a:p>
        </p:txBody>
      </p:sp>
      <p:pic>
        <p:nvPicPr>
          <p:cNvPr id="19" name="Picture 18" descr="The Tudor Rose - Interweave">
            <a:extLst>
              <a:ext uri="{FF2B5EF4-FFF2-40B4-BE49-F238E27FC236}">
                <a16:creationId xmlns:a16="http://schemas.microsoft.com/office/drawing/2014/main" id="{0F3566CB-8AA7-58F9-8478-BC9CEDE0719F}"/>
              </a:ext>
            </a:extLst>
          </p:cNvPr>
          <p:cNvPicPr>
            <a:picLocks noChangeAspect="1"/>
          </p:cNvPicPr>
          <p:nvPr/>
        </p:nvPicPr>
        <p:blipFill>
          <a:blip r:embed="rId5"/>
          <a:stretch>
            <a:fillRect/>
          </a:stretch>
        </p:blipFill>
        <p:spPr>
          <a:xfrm>
            <a:off x="6144947" y="9007649"/>
            <a:ext cx="608147" cy="417524"/>
          </a:xfrm>
          <a:prstGeom prst="rect">
            <a:avLst/>
          </a:prstGeom>
        </p:spPr>
      </p:pic>
      <p:pic>
        <p:nvPicPr>
          <p:cNvPr id="20" name="Picture 19" descr="Times Tables Rock Stars – Apps on Google Play">
            <a:extLst>
              <a:ext uri="{FF2B5EF4-FFF2-40B4-BE49-F238E27FC236}">
                <a16:creationId xmlns:a16="http://schemas.microsoft.com/office/drawing/2014/main" id="{90A39BED-48B0-D0C9-8A66-C06BEE00E3ED}"/>
              </a:ext>
            </a:extLst>
          </p:cNvPr>
          <p:cNvPicPr>
            <a:picLocks noChangeAspect="1"/>
          </p:cNvPicPr>
          <p:nvPr/>
        </p:nvPicPr>
        <p:blipFill>
          <a:blip r:embed="rId6"/>
          <a:stretch>
            <a:fillRect/>
          </a:stretch>
        </p:blipFill>
        <p:spPr>
          <a:xfrm>
            <a:off x="904009" y="8401673"/>
            <a:ext cx="1917123" cy="918253"/>
          </a:xfrm>
          <a:prstGeom prst="rect">
            <a:avLst/>
          </a:prstGeom>
        </p:spPr>
      </p:pic>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F14D32BEF0CCB348AE716F529BB44E2F" ma:contentTypeVersion="16" ma:contentTypeDescription="Create a new document." ma:contentTypeScope="" ma:versionID="aa71f03b8f4da507d264649b93438b22">
  <xsd:schema xmlns:xsd="http://www.w3.org/2001/XMLSchema" xmlns:xs="http://www.w3.org/2001/XMLSchema" xmlns:p="http://schemas.microsoft.com/office/2006/metadata/properties" xmlns:ns2="88fc4d26-bc75-465d-8da3-054ba048e285" xmlns:ns3="e77c678d-2a00-40d0-94c2-7518a086dddf" targetNamespace="http://schemas.microsoft.com/office/2006/metadata/properties" ma:root="true" ma:fieldsID="173b321706c01fa53649d3d3fd9aefeb" ns2:_="" ns3:_="">
    <xsd:import namespace="88fc4d26-bc75-465d-8da3-054ba048e285"/>
    <xsd:import namespace="e77c678d-2a00-40d0-94c2-7518a086ddd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2:SharedWithUsers" minOccurs="0"/>
                <xsd:element ref="ns2:SharedWithDetail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c4d26-bc75-465d-8da3-054ba048e28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9c5ad22-d422-4533-a1e0-98730f513941}" ma:internalName="TaxCatchAll" ma:showField="CatchAllData" ma:web="88fc4d26-bc75-465d-8da3-054ba048e28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7c678d-2a00-40d0-94c2-7518a086dd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bcd5a62-a70c-4280-b521-17f27abcce5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88fc4d26-bc75-465d-8da3-054ba048e285">56JD4QUNF3DD-747746245-927725</_dlc_DocId>
    <MediaLengthInSeconds xmlns="e77c678d-2a00-40d0-94c2-7518a086dddf" xsi:nil="true"/>
    <_dlc_DocIdUrl xmlns="88fc4d26-bc75-465d-8da3-054ba048e285">
      <Url>https://rowanlearningtrustwigan.sharepoint.com/sites/MarusBridgePrimary/_layouts/15/DocIdRedir.aspx?ID=56JD4QUNF3DD-747746245-927725</Url>
      <Description>56JD4QUNF3DD-747746245-927725</Description>
    </_dlc_DocIdUrl>
    <SharedWithUsers xmlns="88fc4d26-bc75-465d-8da3-054ba048e285">
      <UserInfo>
        <DisplayName/>
        <AccountId xsi:nil="true"/>
        <AccountType/>
      </UserInfo>
    </SharedWithUsers>
    <lcf76f155ced4ddcb4097134ff3c332f xmlns="e77c678d-2a00-40d0-94c2-7518a086dddf">
      <Terms xmlns="http://schemas.microsoft.com/office/infopath/2007/PartnerControls"/>
    </lcf76f155ced4ddcb4097134ff3c332f>
    <TaxCatchAll xmlns="88fc4d26-bc75-465d-8da3-054ba048e285" xsi:nil="true"/>
  </documentManagement>
</p:properties>
</file>

<file path=customXml/itemProps1.xml><?xml version="1.0" encoding="utf-8"?>
<ds:datastoreItem xmlns:ds="http://schemas.openxmlformats.org/officeDocument/2006/customXml" ds:itemID="{8C14DB4B-7164-4BD8-8A7B-4B723980A2C8}">
  <ds:schemaRefs>
    <ds:schemaRef ds:uri="http://schemas.microsoft.com/sharepoint/v3/contenttype/forms"/>
  </ds:schemaRefs>
</ds:datastoreItem>
</file>

<file path=customXml/itemProps2.xml><?xml version="1.0" encoding="utf-8"?>
<ds:datastoreItem xmlns:ds="http://schemas.openxmlformats.org/officeDocument/2006/customXml" ds:itemID="{D07342B5-984C-4426-9ECA-667DEE75B139}">
  <ds:schemaRefs>
    <ds:schemaRef ds:uri="http://schemas.microsoft.com/sharepoint/events"/>
  </ds:schemaRefs>
</ds:datastoreItem>
</file>

<file path=customXml/itemProps3.xml><?xml version="1.0" encoding="utf-8"?>
<ds:datastoreItem xmlns:ds="http://schemas.openxmlformats.org/officeDocument/2006/customXml" ds:itemID="{615278D5-1DA2-4F2C-9441-37665B4A50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c4d26-bc75-465d-8da3-054ba048e285"/>
    <ds:schemaRef ds:uri="e77c678d-2a00-40d0-94c2-7518a086d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3FF08E4D-B363-4E0E-A078-7A6D91DEB745}">
  <ds:schemaRefs>
    <ds:schemaRef ds:uri="88fc4d26-bc75-465d-8da3-054ba048e285"/>
    <ds:schemaRef ds:uri="e77c678d-2a00-40d0-94c2-7518a086dddf"/>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510</Words>
  <Application>Microsoft Office PowerPoint</Application>
  <PresentationFormat>A4 Paper (210x297 mm)</PresentationFormat>
  <Paragraphs>44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SUMMER TERM IN YEAR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Jackson J</dc:creator>
  <cp:lastModifiedBy>Adele Nicola</cp:lastModifiedBy>
  <cp:revision>259</cp:revision>
  <dcterms:created xsi:type="dcterms:W3CDTF">2023-09-07T13:51:15Z</dcterms:created>
  <dcterms:modified xsi:type="dcterms:W3CDTF">2026-04-01T08:10:56Z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0x010100F14D32BEF0CCB348AE716F529BB44E2F</vt:lpwstr>
  </property>
  <property fmtid="{D5CDD505-2E9C-101B-9397-08002B2CF9AE}" pid="4" name="ComplianceAssetId">
    <vt:lpwstr/>
  </property>
  <property fmtid="{D5CDD505-2E9C-101B-9397-08002B2CF9AE}" pid="5" name="_dlc_DocIdItemGuid">
    <vt:lpwstr>9845c71f-36d2-4654-80ba-1c51981c46bd</vt:lpwstr>
  </property>
  <property fmtid="{D5CDD505-2E9C-101B-9397-08002B2CF9AE}" pid="6" name="_ExtendedDescription">
    <vt:lpwstr/>
  </property>
  <property fmtid="{D5CDD505-2E9C-101B-9397-08002B2CF9AE}" pid="7" name="_activity">
    <vt:lpwstr>{"FileActivityType":"9","FileActivityTimeStamp":"2023-09-08T12:28:27.727Z","FileActivityUsersOnPage":[{"DisplayName":"Boffey C","Id":"c.boffey@marusbridge.co.uk"}],"FileActivityNavigationId":null}</vt:lpwstr>
  </property>
  <property fmtid="{D5CDD505-2E9C-101B-9397-08002B2CF9AE}" pid="8" name="TriggerFlowInfo">
    <vt:lpwstr/>
  </property>
  <property fmtid="{D5CDD505-2E9C-101B-9397-08002B2CF9AE}" pid="9" name="_SourceUrl">
    <vt:lpwstr/>
  </property>
  <property fmtid="{D5CDD505-2E9C-101B-9397-08002B2CF9AE}" pid="10" name="_SharedFileIndex">
    <vt:lpwstr/>
  </property>
</Properties>
</file>