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1AB4FA-7DE7-B1F4-BCD7-1096D61D6730}" v="5" dt="2026-03-27T13:27:16.5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7" d="100"/>
          <a:sy n="57" d="100"/>
        </p:scale>
        <p:origin x="240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dirty="0"/>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dirty="0"/>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dirty="0"/>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3/27/2026</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6820" y="133419"/>
            <a:ext cx="6211006" cy="681794"/>
          </a:xfrm>
        </p:spPr>
        <p:txBody>
          <a:bodyPr>
            <a:normAutofit/>
          </a:bodyPr>
          <a:lstStyle/>
          <a:p>
            <a:r>
              <a:rPr lang="en-US" sz="3200" u="sng" dirty="0">
                <a:latin typeface="Twinkl" pitchFamily="2" charset="0"/>
                <a:cs typeface="Calibri Light"/>
              </a:rPr>
              <a:t>Summer 1 Term in Year 3</a:t>
            </a:r>
          </a:p>
        </p:txBody>
      </p:sp>
      <p:sp>
        <p:nvSpPr>
          <p:cNvPr id="3" name="Subtitle 2"/>
          <p:cNvSpPr>
            <a:spLocks noGrp="1"/>
          </p:cNvSpPr>
          <p:nvPr>
            <p:ph type="subTitle" idx="1"/>
          </p:nvPr>
        </p:nvSpPr>
        <p:spPr>
          <a:xfrm>
            <a:off x="-8872" y="937427"/>
            <a:ext cx="6736544" cy="1157489"/>
          </a:xfrm>
        </p:spPr>
        <p:txBody>
          <a:bodyPr vert="horz" lIns="91440" tIns="45720" rIns="91440" bIns="45720" rtlCol="0" anchor="t">
            <a:noAutofit/>
          </a:bodyPr>
          <a:lstStyle/>
          <a:p>
            <a:r>
              <a:rPr lang="en-GB" sz="1200" dirty="0">
                <a:latin typeface="Twinkl" pitchFamily="2" charset="0"/>
                <a:ea typeface="Verdana"/>
                <a:cs typeface="Arial"/>
              </a:rPr>
              <a:t>We hope you’ve all had a lovely Easter break and are refreshed for the new Summer Term.  We continue to work in partnership with you, ensuring that your child has a happy and successful time in Year 3. You are welcome to see us each morning at the classroom door. Please note, Seesaw messages are not checked during the school day, so urgent messages (</a:t>
            </a:r>
            <a:r>
              <a:rPr lang="en-GB" sz="1200" dirty="0" err="1">
                <a:latin typeface="Twinkl" pitchFamily="2" charset="0"/>
                <a:ea typeface="Verdana"/>
                <a:cs typeface="Arial"/>
              </a:rPr>
              <a:t>E.g</a:t>
            </a:r>
            <a:r>
              <a:rPr lang="en-GB" sz="1200" dirty="0">
                <a:latin typeface="Twinkl" pitchFamily="2" charset="0"/>
                <a:ea typeface="Verdana"/>
                <a:cs typeface="Arial"/>
              </a:rPr>
              <a:t> alternative pick-up/ sickness etc) must continue to go via the office. </a:t>
            </a:r>
            <a:endParaRPr lang="en-US" sz="1200" dirty="0">
              <a:latin typeface="Twinkl" pitchFamily="2" charset="0"/>
              <a:ea typeface="Calibri"/>
              <a:cs typeface="Calibri"/>
            </a:endParaRPr>
          </a:p>
          <a:p>
            <a:r>
              <a:rPr lang="en-GB" sz="1200" dirty="0">
                <a:latin typeface="Twinkl" pitchFamily="2" charset="0"/>
                <a:ea typeface="Verdana"/>
                <a:cs typeface="Arial"/>
              </a:rPr>
              <a:t>Please find an update below about this half term’s curriculum and how you can best support your child in Year 3.</a:t>
            </a:r>
            <a:endParaRPr lang="en-US" sz="1200" dirty="0">
              <a:latin typeface="Twinkl" pitchFamily="2" charset="0"/>
              <a:ea typeface="Calibri"/>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137305" y="2338904"/>
            <a:ext cx="3036427" cy="1938992"/>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Twinkl" pitchFamily="2" charset="0"/>
                <a:ea typeface="Verdana"/>
                <a:cs typeface="Calibri" panose="020F0502020204030204"/>
              </a:rPr>
              <a:t>Topics we are learning about this half term:</a:t>
            </a:r>
          </a:p>
          <a:p>
            <a:pPr marL="285750" indent="-285750">
              <a:buFont typeface="Arial"/>
              <a:buChar char="•"/>
            </a:pPr>
            <a:r>
              <a:rPr lang="en-US" sz="1200" dirty="0">
                <a:latin typeface="Twinkl" pitchFamily="2" charset="0"/>
                <a:ea typeface="Verdana"/>
                <a:cs typeface="Calibri" panose="020F0502020204030204"/>
              </a:rPr>
              <a:t>History – The Romans!</a:t>
            </a:r>
          </a:p>
          <a:p>
            <a:pPr marL="285750" indent="-285750">
              <a:buFont typeface="Arial"/>
              <a:buChar char="•"/>
            </a:pPr>
            <a:r>
              <a:rPr lang="en-US" sz="1200" dirty="0">
                <a:latin typeface="Twinkl" pitchFamily="2" charset="0"/>
                <a:ea typeface="Verdana"/>
                <a:cs typeface="Calibri" panose="020F0502020204030204"/>
              </a:rPr>
              <a:t>Science – Plants</a:t>
            </a:r>
          </a:p>
          <a:p>
            <a:pPr marL="285750" indent="-285750">
              <a:buFont typeface="Arial"/>
              <a:buChar char="•"/>
            </a:pPr>
            <a:r>
              <a:rPr lang="en-US" sz="1200" dirty="0">
                <a:latin typeface="Twinkl" pitchFamily="2" charset="0"/>
                <a:ea typeface="Verdana"/>
                <a:cs typeface="Calibri" panose="020F0502020204030204"/>
              </a:rPr>
              <a:t>Art – Gaudi’s Turrets.</a:t>
            </a:r>
          </a:p>
          <a:p>
            <a:pPr marL="285750" indent="-285750">
              <a:buFont typeface="Arial"/>
              <a:buChar char="•"/>
            </a:pPr>
            <a:r>
              <a:rPr lang="en-US" sz="1200" dirty="0" err="1">
                <a:latin typeface="Twinkl" pitchFamily="2" charset="0"/>
                <a:ea typeface="Verdana"/>
                <a:cs typeface="Calibri" panose="020F0502020204030204"/>
              </a:rPr>
              <a:t>Maths</a:t>
            </a:r>
            <a:r>
              <a:rPr lang="en-US" sz="1200" dirty="0">
                <a:latin typeface="Twinkl" pitchFamily="2" charset="0"/>
                <a:ea typeface="Verdana"/>
                <a:cs typeface="Calibri" panose="020F0502020204030204"/>
              </a:rPr>
              <a:t> – Multiplication and division.</a:t>
            </a:r>
          </a:p>
          <a:p>
            <a:pPr marL="285750" indent="-285750">
              <a:buFont typeface="Arial"/>
              <a:buChar char="•"/>
            </a:pPr>
            <a:r>
              <a:rPr lang="en-US" sz="1200" dirty="0">
                <a:latin typeface="Twinkl" pitchFamily="2" charset="0"/>
                <a:ea typeface="Verdana"/>
                <a:cs typeface="Calibri" panose="020F0502020204030204"/>
              </a:rPr>
              <a:t>English – The Great Kapok Tree</a:t>
            </a:r>
          </a:p>
          <a:p>
            <a:pPr marL="285750" indent="-285750">
              <a:buFont typeface="Arial"/>
              <a:buChar char="•"/>
            </a:pPr>
            <a:r>
              <a:rPr lang="en-US" sz="1200" dirty="0">
                <a:latin typeface="Twinkl" pitchFamily="2" charset="0"/>
                <a:ea typeface="Verdana"/>
                <a:cs typeface="Calibri" panose="020F0502020204030204"/>
              </a:rPr>
              <a:t>Computing – Simulations/graphing</a:t>
            </a:r>
          </a:p>
          <a:p>
            <a:pPr marL="285750" indent="-285750">
              <a:buFont typeface="Arial"/>
              <a:buChar char="•"/>
            </a:pPr>
            <a:r>
              <a:rPr lang="en-US" sz="1200" dirty="0">
                <a:latin typeface="Twinkl" pitchFamily="2" charset="0"/>
                <a:ea typeface="Verdana"/>
                <a:cs typeface="Calibri" panose="020F0502020204030204"/>
              </a:rPr>
              <a:t>Music – Traditional Instruments </a:t>
            </a:r>
          </a:p>
          <a:p>
            <a:pPr marL="285750" indent="-285750">
              <a:buFont typeface="Arial"/>
              <a:buChar char="•"/>
            </a:pPr>
            <a:endParaRPr lang="en-US" sz="1200" dirty="0">
              <a:latin typeface="Twinkl" pitchFamily="2" charset="0"/>
              <a:ea typeface="Verdana"/>
              <a:cs typeface="Calibri" panose="020F0502020204030204"/>
            </a:endParaRPr>
          </a:p>
        </p:txBody>
      </p:sp>
      <p:sp>
        <p:nvSpPr>
          <p:cNvPr id="5" name="TextBox 4">
            <a:extLst>
              <a:ext uri="{FF2B5EF4-FFF2-40B4-BE49-F238E27FC236}">
                <a16:creationId xmlns:a16="http://schemas.microsoft.com/office/drawing/2014/main" id="{ABEF12B9-0EAB-B003-0135-D8FCA85E97FF}"/>
              </a:ext>
            </a:extLst>
          </p:cNvPr>
          <p:cNvSpPr txBox="1"/>
          <p:nvPr/>
        </p:nvSpPr>
        <p:spPr>
          <a:xfrm>
            <a:off x="3424014" y="2357833"/>
            <a:ext cx="3304550" cy="1938992"/>
          </a:xfrm>
          <a:prstGeom prst="rect">
            <a:avLst/>
          </a:prstGeom>
          <a:noFill/>
          <a:ln>
            <a:solidFill>
              <a:srgbClr val="00B0F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Twinkl" pitchFamily="2" charset="0"/>
                <a:ea typeface="Verdana"/>
                <a:cs typeface="Calibri" panose="020F0502020204030204"/>
              </a:rPr>
              <a:t>PE</a:t>
            </a:r>
          </a:p>
          <a:p>
            <a:pPr marL="285750" indent="-285750">
              <a:buFont typeface="Arial"/>
              <a:buChar char="•"/>
            </a:pPr>
            <a:r>
              <a:rPr lang="en-US" sz="1200" dirty="0">
                <a:latin typeface="Twinkl" pitchFamily="2" charset="0"/>
                <a:ea typeface="Verdana"/>
                <a:cs typeface="Calibri" panose="020F0502020204030204"/>
              </a:rPr>
              <a:t>Miss Johnstone’s class will continue to have P.E every Tuesday with the class teacher, and every Wednesday with Mr Duncalf.</a:t>
            </a:r>
          </a:p>
          <a:p>
            <a:pPr marL="285750" indent="-285750">
              <a:buFont typeface="Arial"/>
              <a:buChar char="•"/>
            </a:pPr>
            <a:r>
              <a:rPr lang="en-US" sz="1200" dirty="0">
                <a:latin typeface="Twinkl" pitchFamily="2" charset="0"/>
                <a:ea typeface="Verdana"/>
                <a:cs typeface="Calibri" panose="020F0502020204030204"/>
              </a:rPr>
              <a:t>Mrs Capstick’s class will continue to have swimming on Wednesday afternoons and should come to school in their P.E kits for this.</a:t>
            </a:r>
          </a:p>
          <a:p>
            <a:pPr marL="285750" indent="-285750">
              <a:buFont typeface="Arial"/>
              <a:buChar char="•"/>
            </a:pPr>
            <a:endParaRPr lang="en-US" sz="1200" dirty="0">
              <a:latin typeface="Twinkl" pitchFamily="2" charset="0"/>
              <a:ea typeface="Verdana"/>
              <a:cs typeface="Calibri" panose="020F0502020204030204"/>
            </a:endParaRPr>
          </a:p>
        </p:txBody>
      </p:sp>
      <p:sp>
        <p:nvSpPr>
          <p:cNvPr id="6" name="TextBox 5">
            <a:extLst>
              <a:ext uri="{FF2B5EF4-FFF2-40B4-BE49-F238E27FC236}">
                <a16:creationId xmlns:a16="http://schemas.microsoft.com/office/drawing/2014/main" id="{44A49F8F-C134-09F1-E694-F371103A7F31}"/>
              </a:ext>
            </a:extLst>
          </p:cNvPr>
          <p:cNvSpPr txBox="1"/>
          <p:nvPr/>
        </p:nvSpPr>
        <p:spPr>
          <a:xfrm>
            <a:off x="137648" y="6684562"/>
            <a:ext cx="6590023" cy="3046988"/>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Twinkl" pitchFamily="2" charset="0"/>
                <a:ea typeface="Verdana"/>
                <a:cs typeface="Calibri" panose="020F0502020204030204"/>
              </a:rPr>
              <a:t>Homework</a:t>
            </a:r>
            <a:endParaRPr lang="en-US" sz="1200" dirty="0">
              <a:latin typeface="Twinkl" pitchFamily="2" charset="0"/>
              <a:ea typeface="Verdana"/>
              <a:cs typeface="Calibri" panose="020F0502020204030204"/>
            </a:endParaRPr>
          </a:p>
          <a:p>
            <a:r>
              <a:rPr lang="en-US" sz="1200" dirty="0">
                <a:latin typeface="Twinkl" pitchFamily="2" charset="0"/>
                <a:ea typeface="Verdana"/>
                <a:cs typeface="Calibri" panose="020F0502020204030204"/>
              </a:rPr>
              <a:t>Homework will be sent home as follows:</a:t>
            </a:r>
            <a:endParaRPr lang="en-US" sz="1200" dirty="0">
              <a:latin typeface="Twinkl" pitchFamily="2" charset="0"/>
              <a:cs typeface="Calibri"/>
            </a:endParaRPr>
          </a:p>
          <a:p>
            <a:pPr marL="285750" indent="-285750">
              <a:buFont typeface="Arial"/>
              <a:buChar char="•"/>
            </a:pPr>
            <a:r>
              <a:rPr lang="en-US" sz="1200" b="1" dirty="0">
                <a:latin typeface="Twinkl" pitchFamily="2" charset="0"/>
                <a:ea typeface="Verdana"/>
                <a:cs typeface="Calibri" panose="020F0502020204030204"/>
              </a:rPr>
              <a:t>English</a:t>
            </a:r>
            <a:r>
              <a:rPr lang="en-US" sz="1200" dirty="0">
                <a:latin typeface="Twinkl" pitchFamily="2" charset="0"/>
                <a:ea typeface="Verdana"/>
                <a:cs typeface="Calibri" panose="020F0502020204030204"/>
              </a:rPr>
              <a:t> – Reading is expected to be done four times per week and noted in your child's planner. They can fill this in themselves, and you can initial next to this entry. </a:t>
            </a:r>
            <a:r>
              <a:rPr lang="en-US" sz="1200" dirty="0">
                <a:latin typeface="Twinkl" pitchFamily="2" charset="0"/>
                <a:ea typeface="Verdana"/>
                <a:cs typeface="Arial"/>
              </a:rPr>
              <a:t>If your child has read four or more times in a week, they are given a raffle ticket and entered into a draw to win a book each half term! </a:t>
            </a:r>
          </a:p>
          <a:p>
            <a:pPr marL="285750" indent="-285750">
              <a:buFont typeface="Arial"/>
              <a:buChar char="•"/>
            </a:pPr>
            <a:r>
              <a:rPr lang="en-US" sz="1200" b="1" dirty="0">
                <a:latin typeface="Twinkl" pitchFamily="2" charset="0"/>
                <a:ea typeface="Verdana"/>
                <a:cs typeface="Calibri" panose="020F0502020204030204"/>
              </a:rPr>
              <a:t>Spelling</a:t>
            </a:r>
            <a:r>
              <a:rPr lang="en-US" sz="1200" dirty="0">
                <a:latin typeface="Twinkl" pitchFamily="2" charset="0"/>
                <a:ea typeface="Verdana"/>
                <a:cs typeface="Calibri" panose="020F0502020204030204"/>
              </a:rPr>
              <a:t> – Spelling homework will be given out on a Friday to be returned on the following Friday, practising our weekly sound. We will continue to give out spelling words on a Monday for a test on Friday.  You will find these in their planner.</a:t>
            </a:r>
          </a:p>
          <a:p>
            <a:pPr marL="285750" indent="-285750">
              <a:buFont typeface="Arial"/>
              <a:buChar char="•"/>
            </a:pPr>
            <a:r>
              <a:rPr lang="en-US" sz="1200" dirty="0">
                <a:latin typeface="Twinkl" pitchFamily="2" charset="0"/>
                <a:ea typeface="Verdana"/>
                <a:cs typeface="Calibri" panose="020F0502020204030204"/>
              </a:rPr>
              <a:t>We will also send home a reading and/or maths-based homework sheet for your children to complete which compliments learning taking place in class </a:t>
            </a:r>
          </a:p>
          <a:p>
            <a:pPr marL="285750" indent="-285750">
              <a:buFont typeface="Arial"/>
              <a:buChar char="•"/>
            </a:pPr>
            <a:r>
              <a:rPr lang="en-US" sz="1200" b="1" dirty="0">
                <a:latin typeface="Twinkl" pitchFamily="2" charset="0"/>
                <a:ea typeface="Verdana"/>
                <a:cs typeface="Calibri" panose="020F0502020204030204"/>
              </a:rPr>
              <a:t>Times Tables Rockstars</a:t>
            </a:r>
            <a:r>
              <a:rPr lang="en-US" sz="1200" dirty="0">
                <a:latin typeface="Twinkl" pitchFamily="2" charset="0"/>
                <a:ea typeface="Verdana"/>
                <a:cs typeface="Calibri" panose="020F0502020204030204"/>
              </a:rPr>
              <a:t> - we encourage the children to practise for at least 30 minutes over the week to prepare themselves for the statutory multiplication test at the end of Year 4. Please support your child with achieving their white bands initially, which is their 2s, 5s and 10s timetables and related division facts e.g., 2 x 10 = 20, 20 ÷ 10 = 2.  We are now moving on to Red Band, which is the 3, 4 and 8 times tables.  </a:t>
            </a:r>
          </a:p>
        </p:txBody>
      </p:sp>
      <p:sp>
        <p:nvSpPr>
          <p:cNvPr id="7" name="TextBox 6">
            <a:extLst>
              <a:ext uri="{FF2B5EF4-FFF2-40B4-BE49-F238E27FC236}">
                <a16:creationId xmlns:a16="http://schemas.microsoft.com/office/drawing/2014/main" id="{852A93F6-DCEB-5EB9-B5D1-EA2CBB8EAF68}"/>
              </a:ext>
            </a:extLst>
          </p:cNvPr>
          <p:cNvSpPr txBox="1"/>
          <p:nvPr/>
        </p:nvSpPr>
        <p:spPr>
          <a:xfrm>
            <a:off x="156446" y="4412187"/>
            <a:ext cx="6590022" cy="2123658"/>
          </a:xfrm>
          <a:prstGeom prst="rect">
            <a:avLst/>
          </a:prstGeom>
          <a:noFill/>
          <a:ln>
            <a:solidFill>
              <a:srgbClr val="7030A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Twinkl" pitchFamily="2" charset="0"/>
                <a:ea typeface="Verdana"/>
              </a:rPr>
              <a:t>Planners/Reading</a:t>
            </a:r>
            <a:endParaRPr lang="en-GB" sz="1200" dirty="0">
              <a:latin typeface="Twinkl" pitchFamily="2" charset="0"/>
              <a:ea typeface="Verdana"/>
              <a:cs typeface="Arial"/>
            </a:endParaRPr>
          </a:p>
          <a:p>
            <a:r>
              <a:rPr lang="en-US" sz="1200" dirty="0">
                <a:latin typeface="Twinkl" pitchFamily="2" charset="0"/>
                <a:ea typeface="Verdana"/>
              </a:rPr>
              <a:t>Planners will be checked weekly for the previous week’s daily reading and rewards given to those children who have read at least 4 times. Please record all reading in planners and include the name of the book and pages read.</a:t>
            </a:r>
            <a:endParaRPr lang="en-US" sz="1200" dirty="0">
              <a:latin typeface="Twinkl" pitchFamily="2" charset="0"/>
              <a:ea typeface="Verdana"/>
              <a:cs typeface="Calibri"/>
            </a:endParaRPr>
          </a:p>
          <a:p>
            <a:r>
              <a:rPr lang="en-US" sz="1200" dirty="0">
                <a:latin typeface="Twinkl" pitchFamily="2" charset="0"/>
                <a:ea typeface="Verdana"/>
                <a:cs typeface="Calibri"/>
              </a:rPr>
              <a:t>Children who are reading Phonics books, will keep their book for 2 weeks to allow for lots of re-reading, allowing them to build up fluency and sight-reading skills.  They will have an additional book to read with an adult, which they can change as often as they like.   </a:t>
            </a:r>
          </a:p>
          <a:p>
            <a:r>
              <a:rPr lang="en-US" sz="1200" b="1" dirty="0">
                <a:latin typeface="Twinkl" pitchFamily="2" charset="0"/>
                <a:ea typeface="Verdana"/>
                <a:cs typeface="Calibri"/>
              </a:rPr>
              <a:t>Bridge Builders</a:t>
            </a:r>
          </a:p>
          <a:p>
            <a:r>
              <a:rPr lang="en-US" sz="1200" dirty="0">
                <a:latin typeface="Twinkl" pitchFamily="2" charset="0"/>
                <a:ea typeface="Verdana"/>
                <a:cs typeface="Calibri"/>
              </a:rPr>
              <a:t>This term’s value is Determination.  An example is:  </a:t>
            </a:r>
            <a:r>
              <a:rPr lang="en-US" sz="1000" dirty="0">
                <a:latin typeface="Twinkl" pitchFamily="2" charset="0"/>
                <a:ea typeface="Verdana"/>
                <a:cs typeface="Calibri"/>
              </a:rPr>
              <a:t>“</a:t>
            </a:r>
            <a:r>
              <a:rPr lang="en-US" sz="1200" dirty="0">
                <a:latin typeface="Twinkl" pitchFamily="2" charset="0"/>
              </a:rPr>
              <a:t>I can save up to buy something by working out how much I will need to save each week and how long it will take me.’’ Please send a photo into Seesaw to evidence this </a:t>
            </a:r>
            <a:r>
              <a:rPr lang="en-US" sz="1200" dirty="0">
                <a:latin typeface="Twinkl" pitchFamily="2" charset="0"/>
                <a:sym typeface="Wingdings" panose="05000000000000000000" pitchFamily="2" charset="2"/>
              </a:rPr>
              <a:t></a:t>
            </a:r>
            <a:endParaRPr lang="en-US" sz="1200" dirty="0">
              <a:highlight>
                <a:srgbClr val="FFFF00"/>
              </a:highlight>
              <a:latin typeface="Twinkl" pitchFamily="2" charset="0"/>
              <a:cs typeface="Calibri"/>
            </a:endParaRP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96964" y="19541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6086199" y="139357"/>
            <a:ext cx="720582" cy="720061"/>
          </a:xfrm>
          <a:prstGeom prst="rect">
            <a:avLst/>
          </a:prstGeom>
        </p:spPr>
      </p:pic>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aa71f03b8f4da507d264649b93438b22">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173b321706c01fa53649d3d3fd9aefeb"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56JD4QUNF3DD-747746245-952374</_dlc_DocId>
    <MediaLengthInSeconds xmlns="e77c678d-2a00-40d0-94c2-7518a086dddf" xsi:nil="true"/>
    <_dlc_DocIdUrl xmlns="88fc4d26-bc75-465d-8da3-054ba048e285">
      <Url>https://rowanlearningtrustwigan.sharepoint.com/sites/MarusBridgePrimary/_layouts/15/DocIdRedir.aspx?ID=56JD4QUNF3DD-747746245-952374</Url>
      <Description>56JD4QUNF3DD-747746245-952374</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85404C-EC40-42CE-B72C-C002282509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F08E4D-B363-4E0E-A078-7A6D91DEB745}">
  <ds:schemaRefs>
    <ds:schemaRef ds:uri="http://schemas.microsoft.com/office/2006/metadata/properties"/>
    <ds:schemaRef ds:uri="http://schemas.openxmlformats.org/package/2006/metadata/core-properties"/>
    <ds:schemaRef ds:uri="http://purl.org/dc/dcmitype/"/>
    <ds:schemaRef ds:uri="http://schemas.microsoft.com/office/infopath/2007/PartnerControls"/>
    <ds:schemaRef ds:uri="http://purl.org/dc/terms/"/>
    <ds:schemaRef ds:uri="http://purl.org/dc/elements/1.1/"/>
    <ds:schemaRef ds:uri="http://schemas.microsoft.com/office/2006/documentManagement/types"/>
    <ds:schemaRef ds:uri="e77c678d-2a00-40d0-94c2-7518a086dddf"/>
    <ds:schemaRef ds:uri="88fc4d26-bc75-465d-8da3-054ba048e285"/>
    <ds:schemaRef ds:uri="http://www.w3.org/XML/1998/namespace"/>
  </ds:schemaRefs>
</ds:datastoreItem>
</file>

<file path=customXml/itemProps3.xml><?xml version="1.0" encoding="utf-8"?>
<ds:datastoreItem xmlns:ds="http://schemas.openxmlformats.org/officeDocument/2006/customXml" ds:itemID="{D07342B5-984C-4426-9ECA-667DEE75B139}">
  <ds:schemaRefs>
    <ds:schemaRef ds:uri="http://schemas.microsoft.com/sharepoint/events"/>
  </ds:schemaRefs>
</ds:datastoreItem>
</file>

<file path=customXml/itemProps4.xml><?xml version="1.0" encoding="utf-8"?>
<ds:datastoreItem xmlns:ds="http://schemas.openxmlformats.org/officeDocument/2006/customXml" ds:itemID="{8C14DB4B-7164-4BD8-8A7B-4B723980A2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51</TotalTime>
  <Words>600</Words>
  <Application>Microsoft Office PowerPoint</Application>
  <PresentationFormat>A4 Paper (210x297 mm)</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Twinkl</vt:lpstr>
      <vt:lpstr>Office Theme</vt:lpstr>
      <vt:lpstr>Summer 1 Term in Year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Johnstone R</dc:creator>
  <cp:lastModifiedBy>Robyn Johnstone</cp:lastModifiedBy>
  <cp:revision>324</cp:revision>
  <dcterms:created xsi:type="dcterms:W3CDTF">2023-09-07T13:51:15Z</dcterms:created>
  <dcterms:modified xsi:type="dcterms:W3CDTF">2026-03-27T13:37:37Z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dlc_DocIdItemGuid">
    <vt:lpwstr>6d8d1f7d-3929-49b2-8725-05b736b00738</vt:lpwstr>
  </property>
  <property fmtid="{D5CDD505-2E9C-101B-9397-08002B2CF9AE}" pid="8" name="_ExtendedDescription">
    <vt:lpwstr/>
  </property>
  <property fmtid="{D5CDD505-2E9C-101B-9397-08002B2CF9AE}" pid="9" name="_activity">
    <vt:lpwstr>{"FileActivityType":"9","FileActivityTimeStamp":"2023-09-08T12:28:27.727Z","FileActivityUsersOnPage":[{"DisplayName":"Boffey C","Id":"c.boffey@marusbridge.co.uk"}],"FileActivityNavigationId":null}</vt:lpwstr>
  </property>
  <property fmtid="{D5CDD505-2E9C-101B-9397-08002B2CF9AE}" pid="10" name="TriggerFlowInfo">
    <vt:lpwstr/>
  </property>
  <property fmtid="{D5CDD505-2E9C-101B-9397-08002B2CF9AE}" pid="11" name="Order">
    <vt:r8>511200</vt:r8>
  </property>
</Properties>
</file>