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Lst>
  <p:sldIdLst>
    <p:sldId id="256" r:id="rId6"/>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5F24F1-F732-6439-9D7F-104BB410893A}" v="111" dt="2026-03-26T13:30:49.4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22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5/10/relationships/revisionInfo" Target="revisionInfo.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154"/>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662"/>
            </a:lvl1pPr>
            <a:lvl2pPr marL="316520" indent="0" algn="ctr">
              <a:buNone/>
              <a:defRPr sz="1385"/>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75221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059012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782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88224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154"/>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662">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001427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22480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3/26/2026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33251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3/26/2026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96867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3/26/2026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554921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268331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75594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831">
                <a:solidFill>
                  <a:schemeClr val="tx1">
                    <a:tint val="75000"/>
                  </a:schemeClr>
                </a:solidFill>
              </a:defRPr>
            </a:lvl1pPr>
          </a:lstStyle>
          <a:p>
            <a:fld id="{C764DE79-268F-4C1A-8933-263129D2AF90}" type="datetimeFigureOut">
              <a:rPr lang="en-US" dirty="0"/>
              <a:t>3/26/2026</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831">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12891368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9388" y="69"/>
            <a:ext cx="6211006" cy="681794"/>
          </a:xfrm>
        </p:spPr>
        <p:txBody>
          <a:bodyPr>
            <a:normAutofit/>
          </a:bodyPr>
          <a:lstStyle/>
          <a:p>
            <a:r>
              <a:rPr lang="en-US" sz="3200" u="sng">
                <a:latin typeface="ver"/>
                <a:cs typeface="Calibri Light"/>
              </a:rPr>
              <a:t>SUMMER TERM IN YEAR 4</a:t>
            </a:r>
          </a:p>
        </p:txBody>
      </p:sp>
      <p:sp>
        <p:nvSpPr>
          <p:cNvPr id="3" name="Subtitle 2"/>
          <p:cNvSpPr>
            <a:spLocks noGrp="1"/>
          </p:cNvSpPr>
          <p:nvPr>
            <p:ph type="subTitle" idx="1"/>
          </p:nvPr>
        </p:nvSpPr>
        <p:spPr>
          <a:xfrm>
            <a:off x="78527" y="953680"/>
            <a:ext cx="6713087" cy="852337"/>
          </a:xfr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t">
            <a:noAutofit/>
          </a:bodyPr>
          <a:lstStyle/>
          <a:p>
            <a:pPr algn="l"/>
            <a:r>
              <a:rPr lang="en-GB" sz="1000" dirty="0">
                <a:latin typeface="Verdana"/>
                <a:ea typeface="Verdana"/>
                <a:cs typeface="Arial"/>
              </a:rPr>
              <a:t>We hope you’ve all had a lovely Easter break and are ready for the summer term! Below you will find information on what to expect this term in Year 4. As always, our home/school partnership is important, and your continued support is invaluable - thank you for the support you have given your child so far this year. Below you will find information on what your child will be learning during the spring term and how best to continue to support your child in their final term of Year 4. </a:t>
            </a:r>
            <a:endParaRPr lang="en-US" sz="1000" dirty="0">
              <a:latin typeface="Verdana"/>
              <a:ea typeface="Verdana"/>
              <a:cs typeface="Arial"/>
            </a:endParaRPr>
          </a:p>
          <a:p>
            <a:endParaRPr lang="en-US" sz="1650">
              <a:cs typeface="Calibri"/>
            </a:endParaRPr>
          </a:p>
        </p:txBody>
      </p:sp>
      <p:sp>
        <p:nvSpPr>
          <p:cNvPr id="4" name="TextBox 3">
            <a:extLst>
              <a:ext uri="{FF2B5EF4-FFF2-40B4-BE49-F238E27FC236}">
                <a16:creationId xmlns:a16="http://schemas.microsoft.com/office/drawing/2014/main" id="{9D11D3D9-9BF9-BC40-732F-3C181285D688}"/>
              </a:ext>
            </a:extLst>
          </p:cNvPr>
          <p:cNvSpPr txBox="1"/>
          <p:nvPr/>
        </p:nvSpPr>
        <p:spPr>
          <a:xfrm>
            <a:off x="109193" y="1929039"/>
            <a:ext cx="3243025" cy="1815882"/>
          </a:xfrm>
          <a:prstGeom prst="rect">
            <a:avLst/>
          </a:prstGeom>
          <a:ln/>
        </p:spPr>
        <p:style>
          <a:lnRef idx="1">
            <a:schemeClr val="accent2"/>
          </a:lnRef>
          <a:fillRef idx="2">
            <a:schemeClr val="accent2"/>
          </a:fillRef>
          <a:effectRef idx="1">
            <a:schemeClr val="accent2"/>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u="sng" dirty="0">
                <a:latin typeface="Verdana"/>
                <a:ea typeface="Verdana"/>
                <a:cs typeface="Calibri" panose="020F0502020204030204"/>
              </a:rPr>
              <a:t>Topics we are learning about:</a:t>
            </a:r>
          </a:p>
          <a:p>
            <a:r>
              <a:rPr lang="en-US" sz="1100" b="1" dirty="0">
                <a:latin typeface="Verdana"/>
                <a:ea typeface="Verdana"/>
                <a:cs typeface="Calibri" panose="020F0502020204030204"/>
              </a:rPr>
              <a:t>Summer 1:</a:t>
            </a:r>
          </a:p>
          <a:p>
            <a:pPr marL="285750" indent="-285750">
              <a:buFont typeface="Arial"/>
              <a:buChar char="•"/>
            </a:pPr>
            <a:r>
              <a:rPr lang="en-US" sz="1100" dirty="0">
                <a:latin typeface="Verdana"/>
                <a:ea typeface="Verdana"/>
                <a:cs typeface="Calibri" panose="020F0502020204030204"/>
              </a:rPr>
              <a:t>History – The Normans</a:t>
            </a:r>
          </a:p>
          <a:p>
            <a:pPr marL="285750" indent="-285750">
              <a:buFont typeface="Arial"/>
              <a:buChar char="•"/>
            </a:pPr>
            <a:r>
              <a:rPr lang="en-US" sz="1100">
                <a:latin typeface="Verdana"/>
                <a:ea typeface="Verdana"/>
                <a:cs typeface="Calibri" panose="020F0502020204030204"/>
              </a:rPr>
              <a:t>Science – Living Things and Habitats</a:t>
            </a:r>
          </a:p>
          <a:p>
            <a:r>
              <a:rPr lang="en-US" sz="1100" b="1" dirty="0">
                <a:latin typeface="Verdana"/>
                <a:ea typeface="Verdana"/>
                <a:cs typeface="Calibri" panose="020F0502020204030204"/>
              </a:rPr>
              <a:t>Summer 2:</a:t>
            </a:r>
          </a:p>
          <a:p>
            <a:pPr marL="285750" indent="-285750">
              <a:buFont typeface="Arial"/>
              <a:buChar char="•"/>
            </a:pPr>
            <a:r>
              <a:rPr lang="en-US" sz="1100" dirty="0">
                <a:latin typeface="Verdana"/>
                <a:ea typeface="Verdana"/>
                <a:cs typeface="Calibri" panose="020F0502020204030204"/>
              </a:rPr>
              <a:t>Geography – Mapping Wigan</a:t>
            </a:r>
          </a:p>
          <a:p>
            <a:pPr marL="285750" indent="-285750">
              <a:buFont typeface="Arial"/>
              <a:buChar char="•"/>
            </a:pPr>
            <a:r>
              <a:rPr lang="en-US" sz="1100">
                <a:latin typeface="Verdana"/>
                <a:ea typeface="Verdana"/>
                <a:cs typeface="Calibri" panose="020F0502020204030204"/>
              </a:rPr>
              <a:t>Science – Classification</a:t>
            </a:r>
          </a:p>
          <a:p>
            <a:r>
              <a:rPr lang="en-US" sz="1100" dirty="0">
                <a:latin typeface="Verdana"/>
                <a:ea typeface="Verdana"/>
                <a:cs typeface="Calibri" panose="020F0502020204030204"/>
              </a:rPr>
              <a:t>For more information on every subject please look at our class page on the website and our Long-Term Plan.</a:t>
            </a:r>
          </a:p>
        </p:txBody>
      </p:sp>
      <p:pic>
        <p:nvPicPr>
          <p:cNvPr id="9" name="Picture 8" descr="A blue and white logo&#10;&#10;Description automatically generated">
            <a:extLst>
              <a:ext uri="{FF2B5EF4-FFF2-40B4-BE49-F238E27FC236}">
                <a16:creationId xmlns:a16="http://schemas.microsoft.com/office/drawing/2014/main" id="{FB5DAD28-0AF1-A3FA-D463-ED737C4D6096}"/>
              </a:ext>
            </a:extLst>
          </p:cNvPr>
          <p:cNvPicPr>
            <a:picLocks noChangeAspect="1"/>
          </p:cNvPicPr>
          <p:nvPr/>
        </p:nvPicPr>
        <p:blipFill>
          <a:blip r:embed="rId2"/>
          <a:stretch>
            <a:fillRect/>
          </a:stretch>
        </p:blipFill>
        <p:spPr>
          <a:xfrm>
            <a:off x="80482" y="23967"/>
            <a:ext cx="720582" cy="634795"/>
          </a:xfrm>
          <a:prstGeom prst="rect">
            <a:avLst/>
          </a:prstGeom>
        </p:spPr>
      </p:pic>
      <p:pic>
        <p:nvPicPr>
          <p:cNvPr id="10" name="Picture 9" descr="A circular puzzle with different colored pieces&#10;&#10;Description automatically generated">
            <a:extLst>
              <a:ext uri="{FF2B5EF4-FFF2-40B4-BE49-F238E27FC236}">
                <a16:creationId xmlns:a16="http://schemas.microsoft.com/office/drawing/2014/main" id="{78A0C3C9-8EE5-3103-8022-4002F92ABF1A}"/>
              </a:ext>
            </a:extLst>
          </p:cNvPr>
          <p:cNvPicPr>
            <a:picLocks noChangeAspect="1"/>
          </p:cNvPicPr>
          <p:nvPr/>
        </p:nvPicPr>
        <p:blipFill>
          <a:blip r:embed="rId3"/>
          <a:stretch>
            <a:fillRect/>
          </a:stretch>
        </p:blipFill>
        <p:spPr>
          <a:xfrm>
            <a:off x="5957676" y="6007"/>
            <a:ext cx="851673" cy="851057"/>
          </a:xfrm>
          <a:prstGeom prst="rect">
            <a:avLst/>
          </a:prstGeom>
        </p:spPr>
      </p:pic>
      <p:sp>
        <p:nvSpPr>
          <p:cNvPr id="12" name="TextBox 4">
            <a:extLst>
              <a:ext uri="{FF2B5EF4-FFF2-40B4-BE49-F238E27FC236}">
                <a16:creationId xmlns:a16="http://schemas.microsoft.com/office/drawing/2014/main" id="{ABEF12B9-0EAB-B003-0135-D8FCA85E97FF}"/>
              </a:ext>
            </a:extLst>
          </p:cNvPr>
          <p:cNvSpPr txBox="1"/>
          <p:nvPr/>
        </p:nvSpPr>
        <p:spPr>
          <a:xfrm>
            <a:off x="3415912" y="1934098"/>
            <a:ext cx="3252051" cy="1692771"/>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r>
              <a:rPr lang="en-US" sz="1100" b="1" u="sng" dirty="0">
                <a:latin typeface="Verdana"/>
                <a:ea typeface="Verdana"/>
                <a:cs typeface="Calibri" panose="020F0502020204030204"/>
              </a:rPr>
              <a:t>PE days remain the same:</a:t>
            </a:r>
          </a:p>
          <a:p>
            <a:r>
              <a:rPr lang="en-US" sz="1100" b="1" dirty="0">
                <a:latin typeface="Verdana"/>
                <a:ea typeface="Verdana"/>
                <a:cs typeface="Calibri" panose="020F0502020204030204"/>
              </a:rPr>
              <a:t>Y4 Carver – Tuesdays and Thursdays</a:t>
            </a:r>
          </a:p>
          <a:p>
            <a:r>
              <a:rPr lang="en-US" sz="1100" b="1" dirty="0">
                <a:latin typeface="Verdana"/>
                <a:ea typeface="Verdana"/>
                <a:cs typeface="Calibri" panose="020F0502020204030204"/>
              </a:rPr>
              <a:t>Y4 Hurst – Thursdays and Fridays</a:t>
            </a:r>
            <a:endParaRPr lang="en-US" sz="1100" dirty="0">
              <a:latin typeface="Verdana"/>
              <a:ea typeface="Verdana"/>
              <a:cs typeface="Calibri" panose="020F0502020204030204"/>
            </a:endParaRPr>
          </a:p>
          <a:p>
            <a:r>
              <a:rPr lang="en-US" sz="1050" dirty="0">
                <a:latin typeface="Verdana"/>
                <a:ea typeface="Verdana"/>
                <a:cs typeface="Calibri" panose="020F0502020204030204"/>
              </a:rPr>
              <a:t>Please ensure your child has the correct kit and is able to take out their own earrings.</a:t>
            </a:r>
          </a:p>
          <a:p>
            <a:r>
              <a:rPr lang="en-US" sz="1050" dirty="0">
                <a:latin typeface="Verdana"/>
                <a:ea typeface="Verdana"/>
                <a:cs typeface="Calibri" panose="020F0502020204030204"/>
              </a:rPr>
              <a:t>We will be learning to play cricket and </a:t>
            </a:r>
            <a:r>
              <a:rPr lang="en-US" sz="1050" dirty="0" err="1">
                <a:latin typeface="Verdana"/>
                <a:ea typeface="Verdana"/>
                <a:cs typeface="Calibri" panose="020F0502020204030204"/>
              </a:rPr>
              <a:t>practising</a:t>
            </a:r>
            <a:r>
              <a:rPr lang="en-US" sz="1050" dirty="0">
                <a:latin typeface="Verdana"/>
                <a:ea typeface="Verdana"/>
                <a:cs typeface="Calibri" panose="020F0502020204030204"/>
              </a:rPr>
              <a:t> our athletics skills.</a:t>
            </a:r>
          </a:p>
          <a:p>
            <a:endParaRPr lang="en-US" dirty="0"/>
          </a:p>
          <a:p>
            <a:endParaRPr lang="en-US" sz="1100" dirty="0">
              <a:latin typeface="Verdana"/>
              <a:ea typeface="Verdana"/>
              <a:cs typeface="Calibri" panose="020F0502020204030204"/>
            </a:endParaRPr>
          </a:p>
        </p:txBody>
      </p:sp>
      <p:pic>
        <p:nvPicPr>
          <p:cNvPr id="13" name="Picture 12" descr="A child in a yellow shirt&#10;&#10;AI-generated content may be incorrect.">
            <a:extLst>
              <a:ext uri="{FF2B5EF4-FFF2-40B4-BE49-F238E27FC236}">
                <a16:creationId xmlns:a16="http://schemas.microsoft.com/office/drawing/2014/main" id="{F7C75F9F-2140-1D43-8B7F-3EB4E27EF961}"/>
              </a:ext>
            </a:extLst>
          </p:cNvPr>
          <p:cNvPicPr>
            <a:picLocks noChangeAspect="1"/>
          </p:cNvPicPr>
          <p:nvPr/>
        </p:nvPicPr>
        <p:blipFill>
          <a:blip r:embed="rId4"/>
          <a:stretch>
            <a:fillRect/>
          </a:stretch>
        </p:blipFill>
        <p:spPr>
          <a:xfrm>
            <a:off x="4486808" y="3108323"/>
            <a:ext cx="1445762" cy="654812"/>
          </a:xfrm>
          <a:prstGeom prst="rect">
            <a:avLst/>
          </a:prstGeom>
        </p:spPr>
      </p:pic>
      <p:sp>
        <p:nvSpPr>
          <p:cNvPr id="5" name="TextBox 4">
            <a:extLst>
              <a:ext uri="{FF2B5EF4-FFF2-40B4-BE49-F238E27FC236}">
                <a16:creationId xmlns:a16="http://schemas.microsoft.com/office/drawing/2014/main" id="{7B751F61-8630-F7BC-E0D5-54FF09DD8059}"/>
              </a:ext>
            </a:extLst>
          </p:cNvPr>
          <p:cNvSpPr txBox="1"/>
          <p:nvPr/>
        </p:nvSpPr>
        <p:spPr>
          <a:xfrm>
            <a:off x="109193" y="3872643"/>
            <a:ext cx="3626784" cy="5524589"/>
          </a:xfrm>
          <a:prstGeom prst="rect">
            <a:avLst/>
          </a:prstGeom>
          <a:ln/>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u="sng" dirty="0">
                <a:latin typeface="Verdana"/>
                <a:ea typeface="Verdana"/>
                <a:cs typeface="Calibri" panose="020F0502020204030204"/>
              </a:rPr>
              <a:t>Homework:</a:t>
            </a:r>
          </a:p>
          <a:p>
            <a:r>
              <a:rPr lang="en-US" sz="1100" dirty="0">
                <a:latin typeface="Verdana"/>
                <a:ea typeface="Verdana"/>
                <a:cs typeface="Calibri" panose="020F0502020204030204"/>
              </a:rPr>
              <a:t>Homework remains the same for this term as follows:</a:t>
            </a:r>
            <a:endParaRPr lang="en-US" sz="1100" dirty="0">
              <a:cs typeface="Calibri"/>
            </a:endParaRPr>
          </a:p>
          <a:p>
            <a:pPr marL="285750" indent="-285750">
              <a:buFont typeface="Arial"/>
              <a:buChar char="•"/>
            </a:pPr>
            <a:r>
              <a:rPr lang="en-US" sz="1100" b="1" dirty="0">
                <a:latin typeface="Verdana"/>
                <a:ea typeface="Verdana"/>
                <a:cs typeface="Calibri" panose="020F0502020204030204"/>
              </a:rPr>
              <a:t>English</a:t>
            </a:r>
            <a:r>
              <a:rPr lang="en-US" sz="1100" dirty="0">
                <a:latin typeface="Verdana"/>
                <a:ea typeface="Verdana"/>
                <a:cs typeface="Calibri" panose="020F0502020204030204"/>
              </a:rPr>
              <a:t> – Reading is expected to be done</a:t>
            </a:r>
            <a:r>
              <a:rPr lang="en-US" sz="1100" b="1" dirty="0">
                <a:latin typeface="Verdana"/>
                <a:ea typeface="Verdana"/>
                <a:cs typeface="Calibri" panose="020F0502020204030204"/>
              </a:rPr>
              <a:t> four times per week </a:t>
            </a:r>
            <a:r>
              <a:rPr lang="en-US" sz="1100" dirty="0">
                <a:latin typeface="Verdana"/>
                <a:ea typeface="Verdana"/>
                <a:cs typeface="Calibri" panose="020F0502020204030204"/>
              </a:rPr>
              <a:t>and noted in your child's planner. They can fill this in themselves and you can initial next to this entry. </a:t>
            </a:r>
            <a:r>
              <a:rPr lang="en-US" sz="1100" dirty="0">
                <a:latin typeface="Verdana"/>
                <a:ea typeface="Verdana"/>
                <a:cs typeface="Arial"/>
              </a:rPr>
              <a:t>If your child has read four or more times in a week, they are given a raffle ticket and entered into a draw to win a book each half term! </a:t>
            </a:r>
          </a:p>
          <a:p>
            <a:pPr marL="285750" indent="-285750">
              <a:buFont typeface="Arial"/>
              <a:buChar char="•"/>
            </a:pPr>
            <a:r>
              <a:rPr lang="en-US" sz="1100" b="1" dirty="0">
                <a:latin typeface="Verdana"/>
                <a:ea typeface="Verdana"/>
                <a:cs typeface="Calibri" panose="020F0502020204030204"/>
              </a:rPr>
              <a:t>Spelling</a:t>
            </a:r>
            <a:r>
              <a:rPr lang="en-US" sz="1100" dirty="0">
                <a:latin typeface="Verdana"/>
                <a:ea typeface="Verdana"/>
                <a:cs typeface="Calibri" panose="020F0502020204030204"/>
              </a:rPr>
              <a:t> – given out on a Monday and returned the following Monday </a:t>
            </a:r>
            <a:r>
              <a:rPr lang="en-US" sz="1100" dirty="0" err="1">
                <a:latin typeface="Verdana"/>
                <a:ea typeface="Verdana"/>
                <a:cs typeface="Calibri" panose="020F0502020204030204"/>
              </a:rPr>
              <a:t>practising</a:t>
            </a:r>
            <a:r>
              <a:rPr lang="en-US" sz="1100" dirty="0">
                <a:latin typeface="Verdana"/>
                <a:ea typeface="Verdana"/>
                <a:cs typeface="Calibri" panose="020F0502020204030204"/>
              </a:rPr>
              <a:t> our weekly sound. There are 5 spellings to learn for a weekly test.</a:t>
            </a:r>
          </a:p>
          <a:p>
            <a:pPr marL="285750" indent="-285750">
              <a:buFont typeface="Arial"/>
              <a:buChar char="•"/>
            </a:pPr>
            <a:r>
              <a:rPr lang="en-US" sz="1100" b="1" dirty="0">
                <a:latin typeface="Verdana"/>
                <a:ea typeface="Verdana"/>
                <a:cs typeface="Calibri" panose="020F0502020204030204"/>
              </a:rPr>
              <a:t>Times Tables Rockstars</a:t>
            </a:r>
            <a:r>
              <a:rPr lang="en-US" sz="1100" dirty="0">
                <a:latin typeface="Verdana"/>
                <a:ea typeface="Verdana"/>
                <a:cs typeface="Calibri" panose="020F0502020204030204"/>
              </a:rPr>
              <a:t> - children should </a:t>
            </a:r>
            <a:r>
              <a:rPr lang="en-US" sz="1100" dirty="0" err="1">
                <a:latin typeface="Verdana"/>
                <a:ea typeface="Verdana"/>
                <a:cs typeface="Calibri" panose="020F0502020204030204"/>
              </a:rPr>
              <a:t>practise</a:t>
            </a:r>
            <a:r>
              <a:rPr lang="en-US" sz="1100" dirty="0">
                <a:latin typeface="Verdana"/>
                <a:ea typeface="Verdana"/>
                <a:cs typeface="Calibri" panose="020F0502020204030204"/>
              </a:rPr>
              <a:t> for at least 30 minutes over the week. This is to help prepare them for the national multiplication check which they will complete in June. We've seen a tremendous improvement last term – please try to keep up the momentum at home and thank you for your support so far with this :) </a:t>
            </a:r>
          </a:p>
          <a:p>
            <a:endParaRPr lang="en-US" sz="1100" dirty="0">
              <a:latin typeface="Verdana"/>
              <a:ea typeface="Verdana"/>
              <a:cs typeface="Calibri" panose="020F0502020204030204"/>
            </a:endParaRPr>
          </a:p>
          <a:p>
            <a:endParaRPr lang="en-US" sz="1100" dirty="0">
              <a:latin typeface="Verdana"/>
              <a:ea typeface="Verdana"/>
              <a:cs typeface="Calibri" panose="020F0502020204030204"/>
            </a:endParaRPr>
          </a:p>
          <a:p>
            <a:endParaRPr lang="en-US" sz="1100" dirty="0">
              <a:latin typeface="Verdana"/>
              <a:ea typeface="Verdana"/>
              <a:cs typeface="Calibri" panose="020F0502020204030204"/>
            </a:endParaRPr>
          </a:p>
          <a:p>
            <a:endParaRPr lang="en-US" sz="1100" dirty="0">
              <a:latin typeface="Verdana"/>
              <a:ea typeface="Verdana"/>
              <a:cs typeface="Calibri" panose="020F0502020204030204"/>
            </a:endParaRPr>
          </a:p>
          <a:p>
            <a:endParaRPr lang="en-US" sz="1100" dirty="0">
              <a:latin typeface="Verdana"/>
              <a:ea typeface="Verdana"/>
              <a:cs typeface="Calibri" panose="020F0502020204030204"/>
            </a:endParaRPr>
          </a:p>
          <a:p>
            <a:endParaRPr lang="en-US" sz="1100" dirty="0">
              <a:latin typeface="Verdana"/>
              <a:ea typeface="Verdana"/>
              <a:cs typeface="Calibri" panose="020F0502020204030204"/>
            </a:endParaRPr>
          </a:p>
          <a:p>
            <a:endParaRPr lang="en-US" sz="1100" dirty="0">
              <a:latin typeface="Verdana"/>
              <a:ea typeface="Verdana"/>
              <a:cs typeface="Calibri" panose="020F0502020204030204"/>
            </a:endParaRPr>
          </a:p>
          <a:p>
            <a:endParaRPr lang="en-US" sz="1100" dirty="0">
              <a:latin typeface="Verdana"/>
              <a:ea typeface="Verdana"/>
              <a:cs typeface="Calibri" panose="020F0502020204030204"/>
            </a:endParaRPr>
          </a:p>
          <a:p>
            <a:endParaRPr lang="en-US" sz="1100" dirty="0">
              <a:latin typeface="Verdana"/>
              <a:ea typeface="Verdana"/>
              <a:cs typeface="Calibri" panose="020F0502020204030204"/>
            </a:endParaRPr>
          </a:p>
        </p:txBody>
      </p:sp>
      <p:pic>
        <p:nvPicPr>
          <p:cNvPr id="6" name="Picture 5" descr="A person&amp;#39;s hand on a tablet&#10;&#10;Description automatically generated">
            <a:extLst>
              <a:ext uri="{FF2B5EF4-FFF2-40B4-BE49-F238E27FC236}">
                <a16:creationId xmlns:a16="http://schemas.microsoft.com/office/drawing/2014/main" id="{7497D8E7-E493-57C5-8DAD-F57872500600}"/>
              </a:ext>
            </a:extLst>
          </p:cNvPr>
          <p:cNvPicPr>
            <a:picLocks noChangeAspect="1"/>
          </p:cNvPicPr>
          <p:nvPr/>
        </p:nvPicPr>
        <p:blipFill>
          <a:blip r:embed="rId5"/>
          <a:stretch>
            <a:fillRect/>
          </a:stretch>
        </p:blipFill>
        <p:spPr>
          <a:xfrm>
            <a:off x="793031" y="8076481"/>
            <a:ext cx="2019410" cy="1326443"/>
          </a:xfrm>
          <a:prstGeom prst="rect">
            <a:avLst/>
          </a:prstGeom>
        </p:spPr>
      </p:pic>
      <p:sp>
        <p:nvSpPr>
          <p:cNvPr id="7" name="TextBox 6">
            <a:extLst>
              <a:ext uri="{FF2B5EF4-FFF2-40B4-BE49-F238E27FC236}">
                <a16:creationId xmlns:a16="http://schemas.microsoft.com/office/drawing/2014/main" id="{69565638-5C03-81CD-AF85-0D744DE7DDFA}"/>
              </a:ext>
            </a:extLst>
          </p:cNvPr>
          <p:cNvSpPr txBox="1"/>
          <p:nvPr/>
        </p:nvSpPr>
        <p:spPr>
          <a:xfrm>
            <a:off x="3751415" y="3652447"/>
            <a:ext cx="2916548" cy="1492716"/>
          </a:xfrm>
          <a:prstGeom prst="rect">
            <a:avLst/>
          </a:prstGeom>
          <a:ln/>
        </p:spPr>
        <p:style>
          <a:lnRef idx="1">
            <a:schemeClr val="accent2"/>
          </a:lnRef>
          <a:fillRef idx="2">
            <a:schemeClr val="accent2"/>
          </a:fillRef>
          <a:effectRef idx="1">
            <a:schemeClr val="accent2"/>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b="1" u="sng" dirty="0">
                <a:latin typeface="Verdana"/>
                <a:ea typeface="Verdana"/>
                <a:cs typeface="Arial"/>
              </a:rPr>
              <a:t>Trips and Visits:</a:t>
            </a:r>
          </a:p>
          <a:p>
            <a:endParaRPr lang="en-GB" sz="1100" b="1" dirty="0">
              <a:latin typeface="Verdana"/>
              <a:ea typeface="Verdana"/>
              <a:cs typeface="Arial"/>
            </a:endParaRPr>
          </a:p>
          <a:p>
            <a:r>
              <a:rPr lang="en-GB" sz="1100" dirty="0">
                <a:latin typeface="Verdana"/>
                <a:ea typeface="Verdana"/>
                <a:cs typeface="Arial"/>
              </a:rPr>
              <a:t>Monday 20th April – Tatton Park (history trip)</a:t>
            </a:r>
          </a:p>
          <a:p>
            <a:endParaRPr lang="en-GB" sz="1100" dirty="0">
              <a:latin typeface="Verdana"/>
              <a:ea typeface="Verdana"/>
              <a:cs typeface="Arial"/>
            </a:endParaRPr>
          </a:p>
          <a:p>
            <a:r>
              <a:rPr lang="en-GB" sz="1100" dirty="0">
                <a:latin typeface="Verdana"/>
                <a:ea typeface="Verdana"/>
                <a:cs typeface="Arial"/>
              </a:rPr>
              <a:t>Haigh Hall Orienteering Trip – Date TBC (Summer 2)</a:t>
            </a:r>
          </a:p>
          <a:p>
            <a:endParaRPr lang="en-GB" sz="1100" dirty="0">
              <a:latin typeface="Verdana"/>
              <a:ea typeface="Verdana"/>
              <a:cs typeface="Arial"/>
            </a:endParaRPr>
          </a:p>
        </p:txBody>
      </p:sp>
      <p:sp>
        <p:nvSpPr>
          <p:cNvPr id="8" name="TextBox 7">
            <a:extLst>
              <a:ext uri="{FF2B5EF4-FFF2-40B4-BE49-F238E27FC236}">
                <a16:creationId xmlns:a16="http://schemas.microsoft.com/office/drawing/2014/main" id="{AF86186A-DB25-EB9C-7970-6033BBE321DA}"/>
              </a:ext>
            </a:extLst>
          </p:cNvPr>
          <p:cNvSpPr txBox="1"/>
          <p:nvPr/>
        </p:nvSpPr>
        <p:spPr>
          <a:xfrm>
            <a:off x="3735977" y="5145163"/>
            <a:ext cx="2916548" cy="2308324"/>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u="sng" dirty="0">
                <a:latin typeface="Verdana"/>
                <a:ea typeface="Verdana"/>
                <a:cs typeface="Arial"/>
              </a:rPr>
              <a:t>Bridge Builders:</a:t>
            </a:r>
            <a:endParaRPr lang="en-US" sz="1200" u="sng" dirty="0">
              <a:latin typeface="Verdana"/>
              <a:ea typeface="Verdana"/>
              <a:cs typeface="Arial"/>
            </a:endParaRPr>
          </a:p>
          <a:p>
            <a:pPr algn="ctr"/>
            <a:r>
              <a:rPr lang="en-GB" sz="1100" dirty="0">
                <a:latin typeface="Verdana"/>
                <a:ea typeface="Verdana"/>
                <a:cs typeface="Arial"/>
              </a:rPr>
              <a:t>This half term be focusing on our value of </a:t>
            </a:r>
            <a:r>
              <a:rPr lang="en-GB" sz="1100" b="1" dirty="0">
                <a:latin typeface="Verdana"/>
                <a:ea typeface="Verdana"/>
                <a:cs typeface="Arial"/>
              </a:rPr>
              <a:t>determination</a:t>
            </a:r>
            <a:r>
              <a:rPr lang="en-GB" sz="1100" dirty="0">
                <a:latin typeface="Verdana"/>
                <a:ea typeface="Verdana"/>
                <a:cs typeface="Arial"/>
              </a:rPr>
              <a:t>. Our friendship bridge builder is:</a:t>
            </a:r>
          </a:p>
          <a:p>
            <a:pPr algn="ctr"/>
            <a:endParaRPr lang="en-GB" sz="1100" dirty="0">
              <a:latin typeface="Verdana"/>
              <a:ea typeface="Verdana"/>
              <a:cs typeface="Arial"/>
            </a:endParaRPr>
          </a:p>
          <a:p>
            <a:pPr algn="ctr"/>
            <a:r>
              <a:rPr lang="en-GB" sz="1100" b="1" dirty="0">
                <a:latin typeface="Verdana"/>
                <a:ea typeface="Verdana"/>
                <a:cs typeface="Arial"/>
              </a:rPr>
              <a:t>“</a:t>
            </a:r>
            <a:r>
              <a:rPr lang="en-US" sz="1100" b="1" dirty="0">
                <a:latin typeface="Verdana"/>
                <a:ea typeface="Verdana"/>
                <a:cs typeface="Arial"/>
              </a:rPr>
              <a:t>I can </a:t>
            </a:r>
            <a:r>
              <a:rPr lang="en-US" sz="1100" b="1" dirty="0" err="1">
                <a:latin typeface="Verdana"/>
                <a:ea typeface="Verdana"/>
                <a:cs typeface="Arial"/>
              </a:rPr>
              <a:t>practise</a:t>
            </a:r>
            <a:r>
              <a:rPr lang="en-US" sz="1100" b="1" dirty="0">
                <a:latin typeface="Verdana"/>
                <a:ea typeface="Verdana"/>
                <a:cs typeface="Arial"/>
              </a:rPr>
              <a:t> regularly to improve at a new skill/hobby (E.g., brass, art work, riding a bike, bat &amp; ball skill.)”</a:t>
            </a:r>
          </a:p>
          <a:p>
            <a:pPr algn="ctr"/>
            <a:endParaRPr lang="en-GB" sz="1100" dirty="0">
              <a:latin typeface="Verdana"/>
              <a:ea typeface="Verdana"/>
              <a:cs typeface="Arial"/>
            </a:endParaRPr>
          </a:p>
          <a:p>
            <a:pPr algn="ctr"/>
            <a:r>
              <a:rPr lang="en-GB" sz="1100" dirty="0">
                <a:latin typeface="Verdana"/>
                <a:ea typeface="Verdana"/>
                <a:cs typeface="Arial"/>
              </a:rPr>
              <a:t>Please upload evidence to the </a:t>
            </a:r>
            <a:endParaRPr lang="en-GB" dirty="0">
              <a:latin typeface="Calibri" panose="020F0502020204030204"/>
              <a:ea typeface="Calibri" panose="020F0502020204030204"/>
              <a:cs typeface="Calibri" panose="020F0502020204030204"/>
            </a:endParaRPr>
          </a:p>
          <a:p>
            <a:pPr algn="ctr"/>
            <a:r>
              <a:rPr lang="en-GB" sz="1100" dirty="0">
                <a:latin typeface="Verdana"/>
                <a:ea typeface="Verdana"/>
                <a:cs typeface="Arial"/>
              </a:rPr>
              <a:t>activity set on Seesaw. </a:t>
            </a:r>
            <a:endParaRPr lang="en-GB" dirty="0">
              <a:ea typeface="Calibri"/>
              <a:cs typeface="Calibri"/>
            </a:endParaRPr>
          </a:p>
          <a:p>
            <a:endParaRPr lang="en-GB" sz="1100" dirty="0">
              <a:latin typeface="Verdana"/>
              <a:ea typeface="Verdana"/>
              <a:cs typeface="Arial"/>
            </a:endParaRPr>
          </a:p>
        </p:txBody>
      </p:sp>
      <p:sp>
        <p:nvSpPr>
          <p:cNvPr id="11" name="TextBox 4">
            <a:extLst>
              <a:ext uri="{FF2B5EF4-FFF2-40B4-BE49-F238E27FC236}">
                <a16:creationId xmlns:a16="http://schemas.microsoft.com/office/drawing/2014/main" id="{C9CB298D-BE7D-65CF-3536-FC79399A75C9}"/>
              </a:ext>
            </a:extLst>
          </p:cNvPr>
          <p:cNvSpPr txBox="1"/>
          <p:nvPr/>
        </p:nvSpPr>
        <p:spPr>
          <a:xfrm>
            <a:off x="3751415" y="7453487"/>
            <a:ext cx="2916549" cy="2202001"/>
          </a:xfrm>
          <a:prstGeom prst="cloudCallout">
            <a:avLst>
              <a:gd name="adj1" fmla="val -51361"/>
              <a:gd name="adj2" fmla="val -51018"/>
            </a:avLst>
          </a:prstGeom>
          <a:ln/>
        </p:spPr>
        <p:style>
          <a:lnRef idx="1">
            <a:schemeClr val="accent5"/>
          </a:lnRef>
          <a:fillRef idx="2">
            <a:schemeClr val="accent5"/>
          </a:fillRef>
          <a:effectRef idx="1">
            <a:schemeClr val="accent5"/>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1100" b="1" u="sng" dirty="0">
                <a:latin typeface="Verdana"/>
                <a:ea typeface="Verdana"/>
                <a:cs typeface="Calibri" panose="020F0502020204030204"/>
              </a:rPr>
              <a:t>Summer Brass Concert</a:t>
            </a:r>
          </a:p>
          <a:p>
            <a:pPr algn="ctr"/>
            <a:r>
              <a:rPr lang="en-US" sz="1100" dirty="0">
                <a:latin typeface="Verdana"/>
                <a:ea typeface="Verdana"/>
                <a:cs typeface="Calibri" panose="020F0502020204030204"/>
              </a:rPr>
              <a:t>At the end of Y4, the children will do one final performance on their brass instruments. The date for the concert will be released soon.</a:t>
            </a:r>
          </a:p>
        </p:txBody>
      </p:sp>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_dlc_DocId xmlns="88fc4d26-bc75-465d-8da3-054ba048e285">56JD4QUNF3DD-747746245-932526</_dlc_DocId>
    <MediaLengthInSeconds xmlns="e77c678d-2a00-40d0-94c2-7518a086dddf" xsi:nil="true"/>
    <_dlc_DocIdUrl xmlns="88fc4d26-bc75-465d-8da3-054ba048e285">
      <Url>https://rowanlearningtrustwigan.sharepoint.com/sites/MarusBridgePrimary/_layouts/15/DocIdRedir.aspx?ID=56JD4QUNF3DD-747746245-932526</Url>
      <Description>56JD4QUNF3DD-747746245-932526</Description>
    </_dlc_DocIdUrl>
    <SharedWithUsers xmlns="88fc4d26-bc75-465d-8da3-054ba048e285">
      <UserInfo>
        <DisplayName/>
        <AccountId xsi:nil="true"/>
        <AccountType/>
      </UserInfo>
    </SharedWithUsers>
    <lcf76f155ced4ddcb4097134ff3c332f xmlns="e77c678d-2a00-40d0-94c2-7518a086dddf">
      <Terms xmlns="http://schemas.microsoft.com/office/infopath/2007/PartnerControls"/>
    </lcf76f155ced4ddcb4097134ff3c332f>
    <TaxCatchAll xmlns="88fc4d26-bc75-465d-8da3-054ba048e28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14D32BEF0CCB348AE716F529BB44E2F" ma:contentTypeVersion="16" ma:contentTypeDescription="Create a new document." ma:contentTypeScope="" ma:versionID="aa71f03b8f4da507d264649b93438b22">
  <xsd:schema xmlns:xsd="http://www.w3.org/2001/XMLSchema" xmlns:xs="http://www.w3.org/2001/XMLSchema" xmlns:p="http://schemas.microsoft.com/office/2006/metadata/properties" xmlns:ns2="88fc4d26-bc75-465d-8da3-054ba048e285" xmlns:ns3="e77c678d-2a00-40d0-94c2-7518a086dddf" targetNamespace="http://schemas.microsoft.com/office/2006/metadata/properties" ma:root="true" ma:fieldsID="173b321706c01fa53649d3d3fd9aefeb" ns2:_="" ns3:_="">
    <xsd:import namespace="88fc4d26-bc75-465d-8da3-054ba048e285"/>
    <xsd:import namespace="e77c678d-2a00-40d0-94c2-7518a086dddf"/>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ObjectDetectorVersions" minOccurs="0"/>
                <xsd:element ref="ns3:MediaServiceDateTaken" minOccurs="0"/>
                <xsd:element ref="ns3:MediaLengthInSeconds" minOccurs="0"/>
                <xsd:element ref="ns3:lcf76f155ced4ddcb4097134ff3c332f" minOccurs="0"/>
                <xsd:element ref="ns2:TaxCatchAll" minOccurs="0"/>
                <xsd:element ref="ns3:MediaServiceGenerationTime" minOccurs="0"/>
                <xsd:element ref="ns3:MediaServiceEventHashCode" minOccurs="0"/>
                <xsd:element ref="ns3:MediaServiceLocation" minOccurs="0"/>
                <xsd:element ref="ns3:MediaServiceOCR" minOccurs="0"/>
                <xsd:element ref="ns2:SharedWithUsers" minOccurs="0"/>
                <xsd:element ref="ns2:SharedWithDetail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fc4d26-bc75-465d-8da3-054ba048e28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8" nillable="true" ma:displayName="Taxonomy Catch All Column" ma:hidden="true" ma:list="{a9c5ad22-d422-4533-a1e0-98730f513941}" ma:internalName="TaxCatchAll" ma:showField="CatchAllData" ma:web="88fc4d26-bc75-465d-8da3-054ba048e285">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77c678d-2a00-40d0-94c2-7518a086ddd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bcd5a62-a70c-4280-b521-17f27abcce56"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07342B5-984C-4426-9ECA-667DEE75B139}">
  <ds:schemaRefs>
    <ds:schemaRef ds:uri="http://schemas.microsoft.com/sharepoint/events"/>
  </ds:schemaRefs>
</ds:datastoreItem>
</file>

<file path=customXml/itemProps2.xml><?xml version="1.0" encoding="utf-8"?>
<ds:datastoreItem xmlns:ds="http://schemas.openxmlformats.org/officeDocument/2006/customXml" ds:itemID="{3FF08E4D-B363-4E0E-A078-7A6D91DEB745}">
  <ds:schemaRefs>
    <ds:schemaRef ds:uri="88fc4d26-bc75-465d-8da3-054ba048e285"/>
    <ds:schemaRef ds:uri="e77c678d-2a00-40d0-94c2-7518a086dddf"/>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D1ACD01E-70EA-4700-987C-945B04106A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fc4d26-bc75-465d-8da3-054ba048e285"/>
    <ds:schemaRef ds:uri="e77c678d-2a00-40d0-94c2-7518a086dd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C14DB4B-7164-4BD8-8A7B-4B723980A2C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487</Words>
  <Application>Microsoft Office PowerPoint</Application>
  <PresentationFormat>A4 Paper (210x297 mm)</PresentationFormat>
  <Paragraphs>41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SUMMER TERM IN YEAR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5</dc:title>
  <dc:creator>Jackson J</dc:creator>
  <cp:lastModifiedBy>Carver S</cp:lastModifiedBy>
  <cp:revision>94</cp:revision>
  <dcterms:created xsi:type="dcterms:W3CDTF">2023-09-07T13:51:15Z</dcterms:created>
  <dcterms:modified xsi:type="dcterms:W3CDTF">2026-03-26T14:33:24Z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0x010100F14D32BEF0CCB348AE716F529BB44E2F</vt:lpwstr>
  </property>
  <property fmtid="{D5CDD505-2E9C-101B-9397-08002B2CF9AE}" pid="4" name="ComplianceAssetId">
    <vt:lpwstr/>
  </property>
  <property fmtid="{D5CDD505-2E9C-101B-9397-08002B2CF9AE}" pid="5" name="_dlc_DocIdItemGuid">
    <vt:lpwstr>cfbe9ea0-5d84-4e1c-9e32-0aa5410b4833</vt:lpwstr>
  </property>
  <property fmtid="{D5CDD505-2E9C-101B-9397-08002B2CF9AE}" pid="6" name="_ExtendedDescription">
    <vt:lpwstr/>
  </property>
  <property fmtid="{D5CDD505-2E9C-101B-9397-08002B2CF9AE}" pid="7" name="_activity">
    <vt:lpwstr>{"FileActivityType":"9","FileActivityTimeStamp":"2023-09-08T12:28:27.727Z","FileActivityUsersOnPage":[{"DisplayName":"Boffey C","Id":"c.boffey@marusbridge.co.uk"}],"FileActivityNavigationId":null}</vt:lpwstr>
  </property>
  <property fmtid="{D5CDD505-2E9C-101B-9397-08002B2CF9AE}" pid="8" name="TriggerFlowInfo">
    <vt:lpwstr/>
  </property>
</Properties>
</file>