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sldIdLst>
    <p:sldId id="256" r:id="rId6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9AFC0E-2100-4A83-8536-3E40B64A6336}" v="1" dt="2024-12-19T13:43:21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1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20" indent="0" algn="ctr">
              <a:buNone/>
              <a:defRPr sz="1385"/>
            </a:lvl2pPr>
            <a:lvl3pPr marL="633039" indent="0" algn="ctr">
              <a:buNone/>
              <a:defRPr sz="1246"/>
            </a:lvl3pPr>
            <a:lvl4pPr marL="949559" indent="0" algn="ctr">
              <a:buNone/>
              <a:defRPr sz="1108"/>
            </a:lvl4pPr>
            <a:lvl5pPr marL="1266078" indent="0" algn="ctr">
              <a:buNone/>
              <a:defRPr sz="1108"/>
            </a:lvl5pPr>
            <a:lvl6pPr marL="1582598" indent="0" algn="ctr">
              <a:buNone/>
              <a:defRPr sz="1108"/>
            </a:lvl6pPr>
            <a:lvl7pPr marL="1899117" indent="0" algn="ctr">
              <a:buNone/>
              <a:defRPr sz="1108"/>
            </a:lvl7pPr>
            <a:lvl8pPr marL="2215637" indent="0" algn="ctr">
              <a:buNone/>
              <a:defRPr sz="1108"/>
            </a:lvl8pPr>
            <a:lvl9pPr marL="2532156" indent="0" algn="ctr">
              <a:buNone/>
              <a:defRPr sz="1108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2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1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29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2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/>
                </a:solidFill>
              </a:defRPr>
            </a:lvl1pPr>
            <a:lvl2pPr marL="31652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2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0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51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867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21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31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9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3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506" y="207741"/>
            <a:ext cx="6211006" cy="681794"/>
          </a:xfrm>
        </p:spPr>
        <p:txBody>
          <a:bodyPr>
            <a:normAutofit/>
          </a:bodyPr>
          <a:lstStyle/>
          <a:p>
            <a:r>
              <a:rPr lang="en-US" sz="3200" u="sng" dirty="0">
                <a:latin typeface="ver"/>
                <a:cs typeface="Calibri Light"/>
              </a:rPr>
              <a:t>Happy New Year!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51" y="1206043"/>
            <a:ext cx="6935579" cy="116639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GB" sz="1200" dirty="0">
                <a:latin typeface="Verdana"/>
                <a:ea typeface="Verdana"/>
                <a:cs typeface="Arial"/>
              </a:rPr>
              <a:t>We hope you’ve all had a nice break and are ready for Spring term. It has been lovely to welcome the children back to school and they have all started the year with a positive attitude. Below you will find information on what to expect this term in Year 1. As always, our home/school partnership is important, and your continued support is invaluable - thank you for the support you have given your child so far this year. Please continue to contact us if needed via Seesaw or at our classroom door. </a:t>
            </a:r>
          </a:p>
          <a:p>
            <a:pPr algn="l"/>
            <a:r>
              <a:rPr lang="en-GB" sz="1200" dirty="0">
                <a:latin typeface="Verdana"/>
                <a:ea typeface="Verdana"/>
                <a:cs typeface="Arial"/>
              </a:rPr>
              <a:t>Below you will find information on what your child will be learning during the spring term and how best to continue to support your child in Year 1. </a:t>
            </a:r>
            <a:endParaRPr lang="en-US" sz="1200" dirty="0">
              <a:latin typeface="Verdana"/>
              <a:ea typeface="Verdana"/>
              <a:cs typeface="Arial"/>
            </a:endParaRPr>
          </a:p>
          <a:p>
            <a:endParaRPr lang="en-US" sz="1650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11D3D9-9BF9-BC40-732F-3C181285D688}"/>
              </a:ext>
            </a:extLst>
          </p:cNvPr>
          <p:cNvSpPr txBox="1"/>
          <p:nvPr/>
        </p:nvSpPr>
        <p:spPr>
          <a:xfrm>
            <a:off x="109193" y="2752005"/>
            <a:ext cx="3243025" cy="198515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latin typeface="Verdana"/>
                <a:ea typeface="Verdana"/>
                <a:cs typeface="Calibri" panose="020F0502020204030204"/>
              </a:rPr>
              <a:t>Topics we are learning about this term:</a:t>
            </a:r>
          </a:p>
          <a:p>
            <a:r>
              <a:rPr lang="en-US" sz="1100" b="1" dirty="0">
                <a:latin typeface="Verdana"/>
                <a:ea typeface="Verdana"/>
                <a:cs typeface="Calibri" panose="020F0502020204030204"/>
              </a:rPr>
              <a:t>Spring 1: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latin typeface="Verdana"/>
                <a:ea typeface="Verdana"/>
                <a:cs typeface="Calibri" panose="020F0502020204030204"/>
              </a:rPr>
              <a:t>History- The Great Fire of London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latin typeface="Verdana"/>
                <a:ea typeface="Verdana"/>
                <a:cs typeface="Calibri" panose="020F0502020204030204"/>
              </a:rPr>
              <a:t>Science – Animals including humans </a:t>
            </a:r>
          </a:p>
          <a:p>
            <a:r>
              <a:rPr lang="en-US" sz="1100" b="1" dirty="0">
                <a:latin typeface="Verdana"/>
                <a:ea typeface="Verdana"/>
                <a:cs typeface="Calibri" panose="020F0502020204030204"/>
              </a:rPr>
              <a:t>Spring 2: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latin typeface="Verdana"/>
                <a:ea typeface="Verdana"/>
                <a:cs typeface="Calibri" panose="020F0502020204030204"/>
              </a:rPr>
              <a:t>Geography – UK and beyond 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latin typeface="Verdana"/>
                <a:ea typeface="Verdana"/>
                <a:cs typeface="Calibri" panose="020F0502020204030204"/>
              </a:rPr>
              <a:t>Science –  Materials </a:t>
            </a:r>
          </a:p>
          <a:p>
            <a:pPr marL="285750" indent="-285750">
              <a:buFont typeface="Arial"/>
              <a:buChar char="•"/>
            </a:pPr>
            <a:r>
              <a:rPr lang="en-US" sz="1100" dirty="0">
                <a:latin typeface="Verdana"/>
                <a:ea typeface="Verdana"/>
                <a:cs typeface="Calibri" panose="020F0502020204030204"/>
              </a:rPr>
              <a:t>For more information on every subject please look at our class page on the website and our Long-Term Plan.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EF12B9-0EAB-B003-0135-D8FCA85E97FF}"/>
              </a:ext>
            </a:extLst>
          </p:cNvPr>
          <p:cNvSpPr txBox="1"/>
          <p:nvPr/>
        </p:nvSpPr>
        <p:spPr>
          <a:xfrm>
            <a:off x="3429000" y="2783249"/>
            <a:ext cx="3343664" cy="1477328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latin typeface="Verdana"/>
                <a:ea typeface="Verdana"/>
                <a:cs typeface="Calibri" panose="020F0502020204030204"/>
              </a:rPr>
              <a:t>PE days remain the same.</a:t>
            </a:r>
          </a:p>
          <a:p>
            <a:endParaRPr lang="en-US" sz="1200" b="1" dirty="0">
              <a:latin typeface="Verdana"/>
              <a:ea typeface="Verdana"/>
              <a:cs typeface="Calibri" panose="020F0502020204030204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/>
                <a:ea typeface="Verdana"/>
                <a:cs typeface="Calibri" panose="020F0502020204030204"/>
              </a:rPr>
              <a:t>Mrs Riley’s class- Monday + Tuesday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Verdana"/>
                <a:ea typeface="Verdana"/>
                <a:cs typeface="Calibri" panose="020F0502020204030204"/>
              </a:rPr>
              <a:t>Mrs </a:t>
            </a:r>
            <a:r>
              <a:rPr lang="en-US" sz="1100" b="1" dirty="0" err="1">
                <a:latin typeface="Verdana"/>
                <a:ea typeface="Verdana"/>
                <a:cs typeface="Calibri" panose="020F0502020204030204"/>
              </a:rPr>
              <a:t>Tolen’s</a:t>
            </a:r>
            <a:r>
              <a:rPr lang="en-US" sz="1100" b="1" dirty="0">
                <a:latin typeface="Verdana"/>
                <a:ea typeface="Verdana"/>
                <a:cs typeface="Calibri" panose="020F0502020204030204"/>
              </a:rPr>
              <a:t> class – Tuesday + Wednesday</a:t>
            </a:r>
          </a:p>
          <a:p>
            <a:endParaRPr lang="en-US" sz="1100" b="1" dirty="0">
              <a:latin typeface="Verdana"/>
              <a:ea typeface="Verdana"/>
              <a:cs typeface="Calibri" panose="020F0502020204030204"/>
            </a:endParaRPr>
          </a:p>
          <a:p>
            <a:r>
              <a:rPr lang="en-US" sz="1100" dirty="0">
                <a:latin typeface="Verdana"/>
                <a:ea typeface="Verdana"/>
                <a:cs typeface="Calibri" panose="020F0502020204030204"/>
              </a:rPr>
              <a:t>Please ensure your child has the correct kit and is able to take out their own earrings.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A49F8F-C134-09F1-E694-F371103A7F31}"/>
              </a:ext>
            </a:extLst>
          </p:cNvPr>
          <p:cNvSpPr txBox="1"/>
          <p:nvPr/>
        </p:nvSpPr>
        <p:spPr>
          <a:xfrm>
            <a:off x="118747" y="4814905"/>
            <a:ext cx="6591259" cy="233910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latin typeface="Verdana"/>
                <a:ea typeface="Verdana"/>
                <a:cs typeface="Calibri" panose="020F0502020204030204"/>
              </a:rPr>
              <a:t>Homework</a:t>
            </a:r>
          </a:p>
          <a:p>
            <a:r>
              <a:rPr lang="en-US" sz="1200" dirty="0">
                <a:latin typeface="Verdana"/>
                <a:ea typeface="Verdana"/>
                <a:cs typeface="Calibri" panose="020F0502020204030204"/>
              </a:rPr>
              <a:t>Homework remains a priority and a great way to encourage independence and consolidate learning.</a:t>
            </a:r>
          </a:p>
          <a:p>
            <a:endParaRPr lang="en-US" sz="1200" dirty="0">
              <a:latin typeface="Verdana"/>
              <a:ea typeface="Verdana"/>
              <a:cs typeface="Calibri" panose="020F0502020204030204"/>
            </a:endParaRPr>
          </a:p>
          <a:p>
            <a:r>
              <a:rPr lang="en-US" sz="1200" dirty="0">
                <a:latin typeface="Verdana"/>
                <a:ea typeface="Verdana"/>
                <a:cs typeface="Calibri" panose="020F0502020204030204"/>
              </a:rPr>
              <a:t>Homework will be sent home for your child in the form of:</a:t>
            </a:r>
            <a:endParaRPr lang="en-US" sz="12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Verdana"/>
                <a:ea typeface="Verdana"/>
                <a:cs typeface="Calibri" panose="020F0502020204030204"/>
              </a:rPr>
              <a:t>Reading</a:t>
            </a:r>
            <a:r>
              <a:rPr lang="en-US" sz="1200" dirty="0">
                <a:latin typeface="Verdana"/>
                <a:ea typeface="Verdana"/>
                <a:cs typeface="Calibri" panose="020F0502020204030204"/>
              </a:rPr>
              <a:t> – Reading is expected to be done </a:t>
            </a:r>
            <a:r>
              <a:rPr lang="en-US" sz="1200" b="1" u="sng" dirty="0">
                <a:latin typeface="Verdana"/>
                <a:ea typeface="Verdana"/>
                <a:cs typeface="Calibri" panose="020F0502020204030204"/>
              </a:rPr>
              <a:t>four</a:t>
            </a:r>
            <a:r>
              <a:rPr lang="en-US" sz="1200" u="sng" dirty="0">
                <a:latin typeface="Verdana"/>
                <a:ea typeface="Verdana"/>
                <a:cs typeface="Calibri" panose="020F0502020204030204"/>
              </a:rPr>
              <a:t> </a:t>
            </a:r>
            <a:r>
              <a:rPr lang="en-US" sz="1200" b="1" u="sng" dirty="0">
                <a:latin typeface="Verdana"/>
                <a:ea typeface="Verdana"/>
                <a:cs typeface="Calibri" panose="020F0502020204030204"/>
              </a:rPr>
              <a:t>times</a:t>
            </a:r>
            <a:r>
              <a:rPr lang="en-US" sz="1200" u="sng" dirty="0">
                <a:latin typeface="Verdana"/>
                <a:ea typeface="Verdana"/>
                <a:cs typeface="Calibri" panose="020F0502020204030204"/>
              </a:rPr>
              <a:t> </a:t>
            </a:r>
            <a:r>
              <a:rPr lang="en-US" sz="1200" dirty="0">
                <a:latin typeface="Verdana"/>
                <a:ea typeface="Verdana"/>
                <a:cs typeface="Calibri" panose="020F0502020204030204"/>
              </a:rPr>
              <a:t>per week and written in your child’s reading planner. The planners will be checked every Wednesday.</a:t>
            </a:r>
            <a:r>
              <a:rPr lang="en-US" sz="1200" dirty="0">
                <a:latin typeface="Verdana"/>
                <a:ea typeface="Verdana"/>
                <a:cs typeface="Arial"/>
              </a:rPr>
              <a:t> 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Verdana"/>
                <a:ea typeface="Verdana"/>
                <a:cs typeface="Calibri" panose="020F0502020204030204"/>
              </a:rPr>
              <a:t>Spellings</a:t>
            </a:r>
            <a:r>
              <a:rPr lang="en-US" sz="1200" dirty="0">
                <a:latin typeface="Verdana"/>
                <a:ea typeface="Verdana"/>
                <a:cs typeface="Calibri" panose="020F0502020204030204"/>
              </a:rPr>
              <a:t> – given out on a Thursday to be tested on the following Thursday. These will be from the Year 1 common exception words list.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 err="1">
                <a:latin typeface="Verdana"/>
                <a:ea typeface="Verdana"/>
                <a:cs typeface="Calibri" panose="020F0502020204030204"/>
              </a:rPr>
              <a:t>Maths</a:t>
            </a:r>
            <a:r>
              <a:rPr lang="en-US" sz="1200" dirty="0">
                <a:latin typeface="Verdana"/>
                <a:ea typeface="Verdana"/>
                <a:cs typeface="Calibri" panose="020F0502020204030204"/>
              </a:rPr>
              <a:t> – We will be sending home logins and some more information on </a:t>
            </a:r>
            <a:r>
              <a:rPr lang="en-US" sz="1200" dirty="0" err="1">
                <a:latin typeface="Verdana"/>
                <a:ea typeface="Verdana"/>
                <a:cs typeface="Calibri" panose="020F0502020204030204"/>
              </a:rPr>
              <a:t>Numbots</a:t>
            </a:r>
            <a:r>
              <a:rPr lang="en-US" sz="1200" dirty="0">
                <a:latin typeface="Verdana"/>
                <a:ea typeface="Verdana"/>
                <a:cs typeface="Calibri" panose="020F0502020204030204"/>
              </a:rPr>
              <a:t>. Children should aim to go on </a:t>
            </a:r>
            <a:r>
              <a:rPr lang="en-US" sz="1200" dirty="0" err="1">
                <a:latin typeface="Verdana"/>
                <a:ea typeface="Verdana"/>
                <a:cs typeface="Calibri" panose="020F0502020204030204"/>
              </a:rPr>
              <a:t>Numbots</a:t>
            </a:r>
            <a:r>
              <a:rPr lang="en-US" sz="1200" dirty="0">
                <a:latin typeface="Verdana"/>
                <a:ea typeface="Verdana"/>
                <a:cs typeface="Calibri" panose="020F0502020204030204"/>
              </a:rPr>
              <a:t> 3x a week for a short burst to consolidate their understanding of number and place value.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F667E4-FE4F-77BB-F7BB-26C4085ADE79}"/>
              </a:ext>
            </a:extLst>
          </p:cNvPr>
          <p:cNvSpPr txBox="1"/>
          <p:nvPr/>
        </p:nvSpPr>
        <p:spPr>
          <a:xfrm>
            <a:off x="95472" y="7205387"/>
            <a:ext cx="6590022" cy="173893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latin typeface="Verdana"/>
                <a:ea typeface="Verdana"/>
                <a:cs typeface="Arial"/>
              </a:rPr>
              <a:t>Bridge Builders</a:t>
            </a:r>
          </a:p>
          <a:p>
            <a:endParaRPr lang="en-GB" sz="1100" dirty="0">
              <a:latin typeface="Verdana"/>
              <a:ea typeface="Verdana"/>
              <a:cs typeface="Arial"/>
            </a:endParaRPr>
          </a:p>
          <a:p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Spring 1 objective is </a:t>
            </a:r>
            <a:r>
              <a:rPr lang="en-GB" sz="1200" b="1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Friendship-</a:t>
            </a: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 can show appreciation for my friend by giving them a gift. (E.g., make a card, friendship bracelet)</a:t>
            </a: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</a:p>
          <a:p>
            <a:endParaRPr lang="en-GB" sz="1200" dirty="0"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Spring 2 objective is </a:t>
            </a:r>
            <a:r>
              <a:rPr lang="en-GB" sz="1200" b="1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Responsibility-</a:t>
            </a:r>
            <a:r>
              <a:rPr lang="en-GB" sz="1200" dirty="0"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 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 can discover all the species of minibeasts in my garden, sketch them and maintain their habitat. </a:t>
            </a:r>
          </a:p>
          <a:p>
            <a:endParaRPr lang="en-US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  <a:p>
            <a:r>
              <a:rPr lang="en-U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/>
              </a:rPr>
              <a:t>Please upload your evidence for these objectives to Seesaw </a:t>
            </a:r>
            <a:endParaRPr lang="en-GB" sz="1200" dirty="0">
              <a:latin typeface="Verdana" panose="020B0604030504040204" pitchFamily="34" charset="0"/>
              <a:ea typeface="Verdana" panose="020B0604030504040204" pitchFamily="34" charset="0"/>
              <a:cs typeface="Arial"/>
            </a:endParaRPr>
          </a:p>
        </p:txBody>
      </p:sp>
      <p:pic>
        <p:nvPicPr>
          <p:cNvPr id="9" name="Picture 8" descr="A blue and white logo&#10;&#10;Description automatically generated">
            <a:extLst>
              <a:ext uri="{FF2B5EF4-FFF2-40B4-BE49-F238E27FC236}">
                <a16:creationId xmlns:a16="http://schemas.microsoft.com/office/drawing/2014/main" id="{FB5DAD28-0AF1-A3FA-D463-ED737C4D60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06" y="78464"/>
            <a:ext cx="1115379" cy="982590"/>
          </a:xfrm>
          <a:prstGeom prst="rect">
            <a:avLst/>
          </a:prstGeom>
        </p:spPr>
      </p:pic>
      <p:pic>
        <p:nvPicPr>
          <p:cNvPr id="10" name="Picture 9" descr="A circular puzzle with different colored pieces&#10;&#10;Description automatically generated">
            <a:extLst>
              <a:ext uri="{FF2B5EF4-FFF2-40B4-BE49-F238E27FC236}">
                <a16:creationId xmlns:a16="http://schemas.microsoft.com/office/drawing/2014/main" id="{78A0C3C9-8EE5-3103-8022-4002F92ABF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3001" y="9322"/>
            <a:ext cx="1052493" cy="10517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B6B6B3-731D-60D8-3391-027B0E0F5E1E}"/>
              </a:ext>
            </a:extLst>
          </p:cNvPr>
          <p:cNvSpPr txBox="1"/>
          <p:nvPr/>
        </p:nvSpPr>
        <p:spPr>
          <a:xfrm>
            <a:off x="95472" y="8987533"/>
            <a:ext cx="6590022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200" b="1" dirty="0">
                <a:latin typeface="Verdana"/>
                <a:ea typeface="Verdana"/>
                <a:cs typeface="Arial"/>
              </a:rPr>
              <a:t>Parent Afternoon</a:t>
            </a:r>
          </a:p>
          <a:p>
            <a:r>
              <a:rPr lang="en-GB" sz="1200" dirty="0">
                <a:solidFill>
                  <a:srgbClr val="000000"/>
                </a:solidFill>
                <a:latin typeface="Verdana"/>
                <a:ea typeface="Verdana"/>
                <a:cs typeface="Arial"/>
              </a:rPr>
              <a:t>We will be holding a parents afternoon called ‘Around the UK in 80 minutes’ in Spring 2 to support with our Geography learning. We will be in contact closer to the time with a confirmed date and time. </a:t>
            </a:r>
            <a:endParaRPr lang="en-US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8fc4d26-bc75-465d-8da3-054ba048e285">56JD4QUNF3DD-747746245-386006</_dlc_DocId>
    <MediaLengthInSeconds xmlns="e77c678d-2a00-40d0-94c2-7518a086dddf" xsi:nil="true"/>
    <_dlc_DocIdUrl xmlns="88fc4d26-bc75-465d-8da3-054ba048e285">
      <Url>https://rowanlearningtrustwigan.sharepoint.com/sites/MarusBridgePrimary/_layouts/15/DocIdRedir.aspx?ID=56JD4QUNF3DD-747746245-386006</Url>
      <Description>56JD4QUNF3DD-747746245-386006</Description>
    </_dlc_DocIdUrl>
    <SharedWithUsers xmlns="88fc4d26-bc75-465d-8da3-054ba048e285">
      <UserInfo>
        <DisplayName/>
        <AccountId xsi:nil="true"/>
        <AccountType/>
      </UserInfo>
    </SharedWithUsers>
    <lcf76f155ced4ddcb4097134ff3c332f xmlns="e77c678d-2a00-40d0-94c2-7518a086dddf">
      <Terms xmlns="http://schemas.microsoft.com/office/infopath/2007/PartnerControls"/>
    </lcf76f155ced4ddcb4097134ff3c332f>
    <TaxCatchAll xmlns="88fc4d26-bc75-465d-8da3-054ba048e285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4D32BEF0CCB348AE716F529BB44E2F" ma:contentTypeVersion="14" ma:contentTypeDescription="Create a new document." ma:contentTypeScope="" ma:versionID="42b50170c1882da340caa1ec255db091">
  <xsd:schema xmlns:xsd="http://www.w3.org/2001/XMLSchema" xmlns:xs="http://www.w3.org/2001/XMLSchema" xmlns:p="http://schemas.microsoft.com/office/2006/metadata/properties" xmlns:ns2="88fc4d26-bc75-465d-8da3-054ba048e285" xmlns:ns3="e77c678d-2a00-40d0-94c2-7518a086dddf" targetNamespace="http://schemas.microsoft.com/office/2006/metadata/properties" ma:root="true" ma:fieldsID="a780c9dddde7b499b21c1e23e5d247e8" ns2:_="" ns3:_="">
    <xsd:import namespace="88fc4d26-bc75-465d-8da3-054ba048e285"/>
    <xsd:import namespace="e77c678d-2a00-40d0-94c2-7518a086ddd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c4d26-bc75-465d-8da3-054ba048e28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8" nillable="true" ma:displayName="Taxonomy Catch All Column" ma:hidden="true" ma:list="{a9c5ad22-d422-4533-a1e0-98730f513941}" ma:internalName="TaxCatchAll" ma:showField="CatchAllData" ma:web="88fc4d26-bc75-465d-8da3-054ba048e2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c678d-2a00-40d0-94c2-7518a086d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bcd5a62-a70c-4280-b521-17f27abcc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7342B5-984C-4426-9ECA-667DEE75B139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C14DB4B-7164-4BD8-8A7B-4B723980A2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FF08E4D-B363-4E0E-A078-7A6D91DEB745}">
  <ds:schemaRefs>
    <ds:schemaRef ds:uri="88fc4d26-bc75-465d-8da3-054ba048e285"/>
    <ds:schemaRef ds:uri="e77c678d-2a00-40d0-94c2-7518a086dddf"/>
    <ds:schemaRef ds:uri="http://schemas.microsoft.com/office/2006/metadata/properties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DEA1C3C3-336D-43E6-BEFB-C75FC6CFAE8F}">
  <ds:schemaRefs>
    <ds:schemaRef ds:uri="88fc4d26-bc75-465d-8da3-054ba048e285"/>
    <ds:schemaRef ds:uri="e77c678d-2a00-40d0-94c2-7518a086ddd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456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Happy New Year!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5</dc:title>
  <dc:creator>Jackson J</dc:creator>
  <cp:lastModifiedBy>Foxwell L</cp:lastModifiedBy>
  <cp:revision>14</cp:revision>
  <dcterms:created xsi:type="dcterms:W3CDTF">2023-09-07T13:51:15Z</dcterms:created>
  <dcterms:modified xsi:type="dcterms:W3CDTF">2025-12-18T14:31:13Z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0x010100F14D32BEF0CCB348AE716F529BB44E2F</vt:lpwstr>
  </property>
  <property fmtid="{D5CDD505-2E9C-101B-9397-08002B2CF9AE}" pid="4" name="ComplianceAssetId">
    <vt:lpwstr/>
  </property>
  <property fmtid="{D5CDD505-2E9C-101B-9397-08002B2CF9AE}" pid="5" name="_dlc_DocIdItemGuid">
    <vt:lpwstr>578e9c42-98eb-4418-85c0-3a9d5002478e</vt:lpwstr>
  </property>
  <property fmtid="{D5CDD505-2E9C-101B-9397-08002B2CF9AE}" pid="6" name="_ExtendedDescription">
    <vt:lpwstr/>
  </property>
  <property fmtid="{D5CDD505-2E9C-101B-9397-08002B2CF9AE}" pid="7" name="_activity">
    <vt:lpwstr>{"FileActivityType":"9","FileActivityTimeStamp":"2023-09-08T12:28:27.727Z","FileActivityUsersOnPage":[{"DisplayName":"Boffey C","Id":"c.boffey@marusbridge.co.uk"}],"FileActivityNavigationId":null}</vt:lpwstr>
  </property>
  <property fmtid="{D5CDD505-2E9C-101B-9397-08002B2CF9AE}" pid="8" name="TriggerFlowInfo">
    <vt:lpwstr/>
  </property>
</Properties>
</file>