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5"/>
  </p:sldMasterIdLst>
  <p:sldIdLst>
    <p:sldId id="256" r:id="rId6"/>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5" d="100"/>
          <a:sy n="75" d="100"/>
        </p:scale>
        <p:origin x="309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5" Type="http://schemas.openxmlformats.org/officeDocument/2006/relationships/slideMaster" Target="slideMasters/slideMaster1.xml"/><Relationship Id="rId10"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154"/>
            </a:lvl1pPr>
          </a:lstStyle>
          <a:p>
            <a:r>
              <a:rPr lang="en-US" dirty="0"/>
              <a:t>Click to edit Master title style</a:t>
            </a:r>
          </a:p>
        </p:txBody>
      </p:sp>
      <p:sp>
        <p:nvSpPr>
          <p:cNvPr id="3" name="Subtitle 2"/>
          <p:cNvSpPr>
            <a:spLocks noGrp="1"/>
          </p:cNvSpPr>
          <p:nvPr>
            <p:ph type="subTitle" idx="1"/>
          </p:nvPr>
        </p:nvSpPr>
        <p:spPr>
          <a:xfrm>
            <a:off x="857250" y="5202944"/>
            <a:ext cx="5143500" cy="2391656"/>
          </a:xfrm>
        </p:spPr>
        <p:txBody>
          <a:bodyPr/>
          <a:lstStyle>
            <a:lvl1pPr marL="0" indent="0" algn="ctr">
              <a:buNone/>
              <a:defRPr sz="1662"/>
            </a:lvl1pPr>
            <a:lvl2pPr marL="316520" indent="0" algn="ctr">
              <a:buNone/>
              <a:defRPr sz="1385"/>
            </a:lvl2pPr>
            <a:lvl3pPr marL="633039" indent="0" algn="ctr">
              <a:buNone/>
              <a:defRPr sz="1246"/>
            </a:lvl3pPr>
            <a:lvl4pPr marL="949559" indent="0" algn="ctr">
              <a:buNone/>
              <a:defRPr sz="1108"/>
            </a:lvl4pPr>
            <a:lvl5pPr marL="1266078" indent="0" algn="ctr">
              <a:buNone/>
              <a:defRPr sz="1108"/>
            </a:lvl5pPr>
            <a:lvl6pPr marL="1582598" indent="0" algn="ctr">
              <a:buNone/>
              <a:defRPr sz="1108"/>
            </a:lvl6pPr>
            <a:lvl7pPr marL="1899117" indent="0" algn="ctr">
              <a:buNone/>
              <a:defRPr sz="1108"/>
            </a:lvl7pPr>
            <a:lvl8pPr marL="2215637" indent="0" algn="ctr">
              <a:buNone/>
              <a:defRPr sz="1108"/>
            </a:lvl8pPr>
            <a:lvl9pPr marL="2532156" indent="0" algn="ctr">
              <a:buNone/>
              <a:defRPr sz="1108"/>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752215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59012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78294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82246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154"/>
            </a:lvl1pPr>
          </a:lstStyle>
          <a:p>
            <a:r>
              <a:rPr lang="en-US" dirty="0"/>
              <a:t>Click to edit Master title style</a:t>
            </a:r>
          </a:p>
        </p:txBody>
      </p:sp>
      <p:sp>
        <p:nvSpPr>
          <p:cNvPr id="3" name="Text Placeholder 2"/>
          <p:cNvSpPr>
            <a:spLocks noGrp="1"/>
          </p:cNvSpPr>
          <p:nvPr>
            <p:ph type="body" idx="1"/>
          </p:nvPr>
        </p:nvSpPr>
        <p:spPr>
          <a:xfrm>
            <a:off x="467916" y="6629226"/>
            <a:ext cx="5915025" cy="2166937"/>
          </a:xfrm>
        </p:spPr>
        <p:txBody>
          <a:bodyPr/>
          <a:lstStyle>
            <a:lvl1pPr marL="0" indent="0">
              <a:buNone/>
              <a:defRPr sz="1662">
                <a:solidFill>
                  <a:schemeClr val="tx1"/>
                </a:solidFill>
              </a:defRPr>
            </a:lvl1pPr>
            <a:lvl2pPr marL="316520" indent="0">
              <a:buNone/>
              <a:defRPr sz="1385">
                <a:solidFill>
                  <a:schemeClr val="tx1">
                    <a:tint val="75000"/>
                  </a:schemeClr>
                </a:solidFill>
              </a:defRPr>
            </a:lvl2pPr>
            <a:lvl3pPr marL="633039" indent="0">
              <a:buNone/>
              <a:defRPr sz="1246">
                <a:solidFill>
                  <a:schemeClr val="tx1">
                    <a:tint val="75000"/>
                  </a:schemeClr>
                </a:solidFill>
              </a:defRPr>
            </a:lvl3pPr>
            <a:lvl4pPr marL="949559" indent="0">
              <a:buNone/>
              <a:defRPr sz="1108">
                <a:solidFill>
                  <a:schemeClr val="tx1">
                    <a:tint val="75000"/>
                  </a:schemeClr>
                </a:solidFill>
              </a:defRPr>
            </a:lvl4pPr>
            <a:lvl5pPr marL="1266078" indent="0">
              <a:buNone/>
              <a:defRPr sz="1108">
                <a:solidFill>
                  <a:schemeClr val="tx1">
                    <a:tint val="75000"/>
                  </a:schemeClr>
                </a:solidFill>
              </a:defRPr>
            </a:lvl5pPr>
            <a:lvl6pPr marL="1582598" indent="0">
              <a:buNone/>
              <a:defRPr sz="1108">
                <a:solidFill>
                  <a:schemeClr val="tx1">
                    <a:tint val="75000"/>
                  </a:schemeClr>
                </a:solidFill>
              </a:defRPr>
            </a:lvl6pPr>
            <a:lvl7pPr marL="1899117" indent="0">
              <a:buNone/>
              <a:defRPr sz="1108">
                <a:solidFill>
                  <a:schemeClr val="tx1">
                    <a:tint val="75000"/>
                  </a:schemeClr>
                </a:solidFill>
              </a:defRPr>
            </a:lvl7pPr>
            <a:lvl8pPr marL="2215637" indent="0">
              <a:buNone/>
              <a:defRPr sz="1108">
                <a:solidFill>
                  <a:schemeClr val="tx1">
                    <a:tint val="75000"/>
                  </a:schemeClr>
                </a:solidFill>
              </a:defRPr>
            </a:lvl8pPr>
            <a:lvl9pPr marL="2532156" indent="0">
              <a:buNone/>
              <a:defRPr sz="1108">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12/18/2025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01427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471488"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471863" y="2637014"/>
            <a:ext cx="2914650" cy="628526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24808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en-US" dirty="0"/>
              <a:t>Click to edit Master title style</a:t>
            </a:r>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4" name="Content Placeholder 3"/>
          <p:cNvSpPr>
            <a:spLocks noGrp="1"/>
          </p:cNvSpPr>
          <p:nvPr>
            <p:ph sz="half" idx="2"/>
          </p:nvPr>
        </p:nvSpPr>
        <p:spPr>
          <a:xfrm>
            <a:off x="472381" y="3618442"/>
            <a:ext cx="2901255" cy="53221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662" b="1"/>
            </a:lvl1pPr>
            <a:lvl2pPr marL="316520" indent="0">
              <a:buNone/>
              <a:defRPr sz="1385" b="1"/>
            </a:lvl2pPr>
            <a:lvl3pPr marL="633039" indent="0">
              <a:buNone/>
              <a:defRPr sz="1246" b="1"/>
            </a:lvl3pPr>
            <a:lvl4pPr marL="949559" indent="0">
              <a:buNone/>
              <a:defRPr sz="1108" b="1"/>
            </a:lvl4pPr>
            <a:lvl5pPr marL="1266078" indent="0">
              <a:buNone/>
              <a:defRPr sz="1108" b="1"/>
            </a:lvl5pPr>
            <a:lvl6pPr marL="1582598" indent="0">
              <a:buNone/>
              <a:defRPr sz="1108" b="1"/>
            </a:lvl6pPr>
            <a:lvl7pPr marL="1899117" indent="0">
              <a:buNone/>
              <a:defRPr sz="1108" b="1"/>
            </a:lvl7pPr>
            <a:lvl8pPr marL="2215637" indent="0">
              <a:buNone/>
              <a:defRPr sz="1108" b="1"/>
            </a:lvl8pPr>
            <a:lvl9pPr marL="2532156" indent="0">
              <a:buNone/>
              <a:defRPr sz="1108" b="1"/>
            </a:lvl9pPr>
          </a:lstStyle>
          <a:p>
            <a:pPr lvl="0"/>
            <a:r>
              <a:rPr lang="en-US" dirty="0"/>
              <a:t>Click to edit Master text styles</a:t>
            </a:r>
          </a:p>
        </p:txBody>
      </p:sp>
      <p:sp>
        <p:nvSpPr>
          <p:cNvPr id="6" name="Content Placeholder 5"/>
          <p:cNvSpPr>
            <a:spLocks noGrp="1"/>
          </p:cNvSpPr>
          <p:nvPr>
            <p:ph sz="quarter" idx="4"/>
          </p:nvPr>
        </p:nvSpPr>
        <p:spPr>
          <a:xfrm>
            <a:off x="3471863" y="3618442"/>
            <a:ext cx="2915543" cy="532218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12/18/2025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332513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12/18/2025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968671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12/18/2025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54921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dirty="0"/>
              <a:t>Click to edit Master title style</a:t>
            </a:r>
          </a:p>
        </p:txBody>
      </p:sp>
      <p:sp>
        <p:nvSpPr>
          <p:cNvPr id="3" name="Content Placeholder 2"/>
          <p:cNvSpPr>
            <a:spLocks noGrp="1"/>
          </p:cNvSpPr>
          <p:nvPr>
            <p:ph idx="1"/>
          </p:nvPr>
        </p:nvSpPr>
        <p:spPr>
          <a:xfrm>
            <a:off x="2915543" y="1426283"/>
            <a:ext cx="3471863" cy="7039681"/>
          </a:xfrm>
        </p:spPr>
        <p:txBody>
          <a:bodyPr/>
          <a:lstStyle>
            <a:lvl1pPr>
              <a:defRPr sz="2215"/>
            </a:lvl1pPr>
            <a:lvl2pPr>
              <a:defRPr sz="1938"/>
            </a:lvl2pPr>
            <a:lvl3pPr>
              <a:defRPr sz="1662"/>
            </a:lvl3pPr>
            <a:lvl4pPr>
              <a:defRPr sz="1385"/>
            </a:lvl4pPr>
            <a:lvl5pPr>
              <a:defRPr sz="1385"/>
            </a:lvl5pPr>
            <a:lvl6pPr>
              <a:defRPr sz="1385"/>
            </a:lvl6pPr>
            <a:lvl7pPr>
              <a:defRPr sz="1385"/>
            </a:lvl7pPr>
            <a:lvl8pPr>
              <a:defRPr sz="1385"/>
            </a:lvl8pPr>
            <a:lvl9pPr>
              <a:defRPr sz="138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268331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215"/>
            </a:lvl1pPr>
          </a:lstStyle>
          <a:p>
            <a:r>
              <a:rPr lang="en-US" dirty="0"/>
              <a:t>Click to edit Master title style</a:t>
            </a:r>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215"/>
            </a:lvl1pPr>
            <a:lvl2pPr marL="316520" indent="0">
              <a:buNone/>
              <a:defRPr sz="1938"/>
            </a:lvl2pPr>
            <a:lvl3pPr marL="633039" indent="0">
              <a:buNone/>
              <a:defRPr sz="1662"/>
            </a:lvl3pPr>
            <a:lvl4pPr marL="949559" indent="0">
              <a:buNone/>
              <a:defRPr sz="1385"/>
            </a:lvl4pPr>
            <a:lvl5pPr marL="1266078" indent="0">
              <a:buNone/>
              <a:defRPr sz="1385"/>
            </a:lvl5pPr>
            <a:lvl6pPr marL="1582598" indent="0">
              <a:buNone/>
              <a:defRPr sz="1385"/>
            </a:lvl6pPr>
            <a:lvl7pPr marL="1899117" indent="0">
              <a:buNone/>
              <a:defRPr sz="1385"/>
            </a:lvl7pPr>
            <a:lvl8pPr marL="2215637" indent="0">
              <a:buNone/>
              <a:defRPr sz="1385"/>
            </a:lvl8pPr>
            <a:lvl9pPr marL="2532156" indent="0">
              <a:buNone/>
              <a:defRPr sz="1385"/>
            </a:lvl9pPr>
          </a:lstStyle>
          <a:p>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108"/>
            </a:lvl1pPr>
            <a:lvl2pPr marL="316520" indent="0">
              <a:buNone/>
              <a:defRPr sz="969"/>
            </a:lvl2pPr>
            <a:lvl3pPr marL="633039" indent="0">
              <a:buNone/>
              <a:defRPr sz="831"/>
            </a:lvl3pPr>
            <a:lvl4pPr marL="949559" indent="0">
              <a:buNone/>
              <a:defRPr sz="692"/>
            </a:lvl4pPr>
            <a:lvl5pPr marL="1266078" indent="0">
              <a:buNone/>
              <a:defRPr sz="692"/>
            </a:lvl5pPr>
            <a:lvl6pPr marL="1582598" indent="0">
              <a:buNone/>
              <a:defRPr sz="692"/>
            </a:lvl6pPr>
            <a:lvl7pPr marL="1899117" indent="0">
              <a:buNone/>
              <a:defRPr sz="692"/>
            </a:lvl7pPr>
            <a:lvl8pPr marL="2215637" indent="0">
              <a:buNone/>
              <a:defRPr sz="692"/>
            </a:lvl8pPr>
            <a:lvl9pPr marL="2532156" indent="0">
              <a:buNone/>
              <a:defRPr sz="692"/>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12/18/2025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75594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831">
                <a:solidFill>
                  <a:schemeClr val="tx1">
                    <a:tint val="75000"/>
                  </a:schemeClr>
                </a:solidFill>
              </a:defRPr>
            </a:lvl1pPr>
          </a:lstStyle>
          <a:p>
            <a:fld id="{C764DE79-268F-4C1A-8933-263129D2AF90}" type="datetimeFigureOut">
              <a:rPr lang="en-US" dirty="0"/>
              <a:t>12/18/2025</a:t>
            </a:fld>
            <a:endParaRPr lang="en-US" dirty="0"/>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831">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831">
                <a:solidFill>
                  <a:schemeClr val="tx1">
                    <a:tint val="75000"/>
                  </a:schemeClr>
                </a:solidFill>
              </a:defRPr>
            </a:lvl1pPr>
          </a:lstStyle>
          <a:p>
            <a:fld id="{48F63A3B-78C7-47BE-AE5E-E10140E04643}" type="slidenum">
              <a:rPr lang="en-US" dirty="0"/>
              <a:t>‹#›</a:t>
            </a:fld>
            <a:endParaRPr lang="en-US" dirty="0"/>
          </a:p>
        </p:txBody>
      </p:sp>
    </p:spTree>
    <p:extLst>
      <p:ext uri="{BB962C8B-B14F-4D97-AF65-F5344CB8AC3E}">
        <p14:creationId xmlns:p14="http://schemas.microsoft.com/office/powerpoint/2010/main" val="12891368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9388" y="133419"/>
            <a:ext cx="6211006" cy="681794"/>
          </a:xfrm>
        </p:spPr>
        <p:txBody>
          <a:bodyPr>
            <a:normAutofit/>
          </a:bodyPr>
          <a:lstStyle/>
          <a:p>
            <a:r>
              <a:rPr lang="en-US" sz="3200" u="sng" dirty="0">
                <a:latin typeface="ver"/>
                <a:cs typeface="Calibri Light"/>
              </a:rPr>
              <a:t>Spring Term in Year 3</a:t>
            </a:r>
          </a:p>
        </p:txBody>
      </p:sp>
      <p:sp>
        <p:nvSpPr>
          <p:cNvPr id="3" name="Subtitle 2"/>
          <p:cNvSpPr>
            <a:spLocks noGrp="1"/>
          </p:cNvSpPr>
          <p:nvPr>
            <p:ph type="subTitle" idx="1"/>
          </p:nvPr>
        </p:nvSpPr>
        <p:spPr>
          <a:xfrm>
            <a:off x="-6305" y="991215"/>
            <a:ext cx="6866873" cy="1157489"/>
          </a:xfrm>
        </p:spPr>
        <p:txBody>
          <a:bodyPr vert="horz" lIns="91440" tIns="45720" rIns="91440" bIns="45720" rtlCol="0" anchor="t">
            <a:noAutofit/>
          </a:bodyPr>
          <a:lstStyle/>
          <a:p>
            <a:pPr algn="l"/>
            <a:r>
              <a:rPr lang="en-GB" sz="1050" dirty="0">
                <a:latin typeface="Verdana"/>
                <a:ea typeface="Verdana"/>
                <a:cs typeface="Arial"/>
              </a:rPr>
              <a:t>We hope you’ve all had a restful Christmas break and are refreshed for the new Spring Term.  We continue to work in partnership with you, ensuring that your child has a happy and successful time in Year 3. You are welcome to see us each morning at the classroom door. Please note, Seesaw messages are not checked during the school day, so urgent messages (</a:t>
            </a:r>
            <a:r>
              <a:rPr lang="en-GB" sz="1050" dirty="0" err="1">
                <a:latin typeface="Verdana"/>
                <a:ea typeface="Verdana"/>
                <a:cs typeface="Arial"/>
              </a:rPr>
              <a:t>E.g</a:t>
            </a:r>
            <a:r>
              <a:rPr lang="en-GB" sz="1050" dirty="0">
                <a:latin typeface="Verdana"/>
                <a:ea typeface="Verdana"/>
                <a:cs typeface="Arial"/>
              </a:rPr>
              <a:t> alternative pick-up/ sickness etc) must continue to go via the office. </a:t>
            </a:r>
            <a:endParaRPr lang="en-US" sz="1050" dirty="0">
              <a:latin typeface="Calibri" panose="020F0502020204030204"/>
              <a:ea typeface="Calibri"/>
              <a:cs typeface="Calibri"/>
            </a:endParaRPr>
          </a:p>
          <a:p>
            <a:pPr algn="l"/>
            <a:r>
              <a:rPr lang="en-GB" sz="1050" dirty="0">
                <a:latin typeface="Verdana"/>
                <a:ea typeface="Verdana"/>
                <a:cs typeface="Arial"/>
              </a:rPr>
              <a:t>Please find an update below about this term’s curriculum and how you can best support your child in Year 3.</a:t>
            </a:r>
            <a:endParaRPr lang="en-US" sz="1050" dirty="0">
              <a:ea typeface="Calibri"/>
              <a:cs typeface="Calibri"/>
            </a:endParaRPr>
          </a:p>
        </p:txBody>
      </p:sp>
      <p:sp>
        <p:nvSpPr>
          <p:cNvPr id="4" name="TextBox 3">
            <a:extLst>
              <a:ext uri="{FF2B5EF4-FFF2-40B4-BE49-F238E27FC236}">
                <a16:creationId xmlns:a16="http://schemas.microsoft.com/office/drawing/2014/main" id="{9D11D3D9-9BF9-BC40-732F-3C181285D688}"/>
              </a:ext>
            </a:extLst>
          </p:cNvPr>
          <p:cNvSpPr txBox="1"/>
          <p:nvPr/>
        </p:nvSpPr>
        <p:spPr>
          <a:xfrm>
            <a:off x="99532" y="2250592"/>
            <a:ext cx="3036427" cy="2154436"/>
          </a:xfrm>
          <a:prstGeom prst="rect">
            <a:avLst/>
          </a:prstGeom>
          <a:noFill/>
          <a:ln>
            <a:solidFill>
              <a:schemeClr val="accent2"/>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latin typeface="Verdana"/>
                <a:ea typeface="Verdana"/>
                <a:cs typeface="Calibri" panose="020F0502020204030204"/>
              </a:rPr>
              <a:t>Topics we are learning about this half term:</a:t>
            </a:r>
          </a:p>
          <a:p>
            <a:pPr marL="285750" indent="-285750">
              <a:buFont typeface="Arial"/>
              <a:buChar char="•"/>
            </a:pPr>
            <a:r>
              <a:rPr lang="en-US" sz="1100" dirty="0">
                <a:latin typeface="Verdana"/>
                <a:ea typeface="Verdana"/>
                <a:cs typeface="Calibri" panose="020F0502020204030204"/>
              </a:rPr>
              <a:t>Geography – The Mediterranean.</a:t>
            </a:r>
          </a:p>
          <a:p>
            <a:pPr marL="285750" indent="-285750">
              <a:buFont typeface="Arial"/>
              <a:buChar char="•"/>
            </a:pPr>
            <a:r>
              <a:rPr lang="en-US" sz="1100" dirty="0">
                <a:latin typeface="Verdana"/>
                <a:ea typeface="Verdana"/>
                <a:cs typeface="Calibri" panose="020F0502020204030204"/>
              </a:rPr>
              <a:t>Science – Amazing Bodies.</a:t>
            </a:r>
          </a:p>
          <a:p>
            <a:pPr marL="285750" indent="-285750">
              <a:buFont typeface="Arial"/>
              <a:buChar char="•"/>
            </a:pPr>
            <a:r>
              <a:rPr lang="en-US" sz="1100" dirty="0">
                <a:latin typeface="Verdana"/>
                <a:ea typeface="Verdana"/>
                <a:cs typeface="Calibri" panose="020F0502020204030204"/>
              </a:rPr>
              <a:t>Art – Creating Characters.</a:t>
            </a:r>
          </a:p>
          <a:p>
            <a:pPr marL="285750" indent="-285750">
              <a:buFont typeface="Arial"/>
              <a:buChar char="•"/>
            </a:pPr>
            <a:r>
              <a:rPr lang="en-US" sz="1100" dirty="0">
                <a:latin typeface="Verdana"/>
                <a:ea typeface="Verdana"/>
                <a:cs typeface="Calibri" panose="020F0502020204030204"/>
              </a:rPr>
              <a:t>Music – Jazz.</a:t>
            </a:r>
          </a:p>
          <a:p>
            <a:pPr marL="285750" indent="-285750">
              <a:buFont typeface="Arial"/>
              <a:buChar char="•"/>
            </a:pPr>
            <a:r>
              <a:rPr lang="en-US" sz="1100" dirty="0" err="1">
                <a:latin typeface="Verdana"/>
                <a:ea typeface="Verdana"/>
                <a:cs typeface="Calibri" panose="020F0502020204030204"/>
              </a:rPr>
              <a:t>Maths</a:t>
            </a:r>
            <a:r>
              <a:rPr lang="en-US" sz="1100" dirty="0">
                <a:latin typeface="Verdana"/>
                <a:ea typeface="Verdana"/>
                <a:cs typeface="Calibri" panose="020F0502020204030204"/>
              </a:rPr>
              <a:t> – Multiplication and division.</a:t>
            </a:r>
          </a:p>
          <a:p>
            <a:pPr marL="285750" indent="-285750">
              <a:buFont typeface="Arial"/>
              <a:buChar char="•"/>
            </a:pPr>
            <a:r>
              <a:rPr lang="en-US" sz="1100" dirty="0">
                <a:latin typeface="Verdana"/>
                <a:ea typeface="Verdana"/>
                <a:cs typeface="Calibri" panose="020F0502020204030204"/>
              </a:rPr>
              <a:t>English – ‘Leon and the Place Between’</a:t>
            </a:r>
          </a:p>
          <a:p>
            <a:pPr marL="285750" indent="-285750">
              <a:buFont typeface="Arial"/>
              <a:buChar char="•"/>
            </a:pPr>
            <a:r>
              <a:rPr lang="en-US" sz="1100" dirty="0">
                <a:latin typeface="Verdana"/>
                <a:ea typeface="Verdana"/>
                <a:cs typeface="Calibri" panose="020F0502020204030204"/>
              </a:rPr>
              <a:t>Computing – Spreadsheets/Touch-typing.</a:t>
            </a:r>
          </a:p>
          <a:p>
            <a:pPr marL="285750" indent="-285750">
              <a:buFont typeface="Arial"/>
              <a:buChar char="•"/>
            </a:pPr>
            <a:endParaRPr lang="en-US" sz="1100" dirty="0">
              <a:latin typeface="Verdana"/>
              <a:ea typeface="Verdana"/>
              <a:cs typeface="Calibri" panose="020F0502020204030204"/>
            </a:endParaRPr>
          </a:p>
        </p:txBody>
      </p:sp>
      <p:sp>
        <p:nvSpPr>
          <p:cNvPr id="5" name="TextBox 4">
            <a:extLst>
              <a:ext uri="{FF2B5EF4-FFF2-40B4-BE49-F238E27FC236}">
                <a16:creationId xmlns:a16="http://schemas.microsoft.com/office/drawing/2014/main" id="{ABEF12B9-0EAB-B003-0135-D8FCA85E97FF}"/>
              </a:ext>
            </a:extLst>
          </p:cNvPr>
          <p:cNvSpPr txBox="1"/>
          <p:nvPr/>
        </p:nvSpPr>
        <p:spPr>
          <a:xfrm>
            <a:off x="3386241" y="2269521"/>
            <a:ext cx="3304550" cy="2139047"/>
          </a:xfrm>
          <a:prstGeom prst="rect">
            <a:avLst/>
          </a:prstGeom>
          <a:noFill/>
          <a:ln>
            <a:solidFill>
              <a:srgbClr val="00B0F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latin typeface="Verdana"/>
                <a:ea typeface="Verdana"/>
                <a:cs typeface="Calibri" panose="020F0502020204030204"/>
              </a:rPr>
              <a:t>PE</a:t>
            </a:r>
          </a:p>
          <a:p>
            <a:pPr marL="285750" indent="-285750">
              <a:buFont typeface="Arial"/>
              <a:buChar char="•"/>
            </a:pPr>
            <a:r>
              <a:rPr lang="en-US" sz="1100" dirty="0" err="1">
                <a:latin typeface="Verdana"/>
                <a:ea typeface="Verdana"/>
                <a:cs typeface="Calibri" panose="020F0502020204030204"/>
              </a:rPr>
              <a:t>Mrs</a:t>
            </a:r>
            <a:r>
              <a:rPr lang="en-US" sz="1100" dirty="0">
                <a:latin typeface="Verdana"/>
                <a:ea typeface="Verdana"/>
                <a:cs typeface="Calibri" panose="020F0502020204030204"/>
              </a:rPr>
              <a:t> Capstick’s class will continue to have P.E every Friday with the class teacher, and every Wednesday with </a:t>
            </a:r>
            <a:r>
              <a:rPr lang="en-US" sz="1100" dirty="0" err="1">
                <a:latin typeface="Verdana"/>
                <a:ea typeface="Verdana"/>
                <a:cs typeface="Calibri" panose="020F0502020204030204"/>
              </a:rPr>
              <a:t>Mr</a:t>
            </a:r>
            <a:r>
              <a:rPr lang="en-US" sz="1100" dirty="0">
                <a:latin typeface="Verdana"/>
                <a:ea typeface="Verdana"/>
                <a:cs typeface="Calibri" panose="020F0502020204030204"/>
              </a:rPr>
              <a:t> Duncalf.</a:t>
            </a:r>
          </a:p>
          <a:p>
            <a:pPr marL="285750" indent="-285750">
              <a:buFont typeface="Arial"/>
              <a:buChar char="•"/>
            </a:pPr>
            <a:r>
              <a:rPr lang="en-US" sz="1100" dirty="0">
                <a:latin typeface="Verdana"/>
                <a:ea typeface="Verdana"/>
                <a:cs typeface="Calibri" panose="020F0502020204030204"/>
              </a:rPr>
              <a:t>Miss Johnstone’s class will continue to have swimming on Wednesday afternoons and should come to school in their P.E kits for this.</a:t>
            </a:r>
          </a:p>
          <a:p>
            <a:r>
              <a:rPr lang="en-US" sz="1100" dirty="0">
                <a:latin typeface="Verdana"/>
                <a:ea typeface="Verdana"/>
                <a:cs typeface="Calibri" panose="020F0502020204030204"/>
              </a:rPr>
              <a:t>We will let you know in advance notice when we are changing over classes for swimming lessons.</a:t>
            </a:r>
          </a:p>
        </p:txBody>
      </p:sp>
      <p:sp>
        <p:nvSpPr>
          <p:cNvPr id="6" name="TextBox 5">
            <a:extLst>
              <a:ext uri="{FF2B5EF4-FFF2-40B4-BE49-F238E27FC236}">
                <a16:creationId xmlns:a16="http://schemas.microsoft.com/office/drawing/2014/main" id="{44A49F8F-C134-09F1-E694-F371103A7F31}"/>
              </a:ext>
            </a:extLst>
          </p:cNvPr>
          <p:cNvSpPr txBox="1"/>
          <p:nvPr/>
        </p:nvSpPr>
        <p:spPr>
          <a:xfrm>
            <a:off x="140216" y="6663485"/>
            <a:ext cx="6590023" cy="2646878"/>
          </a:xfrm>
          <a:prstGeom prst="rect">
            <a:avLst/>
          </a:prstGeom>
          <a:noFill/>
          <a:ln>
            <a:solidFill>
              <a:srgbClr val="00B05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latin typeface="Verdana"/>
                <a:ea typeface="Verdana"/>
                <a:cs typeface="Calibri" panose="020F0502020204030204"/>
              </a:rPr>
              <a:t>Homework</a:t>
            </a:r>
            <a:endParaRPr lang="en-US" sz="1100" dirty="0">
              <a:latin typeface="Verdana"/>
              <a:ea typeface="Verdana"/>
              <a:cs typeface="Calibri" panose="020F0502020204030204"/>
            </a:endParaRPr>
          </a:p>
          <a:p>
            <a:r>
              <a:rPr lang="en-US" sz="1100" dirty="0">
                <a:latin typeface="Verdana"/>
                <a:ea typeface="Verdana"/>
                <a:cs typeface="Calibri" panose="020F0502020204030204"/>
              </a:rPr>
              <a:t>Homework will be sent home as follows:</a:t>
            </a:r>
            <a:endParaRPr lang="en-US" sz="1100" dirty="0">
              <a:cs typeface="Calibri"/>
            </a:endParaRPr>
          </a:p>
          <a:p>
            <a:pPr marL="285750" indent="-285750">
              <a:buFont typeface="Arial"/>
              <a:buChar char="•"/>
            </a:pPr>
            <a:r>
              <a:rPr lang="en-US" sz="1100" b="1" dirty="0">
                <a:latin typeface="Verdana"/>
                <a:ea typeface="Verdana"/>
                <a:cs typeface="Calibri" panose="020F0502020204030204"/>
              </a:rPr>
              <a:t>English</a:t>
            </a:r>
            <a:r>
              <a:rPr lang="en-US" sz="1100" dirty="0">
                <a:latin typeface="Verdana"/>
                <a:ea typeface="Verdana"/>
                <a:cs typeface="Calibri" panose="020F0502020204030204"/>
              </a:rPr>
              <a:t> – Reading is expected to be done four times per week and noted in your child's planner. They can fill this in themselves and you can initial next to this entry. </a:t>
            </a:r>
            <a:r>
              <a:rPr lang="en-US" sz="1100" dirty="0">
                <a:latin typeface="Verdana"/>
                <a:ea typeface="Verdana"/>
                <a:cs typeface="Arial"/>
              </a:rPr>
              <a:t>If your child has read four or more times in a week, they are given a raffle ticket and entered into a draw to win a book each half term! </a:t>
            </a:r>
          </a:p>
          <a:p>
            <a:pPr marL="285750" indent="-285750">
              <a:buFont typeface="Arial"/>
              <a:buChar char="•"/>
            </a:pPr>
            <a:r>
              <a:rPr lang="en-US" sz="1100" b="1" dirty="0">
                <a:latin typeface="Verdana"/>
                <a:ea typeface="Verdana"/>
                <a:cs typeface="Calibri" panose="020F0502020204030204"/>
              </a:rPr>
              <a:t>Spelling</a:t>
            </a:r>
            <a:r>
              <a:rPr lang="en-US" sz="1100" dirty="0">
                <a:latin typeface="Verdana"/>
                <a:ea typeface="Verdana"/>
                <a:cs typeface="Calibri" panose="020F0502020204030204"/>
              </a:rPr>
              <a:t> – Spelling homework will be given out on a Friday to be returned on the following Friday, practising our weekly sound. We will continue to give out 5 spelling words on a Monday for a test on Friday.  You will find these in their planner.</a:t>
            </a:r>
          </a:p>
          <a:p>
            <a:pPr marL="285750" indent="-285750">
              <a:buFont typeface="Arial"/>
              <a:buChar char="•"/>
            </a:pPr>
            <a:r>
              <a:rPr lang="en-US" sz="1100" b="1" dirty="0">
                <a:latin typeface="Verdana"/>
                <a:ea typeface="Verdana"/>
                <a:cs typeface="Calibri" panose="020F0502020204030204"/>
              </a:rPr>
              <a:t>Times Tables Rockstars</a:t>
            </a:r>
            <a:r>
              <a:rPr lang="en-US" sz="1100" dirty="0">
                <a:latin typeface="Verdana"/>
                <a:ea typeface="Verdana"/>
                <a:cs typeface="Calibri" panose="020F0502020204030204"/>
              </a:rPr>
              <a:t> - we encourage the children to practise for at least 30 minutes over the week to prepare themselves for the statutory multiplication test at the end of Year 4. Please support your child with achieving their white bands initially, which is their 2s, 5s and 10s timetables and related division facts e.g., 2 x 10 = 20, 20 ÷ 10 = 2.  We are now moving on to Red Band, which is the 3, 4 and 8 times tables.  </a:t>
            </a:r>
          </a:p>
        </p:txBody>
      </p:sp>
      <p:sp>
        <p:nvSpPr>
          <p:cNvPr id="7" name="TextBox 6">
            <a:extLst>
              <a:ext uri="{FF2B5EF4-FFF2-40B4-BE49-F238E27FC236}">
                <a16:creationId xmlns:a16="http://schemas.microsoft.com/office/drawing/2014/main" id="{852A93F6-DCEB-5EB9-B5D1-EA2CBB8EAF68}"/>
              </a:ext>
            </a:extLst>
          </p:cNvPr>
          <p:cNvSpPr txBox="1"/>
          <p:nvPr/>
        </p:nvSpPr>
        <p:spPr>
          <a:xfrm>
            <a:off x="132120" y="4464954"/>
            <a:ext cx="6590022" cy="2154436"/>
          </a:xfrm>
          <a:prstGeom prst="rect">
            <a:avLst/>
          </a:prstGeom>
          <a:noFill/>
          <a:ln>
            <a:solidFill>
              <a:srgbClr val="7030A0"/>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b="1" dirty="0">
                <a:latin typeface="Verdana"/>
                <a:ea typeface="Verdana"/>
              </a:rPr>
              <a:t>Planners/Reading</a:t>
            </a:r>
            <a:endParaRPr lang="en-GB" sz="1100" dirty="0">
              <a:latin typeface="Verdana"/>
              <a:ea typeface="Verdana"/>
              <a:cs typeface="Arial"/>
            </a:endParaRPr>
          </a:p>
          <a:p>
            <a:r>
              <a:rPr lang="en-US" sz="1100" dirty="0">
                <a:latin typeface="Verdana"/>
                <a:ea typeface="Verdana"/>
              </a:rPr>
              <a:t>Planners will be checked weekly for the previous week’s daily reading and rewards given to those children who have read at least 4 times. Please record all reading in planners and include the name of the book and pages read.</a:t>
            </a:r>
            <a:endParaRPr lang="en-US" sz="1100" dirty="0">
              <a:latin typeface="Verdana"/>
              <a:ea typeface="Verdana"/>
              <a:cs typeface="Calibri"/>
            </a:endParaRPr>
          </a:p>
          <a:p>
            <a:r>
              <a:rPr lang="en-US" sz="1100" dirty="0">
                <a:latin typeface="Verdana"/>
                <a:ea typeface="Verdana"/>
                <a:cs typeface="Calibri"/>
              </a:rPr>
              <a:t>Children who are reading Phonics books, will keep their book for 2 weeks to allow for lots of re-reading, allowing them to build up fluency and sight-reading skills.  They will have an additional book to read with an adult, which they can change as often as they like.   </a:t>
            </a:r>
          </a:p>
          <a:p>
            <a:r>
              <a:rPr lang="en-US" sz="1200" b="1" dirty="0">
                <a:latin typeface="Verdana"/>
                <a:ea typeface="Verdana"/>
                <a:cs typeface="Calibri"/>
              </a:rPr>
              <a:t>Bridge Builders</a:t>
            </a:r>
          </a:p>
          <a:p>
            <a:r>
              <a:rPr lang="en-US" sz="1100" dirty="0">
                <a:latin typeface="Verdana"/>
                <a:ea typeface="Verdana"/>
                <a:cs typeface="Calibri"/>
              </a:rPr>
              <a:t>This term’s value is Friendship.  An example is:  “I can build a den with a friend and demonstrate teamwork.”  Please send in a photo this half term.  We already achieved the second Bridge Builder in school last half term, by borrowing a book from the school library.</a:t>
            </a:r>
            <a:endParaRPr lang="en-US" sz="1100" dirty="0">
              <a:cs typeface="Calibri"/>
            </a:endParaRPr>
          </a:p>
        </p:txBody>
      </p:sp>
      <p:pic>
        <p:nvPicPr>
          <p:cNvPr id="9" name="Picture 8" descr="A blue and white logo&#10;&#10;Description automatically generated">
            <a:extLst>
              <a:ext uri="{FF2B5EF4-FFF2-40B4-BE49-F238E27FC236}">
                <a16:creationId xmlns:a16="http://schemas.microsoft.com/office/drawing/2014/main" id="{FB5DAD28-0AF1-A3FA-D463-ED737C4D6096}"/>
              </a:ext>
            </a:extLst>
          </p:cNvPr>
          <p:cNvPicPr>
            <a:picLocks noChangeAspect="1"/>
          </p:cNvPicPr>
          <p:nvPr/>
        </p:nvPicPr>
        <p:blipFill>
          <a:blip r:embed="rId2"/>
          <a:stretch>
            <a:fillRect/>
          </a:stretch>
        </p:blipFill>
        <p:spPr>
          <a:xfrm>
            <a:off x="99532" y="195417"/>
            <a:ext cx="720582" cy="634795"/>
          </a:xfrm>
          <a:prstGeom prst="rect">
            <a:avLst/>
          </a:prstGeom>
        </p:spPr>
      </p:pic>
      <p:pic>
        <p:nvPicPr>
          <p:cNvPr id="10" name="Picture 9" descr="A circular puzzle with different colored pieces&#10;&#10;Description automatically generated">
            <a:extLst>
              <a:ext uri="{FF2B5EF4-FFF2-40B4-BE49-F238E27FC236}">
                <a16:creationId xmlns:a16="http://schemas.microsoft.com/office/drawing/2014/main" id="{78A0C3C9-8EE5-3103-8022-4002F92ABF1A}"/>
              </a:ext>
            </a:extLst>
          </p:cNvPr>
          <p:cNvPicPr>
            <a:picLocks noChangeAspect="1"/>
          </p:cNvPicPr>
          <p:nvPr/>
        </p:nvPicPr>
        <p:blipFill>
          <a:blip r:embed="rId3"/>
          <a:stretch>
            <a:fillRect/>
          </a:stretch>
        </p:blipFill>
        <p:spPr>
          <a:xfrm>
            <a:off x="6088767" y="139357"/>
            <a:ext cx="720582" cy="720061"/>
          </a:xfrm>
          <a:prstGeom prst="rect">
            <a:avLst/>
          </a:prstGeom>
        </p:spPr>
      </p:pic>
    </p:spTree>
    <p:extLst>
      <p:ext uri="{BB962C8B-B14F-4D97-AF65-F5344CB8AC3E}">
        <p14:creationId xmlns:p14="http://schemas.microsoft.com/office/powerpoint/2010/main" val="10985722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p:properties xmlns:p="http://schemas.microsoft.com/office/2006/metadata/properties" xmlns:xsi="http://www.w3.org/2001/XMLSchema-instance" xmlns:pc="http://schemas.microsoft.com/office/infopath/2007/PartnerControls">
  <documentManagement>
    <_dlc_DocId xmlns="88fc4d26-bc75-465d-8da3-054ba048e285">56JD4QUNF3DD-747746245-945374</_dlc_DocId>
    <MediaLengthInSeconds xmlns="e77c678d-2a00-40d0-94c2-7518a086dddf" xsi:nil="true"/>
    <_dlc_DocIdUrl xmlns="88fc4d26-bc75-465d-8da3-054ba048e285">
      <Url>https://rowanlearningtrustwigan.sharepoint.com/sites/MarusBridgePrimary/_layouts/15/DocIdRedir.aspx?ID=56JD4QUNF3DD-747746245-945374</Url>
      <Description>56JD4QUNF3DD-747746245-945374</Description>
    </_dlc_DocIdUrl>
    <SharedWithUsers xmlns="88fc4d26-bc75-465d-8da3-054ba048e285">
      <UserInfo>
        <DisplayName/>
        <AccountId xsi:nil="true"/>
        <AccountType/>
      </UserInfo>
    </SharedWithUsers>
    <lcf76f155ced4ddcb4097134ff3c332f xmlns="e77c678d-2a00-40d0-94c2-7518a086dddf">
      <Terms xmlns="http://schemas.microsoft.com/office/infopath/2007/PartnerControls"/>
    </lcf76f155ced4ddcb4097134ff3c332f>
    <TaxCatchAll xmlns="88fc4d26-bc75-465d-8da3-054ba048e28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F14D32BEF0CCB348AE716F529BB44E2F" ma:contentTypeVersion="16" ma:contentTypeDescription="Create a new document." ma:contentTypeScope="" ma:versionID="8af14040c1fa12e38ab3bbdeda2bb73a">
  <xsd:schema xmlns:xsd="http://www.w3.org/2001/XMLSchema" xmlns:xs="http://www.w3.org/2001/XMLSchema" xmlns:p="http://schemas.microsoft.com/office/2006/metadata/properties" xmlns:ns2="88fc4d26-bc75-465d-8da3-054ba048e285" xmlns:ns3="e77c678d-2a00-40d0-94c2-7518a086dddf" targetNamespace="http://schemas.microsoft.com/office/2006/metadata/properties" ma:root="true" ma:fieldsID="f16721c395c6dabcbd815f2dd9a05ad5" ns2:_="" ns3:_="">
    <xsd:import namespace="88fc4d26-bc75-465d-8da3-054ba048e285"/>
    <xsd:import namespace="e77c678d-2a00-40d0-94c2-7518a086dddf"/>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ObjectDetectorVersions" minOccurs="0"/>
                <xsd:element ref="ns3:MediaServiceDateTaken" minOccurs="0"/>
                <xsd:element ref="ns3:MediaLengthInSeconds" minOccurs="0"/>
                <xsd:element ref="ns3:lcf76f155ced4ddcb4097134ff3c332f" minOccurs="0"/>
                <xsd:element ref="ns2:TaxCatchAll" minOccurs="0"/>
                <xsd:element ref="ns3:MediaServiceGenerationTime" minOccurs="0"/>
                <xsd:element ref="ns3:MediaServiceEventHashCode" minOccurs="0"/>
                <xsd:element ref="ns3:MediaServiceLocation" minOccurs="0"/>
                <xsd:element ref="ns3:MediaServiceOCR" minOccurs="0"/>
                <xsd:element ref="ns2:SharedWithUsers" minOccurs="0"/>
                <xsd:element ref="ns2:SharedWithDetail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fc4d26-bc75-465d-8da3-054ba048e28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8" nillable="true" ma:displayName="Taxonomy Catch All Column" ma:hidden="true" ma:list="{a9c5ad22-d422-4533-a1e0-98730f513941}" ma:internalName="TaxCatchAll" ma:showField="CatchAllData" ma:web="88fc4d26-bc75-465d-8da3-054ba048e285">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77c678d-2a00-40d0-94c2-7518a086ddd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fbcd5a62-a70c-4280-b521-17f27abcce56" ma:termSetId="09814cd3-568e-fe90-9814-8d621ff8fb84" ma:anchorId="fba54fb3-c3e1-fe81-a776-ca4b69148c4d" ma:open="true" ma:isKeyword="false">
      <xsd:complexType>
        <xsd:sequence>
          <xsd:element ref="pc:Terms" minOccurs="0" maxOccurs="1"/>
        </xsd:sequence>
      </xsd:complex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description="" ma:indexed="true" ma:internalName="MediaServiceLocation" ma:readOnly="true">
      <xsd:simpleType>
        <xsd:restriction base="dms:Text"/>
      </xsd:simpleType>
    </xsd:element>
    <xsd:element name="MediaServiceOCR" ma:index="22" nillable="true" ma:displayName="Extracted Text" ma:internalName="MediaServiceOCR" ma:readOnly="true">
      <xsd:simpleType>
        <xsd:restriction base="dms:Note">
          <xsd:maxLength value="255"/>
        </xsd:restriction>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07342B5-984C-4426-9ECA-667DEE75B139}">
  <ds:schemaRefs>
    <ds:schemaRef ds:uri="http://schemas.microsoft.com/sharepoint/events"/>
  </ds:schemaRefs>
</ds:datastoreItem>
</file>

<file path=customXml/itemProps2.xml><?xml version="1.0" encoding="utf-8"?>
<ds:datastoreItem xmlns:ds="http://schemas.openxmlformats.org/officeDocument/2006/customXml" ds:itemID="{3FF08E4D-B363-4E0E-A078-7A6D91DEB745}">
  <ds:schemaRefs>
    <ds:schemaRef ds:uri="http://purl.org/dc/dcmitype/"/>
    <ds:schemaRef ds:uri="http://schemas.microsoft.com/office/infopath/2007/PartnerControls"/>
    <ds:schemaRef ds:uri="e77c678d-2a00-40d0-94c2-7518a086dddf"/>
    <ds:schemaRef ds:uri="http://purl.org/dc/elements/1.1/"/>
    <ds:schemaRef ds:uri="http://schemas.microsoft.com/office/2006/documentManagement/types"/>
    <ds:schemaRef ds:uri="http://schemas.microsoft.com/office/2006/metadata/properties"/>
    <ds:schemaRef ds:uri="http://schemas.openxmlformats.org/package/2006/metadata/core-properties"/>
    <ds:schemaRef ds:uri="http://www.w3.org/XML/1998/namespace"/>
    <ds:schemaRef ds:uri="88fc4d26-bc75-465d-8da3-054ba048e285"/>
    <ds:schemaRef ds:uri="http://purl.org/dc/terms/"/>
  </ds:schemaRefs>
</ds:datastoreItem>
</file>

<file path=customXml/itemProps3.xml><?xml version="1.0" encoding="utf-8"?>
<ds:datastoreItem xmlns:ds="http://schemas.openxmlformats.org/officeDocument/2006/customXml" ds:itemID="{DC75DC77-A021-48BD-82FA-D628BBCD4B4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fc4d26-bc75-465d-8da3-054ba048e285"/>
    <ds:schemaRef ds:uri="e77c678d-2a00-40d0-94c2-7518a086ddd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C14DB4B-7164-4BD8-8A7B-4B723980A2C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49</TotalTime>
  <Words>603</Words>
  <Application>Microsoft Office PowerPoint</Application>
  <PresentationFormat>A4 Paper (210x297 mm)</PresentationFormat>
  <Paragraphs>25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Spring Term in Year 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Year 5</dc:title>
  <dc:creator>Johnstone R</dc:creator>
  <cp:lastModifiedBy>Johnstone R</cp:lastModifiedBy>
  <cp:revision>323</cp:revision>
  <dcterms:created xsi:type="dcterms:W3CDTF">2023-09-07T13:51:15Z</dcterms:created>
  <dcterms:modified xsi:type="dcterms:W3CDTF">2025-12-18T14:31:13Z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0x010100F14D32BEF0CCB348AE716F529BB44E2F</vt:lpwstr>
  </property>
  <property fmtid="{D5CDD505-2E9C-101B-9397-08002B2CF9AE}" pid="4" name="ComplianceAssetId">
    <vt:lpwstr/>
  </property>
  <property fmtid="{D5CDD505-2E9C-101B-9397-08002B2CF9AE}" pid="5" name="_dlc_DocIdItemGuid">
    <vt:lpwstr>496383e6-1d7c-4dc4-8e4e-d7f176e9a127</vt:lpwstr>
  </property>
  <property fmtid="{D5CDD505-2E9C-101B-9397-08002B2CF9AE}" pid="6" name="_ExtendedDescription">
    <vt:lpwstr/>
  </property>
  <property fmtid="{D5CDD505-2E9C-101B-9397-08002B2CF9AE}" pid="7" name="_activity">
    <vt:lpwstr>{"FileActivityType":"9","FileActivityTimeStamp":"2023-09-08T12:28:27.727Z","FileActivityUsersOnPage":[{"DisplayName":"Boffey C","Id":"c.boffey@marusbridge.co.uk"}],"FileActivityNavigationId":null}</vt:lpwstr>
  </property>
  <property fmtid="{D5CDD505-2E9C-101B-9397-08002B2CF9AE}" pid="8" name="TriggerFlowInfo">
    <vt:lpwstr/>
  </property>
  <property fmtid="{D5CDD505-2E9C-101B-9397-08002B2CF9AE}" pid="9" name="Order">
    <vt:r8>511200</vt:r8>
  </property>
</Properties>
</file>