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CFC0D2-00BE-F11D-BE46-046C261C7A65}" v="1311" dt="2025-12-15T15:06:09.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0" d="100"/>
          <a:sy n="110" d="100"/>
        </p:scale>
        <p:origin x="1032" y="-2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12/18/2025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69"/>
            <a:ext cx="6211006" cy="681794"/>
          </a:xfrm>
        </p:spPr>
        <p:txBody>
          <a:bodyPr>
            <a:normAutofit/>
          </a:bodyPr>
          <a:lstStyle/>
          <a:p>
            <a:r>
              <a:rPr lang="en-US" sz="3200" u="sng" dirty="0">
                <a:latin typeface="ver"/>
                <a:cs typeface="Calibri Light"/>
              </a:rPr>
              <a:t>Spring Term Year 5</a:t>
            </a:r>
          </a:p>
        </p:txBody>
      </p:sp>
      <p:sp>
        <p:nvSpPr>
          <p:cNvPr id="3" name="Subtitle 2"/>
          <p:cNvSpPr>
            <a:spLocks noGrp="1"/>
          </p:cNvSpPr>
          <p:nvPr>
            <p:ph type="subTitle" idx="1"/>
          </p:nvPr>
        </p:nvSpPr>
        <p:spPr>
          <a:xfrm>
            <a:off x="170674" y="748909"/>
            <a:ext cx="6529778" cy="1166397"/>
          </a:xfrm>
        </p:spPr>
        <p:txBody>
          <a:bodyPr vert="horz" lIns="91440" tIns="45720" rIns="91440" bIns="45720" rtlCol="0" anchor="t">
            <a:noAutofit/>
          </a:bodyPr>
          <a:lstStyle/>
          <a:p>
            <a:pPr algn="l"/>
            <a:r>
              <a:rPr lang="en-GB" sz="1000" dirty="0">
                <a:latin typeface="Verdana"/>
                <a:ea typeface="Verdana"/>
                <a:cs typeface="Arial"/>
              </a:rPr>
              <a:t>We hope you’ve all had an enjoyable Christmas holiday and are ready for a great new year.  Below you will find information on what to expect this term in Year 5. As always, our home/school partnership is important, and your continued support is invaluable - thank you for the support you have given your child so far in school. If you need any support or to contact us, then please don't hesitate to catch us at the door, message on Seesaw or make an appointment. Below you will find information on what your child will be learning during the spring term and how best to support your child in Year 5. </a:t>
            </a:r>
            <a:endParaRPr lang="en-US" sz="1000" dirty="0">
              <a:latin typeface="Verdana"/>
              <a:ea typeface="Verdana"/>
              <a:cs typeface="Arial"/>
            </a:endParaRPr>
          </a:p>
          <a:p>
            <a:endParaRPr lang="en-US" sz="1650" dirty="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69316" y="1819066"/>
            <a:ext cx="3294685" cy="1985159"/>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Verdana"/>
                <a:ea typeface="Verdana"/>
                <a:cs typeface="Calibri" panose="020F0502020204030204"/>
              </a:rPr>
              <a:t>Topics we are learning about this term:</a:t>
            </a:r>
          </a:p>
          <a:p>
            <a:r>
              <a:rPr lang="en-US" sz="1100" b="1" dirty="0">
                <a:latin typeface="Verdana"/>
                <a:ea typeface="Verdana"/>
                <a:cs typeface="Calibri" panose="020F0502020204030204"/>
              </a:rPr>
              <a:t>Spring 1:</a:t>
            </a:r>
          </a:p>
          <a:p>
            <a:pPr marL="285750" indent="-285750">
              <a:buFont typeface="Arial"/>
              <a:buChar char="•"/>
            </a:pPr>
            <a:r>
              <a:rPr lang="en-US" sz="1100" dirty="0">
                <a:latin typeface="Verdana"/>
                <a:ea typeface="Verdana"/>
                <a:cs typeface="Calibri" panose="020F0502020204030204"/>
              </a:rPr>
              <a:t>History – The Ancient Greeks</a:t>
            </a:r>
          </a:p>
          <a:p>
            <a:pPr marL="285750" indent="-285750">
              <a:buFont typeface="Arial"/>
              <a:buChar char="•"/>
            </a:pPr>
            <a:r>
              <a:rPr lang="en-US" sz="1100" dirty="0">
                <a:latin typeface="Verdana"/>
                <a:ea typeface="Verdana"/>
                <a:cs typeface="Calibri" panose="020F0502020204030204"/>
              </a:rPr>
              <a:t>Science – Earth and Space.</a:t>
            </a:r>
            <a:endParaRPr lang="en-US" dirty="0"/>
          </a:p>
          <a:p>
            <a:r>
              <a:rPr lang="en-US" sz="1100" b="1" dirty="0">
                <a:latin typeface="Verdana"/>
                <a:ea typeface="Verdana"/>
                <a:cs typeface="Calibri" panose="020F0502020204030204"/>
              </a:rPr>
              <a:t>Spring 2:</a:t>
            </a:r>
          </a:p>
          <a:p>
            <a:pPr marL="285750" indent="-285750">
              <a:buFont typeface="Arial"/>
              <a:buChar char="•"/>
            </a:pPr>
            <a:r>
              <a:rPr lang="en-US" sz="1100" dirty="0">
                <a:latin typeface="Verdana"/>
                <a:ea typeface="Verdana"/>
                <a:cs typeface="Calibri" panose="020F0502020204030204"/>
              </a:rPr>
              <a:t>Geography – Coasts </a:t>
            </a:r>
          </a:p>
          <a:p>
            <a:pPr marL="285750" indent="-285750">
              <a:buFont typeface="Arial"/>
              <a:buChar char="•"/>
            </a:pPr>
            <a:r>
              <a:rPr lang="en-US" sz="1100" dirty="0">
                <a:latin typeface="Verdana"/>
                <a:ea typeface="Verdana"/>
                <a:cs typeface="Calibri" panose="020F0502020204030204"/>
              </a:rPr>
              <a:t>Science – Materials – reversible and irreversible changes</a:t>
            </a:r>
          </a:p>
          <a:p>
            <a:r>
              <a:rPr lang="en-US" sz="1050" dirty="0">
                <a:latin typeface="Verdana"/>
                <a:ea typeface="Verdana"/>
                <a:cs typeface="Calibri" panose="020F0502020204030204"/>
              </a:rPr>
              <a:t>For more information, see our class page on the website and our Long-Term Plan.</a:t>
            </a:r>
          </a:p>
        </p:txBody>
      </p:sp>
      <p:sp>
        <p:nvSpPr>
          <p:cNvPr id="6" name="TextBox 5">
            <a:extLst>
              <a:ext uri="{FF2B5EF4-FFF2-40B4-BE49-F238E27FC236}">
                <a16:creationId xmlns:a16="http://schemas.microsoft.com/office/drawing/2014/main" id="{44A49F8F-C134-09F1-E694-F371103A7F31}"/>
              </a:ext>
            </a:extLst>
          </p:cNvPr>
          <p:cNvSpPr txBox="1"/>
          <p:nvPr/>
        </p:nvSpPr>
        <p:spPr>
          <a:xfrm>
            <a:off x="95586" y="3815554"/>
            <a:ext cx="6591259" cy="2262158"/>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b="1" dirty="0">
                <a:latin typeface="Verdana"/>
                <a:ea typeface="Verdana"/>
                <a:cs typeface="Calibri" panose="020F0502020204030204"/>
              </a:rPr>
              <a:t>Homework</a:t>
            </a:r>
          </a:p>
          <a:p>
            <a:r>
              <a:rPr lang="en-US" sz="1000" dirty="0">
                <a:latin typeface="Verdana"/>
                <a:ea typeface="Verdana"/>
                <a:cs typeface="Calibri" panose="020F0502020204030204"/>
              </a:rPr>
              <a:t>Homework always remains a priority and a great way to encourage independence and consolidate learning.</a:t>
            </a:r>
          </a:p>
          <a:p>
            <a:r>
              <a:rPr lang="en-US" sz="1000" dirty="0">
                <a:latin typeface="Verdana"/>
                <a:ea typeface="Verdana"/>
                <a:cs typeface="Calibri" panose="020F0502020204030204"/>
              </a:rPr>
              <a:t>Homework is as follows:</a:t>
            </a:r>
            <a:endParaRPr lang="en-US" sz="1000" dirty="0">
              <a:cs typeface="Calibri"/>
            </a:endParaRPr>
          </a:p>
          <a:p>
            <a:pPr marL="285750" indent="-285750">
              <a:buFont typeface="Arial"/>
              <a:buChar char="•"/>
            </a:pPr>
            <a:r>
              <a:rPr lang="en-US" sz="1000" b="1" dirty="0">
                <a:latin typeface="Verdana"/>
                <a:ea typeface="Verdana"/>
                <a:cs typeface="Calibri" panose="020F0502020204030204"/>
              </a:rPr>
              <a:t>English</a:t>
            </a:r>
            <a:r>
              <a:rPr lang="en-US" sz="1000" dirty="0">
                <a:latin typeface="Verdana"/>
                <a:ea typeface="Verdana"/>
                <a:cs typeface="Calibri" panose="020F0502020204030204"/>
              </a:rPr>
              <a:t> – Reading is expected to be done four times per week and noted in your child's planner. They can fill this in themselves and you can initial next to this entry. </a:t>
            </a:r>
            <a:r>
              <a:rPr lang="en-US" sz="1000" dirty="0">
                <a:latin typeface="Verdana"/>
                <a:ea typeface="Verdana"/>
                <a:cs typeface="Arial"/>
              </a:rPr>
              <a:t>If your child has read four or more times in a week, they are given a raffle ticket and entered into a draw to win a book each half term! </a:t>
            </a:r>
          </a:p>
          <a:p>
            <a:pPr marL="285750" indent="-285750">
              <a:buFont typeface="Arial"/>
              <a:buChar char="•"/>
            </a:pPr>
            <a:r>
              <a:rPr lang="en-US" sz="1000" b="1" dirty="0">
                <a:latin typeface="Verdana"/>
                <a:ea typeface="Verdana"/>
                <a:cs typeface="Calibri" panose="020F0502020204030204"/>
              </a:rPr>
              <a:t>Spelling</a:t>
            </a:r>
            <a:r>
              <a:rPr lang="en-US" sz="1000" dirty="0">
                <a:latin typeface="Verdana"/>
                <a:ea typeface="Verdana"/>
                <a:cs typeface="Calibri" panose="020F0502020204030204"/>
              </a:rPr>
              <a:t> - given out on a Friday to be tested the following Friday focusing on our weekly sound from our spelling lessons.</a:t>
            </a:r>
          </a:p>
          <a:p>
            <a:pPr marL="285750" indent="-285750">
              <a:buFont typeface="Arial"/>
              <a:buChar char="•"/>
            </a:pPr>
            <a:r>
              <a:rPr lang="en-US" sz="1000" b="1" dirty="0" err="1">
                <a:latin typeface="Verdana"/>
                <a:ea typeface="Verdana"/>
                <a:cs typeface="Calibri" panose="020F0502020204030204"/>
              </a:rPr>
              <a:t>Maths</a:t>
            </a:r>
            <a:r>
              <a:rPr lang="en-US" sz="1000" dirty="0">
                <a:latin typeface="Verdana"/>
                <a:ea typeface="Verdana"/>
                <a:cs typeface="Calibri" panose="020F0502020204030204"/>
              </a:rPr>
              <a:t> – homework sheet given every Friday to be returned the following Friday </a:t>
            </a:r>
            <a:r>
              <a:rPr lang="en-US" sz="1000" dirty="0" err="1">
                <a:latin typeface="Verdana"/>
                <a:ea typeface="Verdana"/>
                <a:cs typeface="Calibri" panose="020F0502020204030204"/>
              </a:rPr>
              <a:t>practising</a:t>
            </a:r>
            <a:r>
              <a:rPr lang="en-US" sz="1000" dirty="0">
                <a:latin typeface="Verdana"/>
                <a:ea typeface="Verdana"/>
                <a:cs typeface="Calibri" panose="020F0502020204030204"/>
              </a:rPr>
              <a:t> what the children have been learning that week in lessons. </a:t>
            </a:r>
            <a:endParaRPr lang="en-US" sz="1000" dirty="0">
              <a:ea typeface="Calibri"/>
              <a:cs typeface="Calibri"/>
            </a:endParaRPr>
          </a:p>
          <a:p>
            <a:pPr marL="285750" indent="-285750">
              <a:buFont typeface="Arial"/>
              <a:buChar char="•"/>
            </a:pPr>
            <a:r>
              <a:rPr lang="en-US" sz="1000" b="1" dirty="0">
                <a:latin typeface="Verdana"/>
                <a:ea typeface="Verdana"/>
                <a:cs typeface="Calibri" panose="020F0502020204030204"/>
              </a:rPr>
              <a:t>Times Tables Rockstars</a:t>
            </a:r>
            <a:r>
              <a:rPr lang="en-US" sz="1000" dirty="0">
                <a:latin typeface="Verdana"/>
                <a:ea typeface="Verdana"/>
                <a:cs typeface="Calibri" panose="020F0502020204030204"/>
              </a:rPr>
              <a:t> - we encourage the children to practise for at least 30 minutes over the week. </a:t>
            </a:r>
          </a:p>
        </p:txBody>
      </p:sp>
      <p:sp>
        <p:nvSpPr>
          <p:cNvPr id="8" name="TextBox 7">
            <a:extLst>
              <a:ext uri="{FF2B5EF4-FFF2-40B4-BE49-F238E27FC236}">
                <a16:creationId xmlns:a16="http://schemas.microsoft.com/office/drawing/2014/main" id="{7FF667E4-FE4F-77BB-F7BB-26C4085ADE79}"/>
              </a:ext>
            </a:extLst>
          </p:cNvPr>
          <p:cNvSpPr txBox="1"/>
          <p:nvPr/>
        </p:nvSpPr>
        <p:spPr>
          <a:xfrm>
            <a:off x="177228" y="8250817"/>
            <a:ext cx="3044264" cy="1477328"/>
          </a:xfrm>
          <a:prstGeom prst="rect">
            <a:avLst/>
          </a:prstGeom>
          <a:no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000" b="1" dirty="0">
                <a:latin typeface="Verdana"/>
                <a:ea typeface="Verdana"/>
                <a:cs typeface="Arial"/>
              </a:rPr>
              <a:t>Bridge Builders</a:t>
            </a:r>
          </a:p>
          <a:p>
            <a:r>
              <a:rPr lang="en-GB" sz="1000" dirty="0">
                <a:latin typeface="Verdana"/>
                <a:ea typeface="Verdana"/>
                <a:cs typeface="Arial"/>
              </a:rPr>
              <a:t>This terms value is </a:t>
            </a:r>
            <a:r>
              <a:rPr lang="en-GB" sz="1000" b="1" dirty="0">
                <a:latin typeface="Verdana"/>
                <a:ea typeface="Verdana"/>
                <a:cs typeface="Arial"/>
              </a:rPr>
              <a:t>Responsibility. </a:t>
            </a:r>
            <a:r>
              <a:rPr lang="en-GB" sz="1000" dirty="0">
                <a:latin typeface="Verdana"/>
                <a:ea typeface="Verdana"/>
                <a:cs typeface="Arial"/>
              </a:rPr>
              <a:t>The children can take responsibility completing their projects and moon diary. They can demonstrate responsibility by planning safe routes in preparation for walking home alone or with friends. We will enjoy seeing their projects and hearing about their acts of responsibility at home. </a:t>
            </a: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5957676" y="6007"/>
            <a:ext cx="851673" cy="851057"/>
          </a:xfrm>
          <a:prstGeom prst="rect">
            <a:avLst/>
          </a:prstGeom>
        </p:spPr>
      </p:pic>
      <p:sp>
        <p:nvSpPr>
          <p:cNvPr id="11" name="TextBox 10">
            <a:extLst>
              <a:ext uri="{FF2B5EF4-FFF2-40B4-BE49-F238E27FC236}">
                <a16:creationId xmlns:a16="http://schemas.microsoft.com/office/drawing/2014/main" id="{85CB05D0-FDBC-F42B-D491-4CA4BE9E4F82}"/>
              </a:ext>
            </a:extLst>
          </p:cNvPr>
          <p:cNvSpPr txBox="1"/>
          <p:nvPr/>
        </p:nvSpPr>
        <p:spPr>
          <a:xfrm>
            <a:off x="79059" y="6119486"/>
            <a:ext cx="6590022" cy="2146742"/>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dirty="0">
                <a:latin typeface="Verdana"/>
                <a:ea typeface="Verdana"/>
                <a:cs typeface="Arial"/>
              </a:rPr>
              <a:t>DATES AND HOMEWORK PROJECTS </a:t>
            </a:r>
          </a:p>
          <a:p>
            <a:endParaRPr lang="en-GB" sz="1100" b="1" dirty="0">
              <a:latin typeface="Verdana"/>
              <a:ea typeface="Verdana"/>
              <a:cs typeface="Arial"/>
            </a:endParaRPr>
          </a:p>
          <a:p>
            <a:r>
              <a:rPr lang="en-GB" sz="1100" b="1" dirty="0">
                <a:latin typeface="Verdana"/>
                <a:ea typeface="Verdana"/>
                <a:cs typeface="Arial"/>
              </a:rPr>
              <a:t>Ancient Greek Day and project – see separate letter</a:t>
            </a:r>
          </a:p>
          <a:p>
            <a:r>
              <a:rPr lang="en-GB" sz="1000" dirty="0">
                <a:latin typeface="Verdana"/>
                <a:ea typeface="Verdana"/>
                <a:cs typeface="Arial"/>
              </a:rPr>
              <a:t>On Tuesday 3rd February, Year 5 will be having  a 'Greek Day' when the children will be immersed in activities based around our topic of Ancient Greeks. We will be tasting a variety of foods, presenting a project and creating Greek art. We invite all children to dress up as an ancient Greek, a warrior, a God/Goddess if they want to. We would like the children to complete a home project for this day. The children’s projects need to be in school on Friday 30th  January. </a:t>
            </a:r>
          </a:p>
          <a:p>
            <a:endParaRPr lang="en-GB" sz="1000" dirty="0">
              <a:latin typeface="Verdana"/>
              <a:ea typeface="Verdana"/>
              <a:cs typeface="Arial"/>
            </a:endParaRPr>
          </a:p>
          <a:p>
            <a:r>
              <a:rPr lang="en-GB" sz="1050" b="1" dirty="0">
                <a:latin typeface="Verdana"/>
                <a:ea typeface="Verdana"/>
                <a:cs typeface="Arial"/>
              </a:rPr>
              <a:t>Science Moon Diary</a:t>
            </a:r>
            <a:endParaRPr lang="en-GB" sz="1000" b="1" dirty="0">
              <a:latin typeface="Verdana"/>
              <a:ea typeface="Verdana"/>
              <a:cs typeface="Arial"/>
            </a:endParaRPr>
          </a:p>
          <a:p>
            <a:r>
              <a:rPr lang="en-GB" sz="1000" dirty="0">
                <a:latin typeface="Verdana"/>
                <a:ea typeface="Verdana"/>
                <a:cs typeface="Arial"/>
              </a:rPr>
              <a:t>Throughout January, the children need to be making observations of the night sky and drawing the shape of the moon. These diaries need to be back in school by Monday 1st February for our science lesson that week.</a:t>
            </a:r>
            <a:endParaRPr lang="en-GB" sz="1000" b="1" dirty="0">
              <a:latin typeface="Verdana"/>
              <a:ea typeface="Verdana"/>
              <a:cs typeface="Arial"/>
            </a:endParaRPr>
          </a:p>
        </p:txBody>
      </p:sp>
      <p:sp>
        <p:nvSpPr>
          <p:cNvPr id="12" name="TextBox 11">
            <a:extLst>
              <a:ext uri="{FF2B5EF4-FFF2-40B4-BE49-F238E27FC236}">
                <a16:creationId xmlns:a16="http://schemas.microsoft.com/office/drawing/2014/main" id="{EDE7BB6E-2E18-4330-A557-3E88EB1C807C}"/>
              </a:ext>
            </a:extLst>
          </p:cNvPr>
          <p:cNvSpPr txBox="1"/>
          <p:nvPr/>
        </p:nvSpPr>
        <p:spPr>
          <a:xfrm>
            <a:off x="3225794" y="8250817"/>
            <a:ext cx="3456894" cy="1477328"/>
          </a:xfrm>
          <a:prstGeom prst="rect">
            <a:avLst/>
          </a:prstGeom>
          <a:no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000" b="1" dirty="0">
                <a:latin typeface="Verdana"/>
                <a:ea typeface="Verdana"/>
                <a:cs typeface="Arial"/>
              </a:rPr>
              <a:t>TRIPS</a:t>
            </a:r>
          </a:p>
          <a:p>
            <a:endParaRPr lang="en-GB" sz="1000" b="1" dirty="0">
              <a:latin typeface="Verdana"/>
              <a:ea typeface="Verdana"/>
              <a:cs typeface="Arial"/>
            </a:endParaRPr>
          </a:p>
          <a:p>
            <a:r>
              <a:rPr lang="en-GB" sz="1000" b="1" dirty="0">
                <a:latin typeface="Verdana"/>
                <a:ea typeface="Verdana"/>
                <a:cs typeface="Arial"/>
              </a:rPr>
              <a:t>Greek Day – Tuesday 3rd February</a:t>
            </a:r>
          </a:p>
          <a:p>
            <a:endParaRPr lang="en-GB" sz="1000" dirty="0">
              <a:latin typeface="Verdana"/>
              <a:ea typeface="Verdana"/>
              <a:cs typeface="Arial"/>
            </a:endParaRPr>
          </a:p>
          <a:p>
            <a:r>
              <a:rPr lang="en-GB" sz="1000" b="1" dirty="0">
                <a:latin typeface="Verdana"/>
                <a:ea typeface="Verdana"/>
                <a:cs typeface="Arial"/>
              </a:rPr>
              <a:t>Geography Trip </a:t>
            </a:r>
            <a:r>
              <a:rPr lang="en-GB" sz="1000" dirty="0">
                <a:latin typeface="Verdana"/>
                <a:ea typeface="Verdana"/>
                <a:cs typeface="Arial"/>
              </a:rPr>
              <a:t>on </a:t>
            </a:r>
            <a:r>
              <a:rPr lang="en-GB" sz="1000" b="1" dirty="0">
                <a:latin typeface="Verdana"/>
                <a:ea typeface="Verdana"/>
                <a:cs typeface="Arial"/>
              </a:rPr>
              <a:t>Coasts and Coastal erosion </a:t>
            </a:r>
            <a:r>
              <a:rPr lang="en-GB" sz="1000" dirty="0">
                <a:latin typeface="Verdana"/>
                <a:ea typeface="Verdana"/>
                <a:cs typeface="Arial"/>
              </a:rPr>
              <a:t>will take place on Wednesday 1st April visiting Formby Beach. Details will follow on Parent Mail in January.</a:t>
            </a:r>
          </a:p>
          <a:p>
            <a:endParaRPr lang="en-GB" sz="1000" dirty="0">
              <a:latin typeface="Verdana"/>
              <a:ea typeface="Verdana"/>
              <a:cs typeface="Arial"/>
            </a:endParaRPr>
          </a:p>
        </p:txBody>
      </p:sp>
      <p:sp>
        <p:nvSpPr>
          <p:cNvPr id="7" name="TextBox 4">
            <a:extLst>
              <a:ext uri="{FF2B5EF4-FFF2-40B4-BE49-F238E27FC236}">
                <a16:creationId xmlns:a16="http://schemas.microsoft.com/office/drawing/2014/main" id="{ABEF12B9-0EAB-B003-0135-D8FCA85E97FF}"/>
              </a:ext>
            </a:extLst>
          </p:cNvPr>
          <p:cNvSpPr txBox="1"/>
          <p:nvPr/>
        </p:nvSpPr>
        <p:spPr>
          <a:xfrm>
            <a:off x="3469398" y="1823410"/>
            <a:ext cx="3330749" cy="1831271"/>
          </a:xfrm>
          <a:prstGeom prst="rect">
            <a:avLst/>
          </a:prstGeom>
          <a:noFill/>
          <a:ln>
            <a:solidFill>
              <a:srgbClr val="00B0F0"/>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latin typeface="Verdana"/>
                <a:ea typeface="Verdana"/>
                <a:cs typeface="Calibri" panose="020F0502020204030204"/>
              </a:rPr>
              <a:t>PE days are the same:</a:t>
            </a:r>
          </a:p>
          <a:p>
            <a:r>
              <a:rPr lang="en-US" sz="1200" b="1" dirty="0" err="1">
                <a:latin typeface="Verdana"/>
                <a:ea typeface="Verdana"/>
                <a:cs typeface="Calibri" panose="020F0502020204030204"/>
              </a:rPr>
              <a:t>Mrs</a:t>
            </a:r>
            <a:r>
              <a:rPr lang="en-US" sz="1200" b="1" dirty="0">
                <a:latin typeface="Verdana"/>
                <a:ea typeface="Verdana"/>
                <a:cs typeface="Calibri" panose="020F0502020204030204"/>
              </a:rPr>
              <a:t> Bower - </a:t>
            </a:r>
          </a:p>
          <a:p>
            <a:pPr marL="285750" indent="-285750">
              <a:buFont typeface="Arial"/>
              <a:buChar char="•"/>
            </a:pPr>
            <a:r>
              <a:rPr lang="en-US" sz="1100" dirty="0">
                <a:latin typeface="Verdana"/>
                <a:ea typeface="Verdana"/>
                <a:cs typeface="Calibri" panose="020F0502020204030204"/>
              </a:rPr>
              <a:t>Wednesday- Volleyball (indoor)</a:t>
            </a:r>
          </a:p>
          <a:p>
            <a:pPr marL="285750" indent="-285750">
              <a:buFont typeface="Arial"/>
              <a:buChar char="•"/>
            </a:pPr>
            <a:r>
              <a:rPr lang="en-US" sz="1100" dirty="0">
                <a:latin typeface="Verdana"/>
                <a:ea typeface="Verdana"/>
                <a:cs typeface="Calibri" panose="020F0502020204030204"/>
              </a:rPr>
              <a:t>Thursday – Tennis (outdoor)</a:t>
            </a:r>
          </a:p>
          <a:p>
            <a:r>
              <a:rPr lang="en-US" sz="1200" b="1" dirty="0" err="1">
                <a:latin typeface="Verdana"/>
                <a:ea typeface="Verdana"/>
                <a:cs typeface="Calibri" panose="020F0502020204030204"/>
              </a:rPr>
              <a:t>Mrs</a:t>
            </a:r>
            <a:r>
              <a:rPr lang="en-US" sz="1200" b="1" dirty="0">
                <a:latin typeface="Verdana"/>
                <a:ea typeface="Verdana"/>
                <a:cs typeface="Calibri" panose="020F0502020204030204"/>
              </a:rPr>
              <a:t> </a:t>
            </a:r>
            <a:r>
              <a:rPr lang="en-US" sz="1200" b="1" dirty="0" err="1">
                <a:latin typeface="Verdana"/>
                <a:ea typeface="Verdana"/>
                <a:cs typeface="Calibri" panose="020F0502020204030204"/>
              </a:rPr>
              <a:t>Boffey</a:t>
            </a:r>
            <a:r>
              <a:rPr lang="en-US" sz="1200" b="1" dirty="0">
                <a:latin typeface="Verdana"/>
                <a:ea typeface="Verdana"/>
                <a:cs typeface="Calibri" panose="020F0502020204030204"/>
              </a:rPr>
              <a:t> -</a:t>
            </a:r>
          </a:p>
          <a:p>
            <a:pPr marL="171450" indent="-171450">
              <a:buFont typeface="Arial"/>
              <a:buChar char="•"/>
            </a:pPr>
            <a:r>
              <a:rPr lang="en-US" sz="1100" dirty="0">
                <a:latin typeface="Verdana"/>
                <a:ea typeface="Verdana"/>
                <a:cs typeface="Calibri" panose="020F0502020204030204"/>
              </a:rPr>
              <a:t>Monday – Tennis (outdoor)</a:t>
            </a:r>
          </a:p>
          <a:p>
            <a:pPr marL="171450" indent="-171450">
              <a:buFont typeface="Arial"/>
              <a:buChar char="•"/>
            </a:pPr>
            <a:r>
              <a:rPr lang="en-US" sz="1100" dirty="0">
                <a:latin typeface="Verdana"/>
                <a:ea typeface="Verdana"/>
                <a:cs typeface="Calibri" panose="020F0502020204030204"/>
              </a:rPr>
              <a:t>Wednesday – Volleyball (indoor) </a:t>
            </a:r>
          </a:p>
          <a:p>
            <a:endParaRPr lang="en-US" sz="1100" b="1">
              <a:latin typeface="Verdana"/>
              <a:ea typeface="Verdana"/>
              <a:cs typeface="Calibri" panose="020F0502020204030204"/>
            </a:endParaRPr>
          </a:p>
          <a:p>
            <a:r>
              <a:rPr lang="en-US" sz="1100" dirty="0">
                <a:latin typeface="Verdana"/>
                <a:ea typeface="Verdana"/>
                <a:cs typeface="Calibri" panose="020F0502020204030204"/>
              </a:rPr>
              <a:t>Please ensure your child has the correct kit and is able to take out their own earrings.</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56JD4QUNF3DD-747746245-922714</_dlc_DocId>
    <MediaLengthInSeconds xmlns="e77c678d-2a00-40d0-94c2-7518a086dddf" xsi:nil="true"/>
    <_dlc_DocIdUrl xmlns="88fc4d26-bc75-465d-8da3-054ba048e285">
      <Url>https://rowanlearningtrustwigan.sharepoint.com/sites/MarusBridgePrimary/_layouts/15/DocIdRedir.aspx?ID=56JD4QUNF3DD-747746245-922714</Url>
      <Description>56JD4QUNF3DD-747746245-922714</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8af14040c1fa12e38ab3bbdeda2bb73a">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f16721c395c6dabcbd815f2dd9a05ad5"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FF08E4D-B363-4E0E-A078-7A6D91DEB745}">
  <ds:schemaRefs>
    <ds:schemaRef ds:uri="http://purl.org/dc/elements/1.1/"/>
    <ds:schemaRef ds:uri="http://schemas.microsoft.com/office/infopath/2007/PartnerControls"/>
    <ds:schemaRef ds:uri="http://purl.org/dc/dcmitype/"/>
    <ds:schemaRef ds:uri="http://www.w3.org/XML/1998/namespace"/>
    <ds:schemaRef ds:uri="88fc4d26-bc75-465d-8da3-054ba048e285"/>
    <ds:schemaRef ds:uri="http://schemas.microsoft.com/office/2006/metadata/properties"/>
    <ds:schemaRef ds:uri="http://purl.org/dc/terms/"/>
    <ds:schemaRef ds:uri="http://schemas.microsoft.com/office/2006/documentManagement/types"/>
    <ds:schemaRef ds:uri="http://schemas.openxmlformats.org/package/2006/metadata/core-properties"/>
    <ds:schemaRef ds:uri="e77c678d-2a00-40d0-94c2-7518a086dddf"/>
  </ds:schemaRefs>
</ds:datastoreItem>
</file>

<file path=customXml/itemProps2.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3.xml><?xml version="1.0" encoding="utf-8"?>
<ds:datastoreItem xmlns:ds="http://schemas.openxmlformats.org/officeDocument/2006/customXml" ds:itemID="{9F51542B-1310-412D-B82F-2CB4588547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07342B5-984C-4426-9ECA-667DEE75B13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123</TotalTime>
  <Words>368</Words>
  <Application>Microsoft Office PowerPoint</Application>
  <PresentationFormat>A4 Paper (210x297 mm)</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Spring Term Year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Jackson J</dc:creator>
  <cp:lastModifiedBy>Bower E</cp:lastModifiedBy>
  <cp:revision>259</cp:revision>
  <dcterms:created xsi:type="dcterms:W3CDTF">2023-09-07T13:51:15Z</dcterms:created>
  <dcterms:modified xsi:type="dcterms:W3CDTF">2025-12-18T14:26:40Z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17b5ebf5-3bfc-446a-a7b7-54bd90286f46</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63200</vt:r8>
  </property>
</Properties>
</file>