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120" d="100"/>
          <a:sy n="120" d="100"/>
        </p:scale>
        <p:origin x="2124" y="-8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dirty="0"/>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dirty="0"/>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dirty="0"/>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12/16/2025</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69"/>
            <a:ext cx="6211006" cy="681794"/>
          </a:xfrm>
        </p:spPr>
        <p:txBody>
          <a:bodyPr>
            <a:normAutofit/>
          </a:bodyPr>
          <a:lstStyle/>
          <a:p>
            <a:r>
              <a:rPr lang="en-US" sz="3200" u="sng" dirty="0">
                <a:latin typeface="Dreaming Outloud Pro"/>
                <a:cs typeface="Dreaming Outloud Pro"/>
              </a:rPr>
              <a:t>Spring 1</a:t>
            </a:r>
          </a:p>
        </p:txBody>
      </p:sp>
      <p:sp>
        <p:nvSpPr>
          <p:cNvPr id="3" name="Subtitle 2"/>
          <p:cNvSpPr>
            <a:spLocks noGrp="1"/>
          </p:cNvSpPr>
          <p:nvPr>
            <p:ph type="subTitle" idx="1"/>
          </p:nvPr>
        </p:nvSpPr>
        <p:spPr>
          <a:xfrm>
            <a:off x="171824" y="789577"/>
            <a:ext cx="6650573" cy="1309938"/>
          </a:xfrm>
        </p:spPr>
        <p:txBody>
          <a:bodyPr vert="horz" lIns="91440" tIns="45720" rIns="91440" bIns="45720" rtlCol="0" anchor="t">
            <a:normAutofit fontScale="77500" lnSpcReduction="20000"/>
          </a:bodyPr>
          <a:lstStyle/>
          <a:p>
            <a:pPr algn="just"/>
            <a:r>
              <a:rPr lang="en-GB" sz="1400" dirty="0">
                <a:latin typeface="Dreaming Outloud Pro" panose="03050502040302030504" pitchFamily="66" charset="0"/>
                <a:ea typeface="Verdana"/>
                <a:cs typeface="Dreaming Outloud Pro" panose="03050502040302030504" pitchFamily="66" charset="0"/>
              </a:rPr>
              <a:t>We hope you all enjoyed a wonderful Christmas break filled with joy, rest, and special family time. The children had a fantastic Autumn term, and we are so proud of everything they achieved. We’re now excited to jump into an action‑packed Spring term! Over the coming weeks, we’ll be meeting dinosaurs, discovering penguins, and diving under the sea as we learn all about the world around us and the amazing animals that live in it.</a:t>
            </a:r>
          </a:p>
          <a:p>
            <a:pPr algn="just"/>
            <a:r>
              <a:rPr lang="en-GB" sz="1400" dirty="0">
                <a:latin typeface="Dreaming Outloud Pro" panose="03050502040302030504" pitchFamily="66" charset="0"/>
                <a:ea typeface="Verdana"/>
                <a:cs typeface="Dreaming Outloud Pro" panose="03050502040302030504" pitchFamily="66" charset="0"/>
              </a:rPr>
              <a:t>We can’t wait to see the children’s curiosity and confidence continue to grow. As always, our home/school partnership is important to us, and your continued support is invaluable. Thank you for your support so far. Please continue to contact us, if needed, via Seesaw or at our classroom door.</a:t>
            </a:r>
            <a:r>
              <a:rPr lang="en-US" sz="1400" dirty="0">
                <a:latin typeface="Verdana"/>
                <a:ea typeface="Verdana"/>
                <a:cs typeface="Arial"/>
              </a:rPr>
              <a:t> </a:t>
            </a:r>
            <a:r>
              <a:rPr lang="en-GB" sz="1300" dirty="0">
                <a:latin typeface="Dreaming Outloud Pro" panose="03050502040302030504" pitchFamily="66" charset="0"/>
                <a:ea typeface="Verdana"/>
                <a:cs typeface="Dreaming Outloud Pro" panose="03050502040302030504" pitchFamily="66" charset="0"/>
              </a:rPr>
              <a:t>Below you will find information on what to expect this half term and how best to support your child in Early Years.</a:t>
            </a:r>
            <a:endParaRPr lang="en-US" sz="1300" dirty="0">
              <a:latin typeface="Verdana"/>
              <a:ea typeface="Verdana"/>
              <a:cs typeface="Arial"/>
            </a:endParaRPr>
          </a:p>
          <a:p>
            <a:endParaRPr lang="en-US" sz="1650" dirty="0">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167835" y="2140540"/>
            <a:ext cx="3773970" cy="1862048"/>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Topics we are learning about this half term:</a:t>
            </a:r>
          </a:p>
          <a:p>
            <a:pPr marL="285750" indent="-285750">
              <a:buFont typeface="Arial"/>
              <a:buChar char="•"/>
            </a:pPr>
            <a:r>
              <a:rPr lang="en-US" sz="1150" dirty="0">
                <a:latin typeface="Dreaming Outloud Pro"/>
                <a:ea typeface="Verdana"/>
                <a:cs typeface="Dreaming Outloud Pro"/>
              </a:rPr>
              <a:t>Winter / Animals (Penguins &amp; Dinosaurs) / Our World / Looking after our environment</a:t>
            </a:r>
          </a:p>
          <a:p>
            <a:pPr marL="285750" indent="-285750">
              <a:buFont typeface="Arial"/>
              <a:buChar char="•"/>
            </a:pPr>
            <a:r>
              <a:rPr lang="en-US" sz="1150" dirty="0">
                <a:latin typeface="Dreaming Outloud Pro"/>
                <a:ea typeface="Verdana"/>
                <a:cs typeface="Dreaming Outloud Pro"/>
              </a:rPr>
              <a:t>School Value – Responsibility</a:t>
            </a:r>
          </a:p>
          <a:p>
            <a:pPr marL="285750" indent="-285750">
              <a:buFont typeface="Arial"/>
              <a:buChar char="•"/>
            </a:pPr>
            <a:r>
              <a:rPr lang="en-US" sz="1150" dirty="0">
                <a:latin typeface="Dreaming Outloud Pro"/>
                <a:ea typeface="Verdana"/>
                <a:cs typeface="Dreaming Outloud Pro"/>
              </a:rPr>
              <a:t>PE – Dance / Fun and Games</a:t>
            </a:r>
          </a:p>
          <a:p>
            <a:pPr marL="285750" indent="-285750">
              <a:buFont typeface="Arial"/>
              <a:buChar char="•"/>
            </a:pPr>
            <a:r>
              <a:rPr lang="en-US" sz="1150" dirty="0" err="1">
                <a:latin typeface="Dreaming Outloud Pro"/>
                <a:ea typeface="Verdana"/>
                <a:cs typeface="Dreaming Outloud Pro"/>
              </a:rPr>
              <a:t>Maths</a:t>
            </a:r>
            <a:r>
              <a:rPr lang="en-US" sz="1150" dirty="0">
                <a:latin typeface="Dreaming Outloud Pro"/>
                <a:ea typeface="Verdana"/>
                <a:cs typeface="Dreaming Outloud Pro"/>
              </a:rPr>
              <a:t> – Cardinality &amp; Counting (counting backwards from 10) / Composition (1-5) / Comparison (1 less) / Shape &amp; Space / Pattern (ABB, ABBC)</a:t>
            </a:r>
          </a:p>
          <a:p>
            <a:pPr marL="285750" indent="-285750">
              <a:buFont typeface="Arial"/>
              <a:buChar char="•"/>
            </a:pPr>
            <a:r>
              <a:rPr lang="en-US" sz="1150" dirty="0">
                <a:latin typeface="Dreaming Outloud Pro"/>
                <a:ea typeface="Verdana"/>
                <a:cs typeface="Dreaming Outloud Pro"/>
              </a:rPr>
              <a:t>Phonics – 2 letter 1 sound correspondences / longer structure of words</a:t>
            </a:r>
          </a:p>
        </p:txBody>
      </p:sp>
      <p:sp>
        <p:nvSpPr>
          <p:cNvPr id="5" name="TextBox 4">
            <a:extLst>
              <a:ext uri="{FF2B5EF4-FFF2-40B4-BE49-F238E27FC236}">
                <a16:creationId xmlns:a16="http://schemas.microsoft.com/office/drawing/2014/main" id="{ABEF12B9-0EAB-B003-0135-D8FCA85E97FF}"/>
              </a:ext>
            </a:extLst>
          </p:cNvPr>
          <p:cNvSpPr txBox="1"/>
          <p:nvPr/>
        </p:nvSpPr>
        <p:spPr>
          <a:xfrm>
            <a:off x="4037805" y="2140540"/>
            <a:ext cx="2720631" cy="1862048"/>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PE</a:t>
            </a:r>
          </a:p>
          <a:p>
            <a:r>
              <a:rPr lang="en-US" sz="1150" b="1" dirty="0" err="1">
                <a:latin typeface="Dreaming Outloud Pro" panose="03050502040302030504" pitchFamily="66" charset="0"/>
                <a:ea typeface="Verdana"/>
                <a:cs typeface="Dreaming Outloud Pro" panose="03050502040302030504" pitchFamily="66" charset="0"/>
              </a:rPr>
              <a:t>Mrs</a:t>
            </a:r>
            <a:r>
              <a:rPr lang="en-US" sz="1150" b="1" dirty="0">
                <a:latin typeface="Dreaming Outloud Pro" panose="03050502040302030504" pitchFamily="66" charset="0"/>
                <a:ea typeface="Verdana"/>
                <a:cs typeface="Dreaming Outloud Pro" panose="03050502040302030504" pitchFamily="66" charset="0"/>
              </a:rPr>
              <a:t> Miller’s Class</a:t>
            </a: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Tuesday – indoor PE with Miss Nicola</a:t>
            </a: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Friday – indoor with Class Teacher</a:t>
            </a:r>
          </a:p>
          <a:p>
            <a:r>
              <a:rPr lang="en-US" sz="1150" b="1" dirty="0" err="1">
                <a:latin typeface="Dreaming Outloud Pro" panose="03050502040302030504" pitchFamily="66" charset="0"/>
                <a:ea typeface="Verdana"/>
                <a:cs typeface="Dreaming Outloud Pro" panose="03050502040302030504" pitchFamily="66" charset="0"/>
              </a:rPr>
              <a:t>Mrs</a:t>
            </a:r>
            <a:r>
              <a:rPr lang="en-US" sz="1150" b="1" dirty="0">
                <a:latin typeface="Dreaming Outloud Pro" panose="03050502040302030504" pitchFamily="66" charset="0"/>
                <a:ea typeface="Verdana"/>
                <a:cs typeface="Dreaming Outloud Pro" panose="03050502040302030504" pitchFamily="66" charset="0"/>
              </a:rPr>
              <a:t> Holden’s Class</a:t>
            </a: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Tuesday – indoor PE with Miss Nicola</a:t>
            </a:r>
            <a:endParaRPr lang="en-US" sz="1150" b="1" dirty="0">
              <a:latin typeface="Dreaming Outloud Pro" panose="03050502040302030504" pitchFamily="66" charset="0"/>
              <a:ea typeface="Verdana"/>
              <a:cs typeface="Dreaming Outloud Pro" panose="03050502040302030504" pitchFamily="66" charset="0"/>
            </a:endParaRPr>
          </a:p>
          <a:p>
            <a:pPr marL="171450" indent="-171450">
              <a:buFont typeface="Arial" panose="020B0604020202020204" pitchFamily="34" charset="0"/>
              <a:buChar char="•"/>
            </a:pPr>
            <a:r>
              <a:rPr lang="en-US" sz="1150" dirty="0">
                <a:latin typeface="Dreaming Outloud Pro" panose="03050502040302030504" pitchFamily="66" charset="0"/>
                <a:ea typeface="Verdana"/>
                <a:cs typeface="Dreaming Outloud Pro" panose="03050502040302030504" pitchFamily="66" charset="0"/>
              </a:rPr>
              <a:t>Friday – indoor with Class Teacher</a:t>
            </a:r>
            <a:endParaRPr lang="en-US" sz="1150" b="1" dirty="0">
              <a:latin typeface="Dreaming Outloud Pro" panose="03050502040302030504" pitchFamily="66" charset="0"/>
              <a:ea typeface="Verdana"/>
              <a:cs typeface="Dreaming Outloud Pro" panose="03050502040302030504" pitchFamily="66" charset="0"/>
            </a:endParaRPr>
          </a:p>
          <a:p>
            <a:r>
              <a:rPr lang="en-US" sz="1150" dirty="0">
                <a:latin typeface="Dreaming Outloud Pro" panose="03050502040302030504" pitchFamily="66" charset="0"/>
                <a:ea typeface="Verdana"/>
                <a:cs typeface="Dreaming Outloud Pro" panose="03050502040302030504" pitchFamily="66" charset="0"/>
              </a:rPr>
              <a:t>Please send your child to school wearing their PE kit and ensure all items are clearly labelled. </a:t>
            </a:r>
          </a:p>
        </p:txBody>
      </p:sp>
      <p:sp>
        <p:nvSpPr>
          <p:cNvPr id="6" name="TextBox 5">
            <a:extLst>
              <a:ext uri="{FF2B5EF4-FFF2-40B4-BE49-F238E27FC236}">
                <a16:creationId xmlns:a16="http://schemas.microsoft.com/office/drawing/2014/main" id="{44A49F8F-C134-09F1-E694-F371103A7F31}"/>
              </a:ext>
            </a:extLst>
          </p:cNvPr>
          <p:cNvSpPr txBox="1"/>
          <p:nvPr/>
        </p:nvSpPr>
        <p:spPr>
          <a:xfrm>
            <a:off x="167835" y="5921395"/>
            <a:ext cx="6591259" cy="2385268"/>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1150" b="1" dirty="0">
                <a:latin typeface="Dreaming Outloud Pro" panose="020F0502020204030204" pitchFamily="66" charset="0"/>
                <a:ea typeface="Verdana"/>
                <a:cs typeface="Dreaming Outloud Pro" panose="020F0502020204030204" pitchFamily="66" charset="0"/>
              </a:rPr>
              <a:t>Homework</a:t>
            </a:r>
            <a:endParaRPr lang="en-US" sz="1150" dirty="0">
              <a:latin typeface="Dreaming Outloud Pro" panose="020F0502020204030204" pitchFamily="66" charset="0"/>
              <a:ea typeface="Verdana"/>
              <a:cs typeface="Dreaming Outloud Pro" panose="020F0502020204030204" pitchFamily="66" charset="0"/>
            </a:endParaRPr>
          </a:p>
          <a:p>
            <a:pPr marL="285750" indent="-285750" algn="just">
              <a:buFont typeface="Arial"/>
              <a:buChar char="•"/>
            </a:pPr>
            <a:r>
              <a:rPr lang="en-US" sz="1150" b="1" dirty="0">
                <a:latin typeface="Dreaming Outloud Pro"/>
                <a:ea typeface="Verdana"/>
                <a:cs typeface="Dreaming Outloud Pro"/>
              </a:rPr>
              <a:t>English</a:t>
            </a:r>
            <a:r>
              <a:rPr lang="en-US" sz="1150" dirty="0">
                <a:latin typeface="Dreaming Outloud Pro"/>
                <a:ea typeface="Verdana"/>
                <a:cs typeface="Dreaming Outloud Pro"/>
              </a:rPr>
              <a:t> – Reading is expected to be done four times per week and noted in your child’s Reading Diary. If your child has read four or more times in a week, they are given a raffle ticket and entered into a draw to win a book each half term! </a:t>
            </a:r>
          </a:p>
          <a:p>
            <a:pPr marL="285750" indent="-285750" algn="just">
              <a:buFont typeface="Arial"/>
              <a:buChar char="•"/>
            </a:pPr>
            <a:r>
              <a:rPr lang="en-US" sz="1150" b="1" dirty="0">
                <a:latin typeface="Dreaming Outloud Pro"/>
                <a:ea typeface="Verdana"/>
                <a:cs typeface="Dreaming Outloud Pro"/>
              </a:rPr>
              <a:t>Phonics </a:t>
            </a:r>
            <a:r>
              <a:rPr lang="en-US" sz="1150" dirty="0">
                <a:latin typeface="Dreaming Outloud Pro"/>
                <a:ea typeface="Verdana"/>
                <a:cs typeface="Dreaming Outloud Pro"/>
              </a:rPr>
              <a:t>– </a:t>
            </a:r>
            <a:r>
              <a:rPr lang="en-US" sz="1150" dirty="0" err="1">
                <a:latin typeface="Dreaming Outloud Pro"/>
                <a:ea typeface="Verdana"/>
                <a:cs typeface="Dreaming Outloud Pro"/>
              </a:rPr>
              <a:t>SoundsWrite</a:t>
            </a:r>
            <a:r>
              <a:rPr lang="en-US" sz="1150" dirty="0">
                <a:latin typeface="Dreaming Outloud Pro"/>
                <a:ea typeface="Verdana"/>
                <a:cs typeface="Dreaming Outloud Pro"/>
              </a:rPr>
              <a:t> homework is sent out every 2 weeks to consolidate learning taught at school. </a:t>
            </a:r>
          </a:p>
          <a:p>
            <a:pPr marL="285750" indent="-285750" algn="just">
              <a:buFont typeface="Arial"/>
              <a:buChar char="•"/>
            </a:pPr>
            <a:r>
              <a:rPr lang="en-US" sz="1150" b="1" dirty="0">
                <a:latin typeface="Dreaming Outloud Pro"/>
                <a:ea typeface="Verdana"/>
                <a:cs typeface="Dreaming Outloud Pro"/>
              </a:rPr>
              <a:t>Spelling</a:t>
            </a:r>
            <a:r>
              <a:rPr lang="en-US" sz="1150" dirty="0">
                <a:latin typeface="Dreaming Outloud Pro"/>
                <a:ea typeface="Verdana"/>
                <a:cs typeface="Dreaming Outloud Pro"/>
              </a:rPr>
              <a:t> – children will be sent home with 5 new words each week to learn how to spell and write.</a:t>
            </a:r>
          </a:p>
          <a:p>
            <a:pPr marL="285750" indent="-285750" algn="just">
              <a:buFont typeface="Arial"/>
              <a:buChar char="•"/>
            </a:pPr>
            <a:r>
              <a:rPr lang="en-US" sz="1150" b="1" dirty="0">
                <a:latin typeface="Dreaming Outloud Pro"/>
                <a:ea typeface="Verdana"/>
                <a:cs typeface="Dreaming Outloud Pro"/>
              </a:rPr>
              <a:t>Bridge Builder </a:t>
            </a:r>
            <a:r>
              <a:rPr lang="en-US" sz="1150" dirty="0">
                <a:latin typeface="Dreaming Outloud Pro"/>
                <a:ea typeface="Verdana"/>
                <a:cs typeface="Dreaming Outloud Pro"/>
              </a:rPr>
              <a:t>– </a:t>
            </a:r>
            <a:r>
              <a:rPr lang="en-GB" sz="1100" dirty="0">
                <a:latin typeface="Dreaming Outloud Pro"/>
                <a:ea typeface="+mn-lt"/>
                <a:cs typeface="+mn-lt"/>
              </a:rPr>
              <a:t>I can be trusted to wash my hands when needed (E.g., before eating, after using a bathroom).</a:t>
            </a:r>
            <a:endParaRPr lang="en-US" sz="1100" dirty="0">
              <a:latin typeface="Dreaming Outloud Pro"/>
              <a:ea typeface="+mn-lt"/>
              <a:cs typeface="+mn-lt"/>
            </a:endParaRPr>
          </a:p>
          <a:p>
            <a:pPr marL="285750" indent="-285750" algn="just">
              <a:buFont typeface="Arial"/>
              <a:buChar char="•"/>
            </a:pPr>
            <a:r>
              <a:rPr lang="en-US" sz="1150" b="1" dirty="0">
                <a:latin typeface="Dreaming Outloud Pro" panose="020F0502020204030204" pitchFamily="66" charset="0"/>
                <a:ea typeface="Verdana"/>
                <a:cs typeface="Dreaming Outloud Pro" panose="020F0502020204030204" pitchFamily="66" charset="0"/>
              </a:rPr>
              <a:t>Mathematics </a:t>
            </a:r>
            <a:r>
              <a:rPr lang="en-US" sz="1150" dirty="0">
                <a:latin typeface="Dreaming Outloud Pro" panose="020F0502020204030204" pitchFamily="66" charset="0"/>
                <a:ea typeface="Verdana"/>
                <a:cs typeface="Dreaming Outloud Pro" panose="020F0502020204030204" pitchFamily="66" charset="0"/>
              </a:rPr>
              <a:t>– Ten Town Website. Log in details will be sent via Seesaw. Numbers will be unlocked as we teach them in school. </a:t>
            </a:r>
            <a:r>
              <a:rPr lang="en-GB" sz="1150" b="0" i="0" dirty="0">
                <a:effectLst/>
                <a:latin typeface="Dreaming Outloud Pro" panose="020F0502020204030204" pitchFamily="66" charset="0"/>
                <a:cs typeface="Dreaming Outloud Pro" panose="020F0502020204030204" pitchFamily="66" charset="0"/>
              </a:rPr>
              <a:t>Created specifically for the early years, it focuses on building strong basic number skills. Ten Town offers an exciting range of online content along with the opportunity to apply the knowledge in practical activities that encourage learning through play.</a:t>
            </a:r>
            <a:endParaRPr lang="en-US" sz="1150" dirty="0">
              <a:latin typeface="Dreaming Outloud Pro" panose="020F0502020204030204" pitchFamily="66" charset="0"/>
              <a:ea typeface="Verdana"/>
              <a:cs typeface="Dreaming Outloud Pro" panose="020F0502020204030204" pitchFamily="66" charset="0"/>
            </a:endParaRPr>
          </a:p>
        </p:txBody>
      </p:sp>
      <p:sp>
        <p:nvSpPr>
          <p:cNvPr id="7" name="TextBox 6">
            <a:extLst>
              <a:ext uri="{FF2B5EF4-FFF2-40B4-BE49-F238E27FC236}">
                <a16:creationId xmlns:a16="http://schemas.microsoft.com/office/drawing/2014/main" id="{852A93F6-DCEB-5EB9-B5D1-EA2CBB8EAF68}"/>
              </a:ext>
            </a:extLst>
          </p:cNvPr>
          <p:cNvSpPr txBox="1"/>
          <p:nvPr/>
        </p:nvSpPr>
        <p:spPr>
          <a:xfrm>
            <a:off x="167835" y="4119535"/>
            <a:ext cx="6590601" cy="1685077"/>
          </a:xfrm>
          <a:prstGeom prst="rect">
            <a:avLst/>
          </a:prstGeom>
          <a:noFill/>
          <a:ln>
            <a:solidFill>
              <a:srgbClr val="7030A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a:ea typeface="Verdana"/>
                <a:cs typeface="Dreaming Outloud Pro"/>
              </a:rPr>
              <a:t>Events &amp; Celebrations</a:t>
            </a:r>
            <a:endParaRPr lang="en-US" sz="1150" dirty="0">
              <a:latin typeface="Dreaming Outloud Pro"/>
              <a:ea typeface="Verdana"/>
              <a:cs typeface="Dreaming Outloud Pro"/>
            </a:endParaRPr>
          </a:p>
          <a:p>
            <a:pPr algn="just"/>
            <a:r>
              <a:rPr lang="en-GB" sz="1150" dirty="0">
                <a:latin typeface="Dreaming Outloud Pro"/>
                <a:ea typeface="Verdana"/>
                <a:cs typeface="Dreaming Outloud Pro"/>
              </a:rPr>
              <a:t>Grandparent afternoon – bring a toy / game to play with Friday 16</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January 2026</a:t>
            </a:r>
          </a:p>
          <a:p>
            <a:pPr algn="just"/>
            <a:r>
              <a:rPr lang="en-GB" sz="1150" dirty="0">
                <a:latin typeface="Dreaming Outloud Pro"/>
                <a:ea typeface="Verdana"/>
                <a:cs typeface="Dreaming Outloud Pro"/>
              </a:rPr>
              <a:t>Children’s Well-being Spa Day – Friday 6</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February 2026</a:t>
            </a:r>
          </a:p>
          <a:p>
            <a:pPr algn="just"/>
            <a:r>
              <a:rPr lang="en-GB" sz="1150" dirty="0">
                <a:latin typeface="Dreaming Outloud Pro"/>
                <a:ea typeface="Verdana"/>
                <a:cs typeface="Dreaming Outloud Pro"/>
              </a:rPr>
              <a:t>Chinese New Year Celebrations – Food Tasting (children invited to wear red) Friday 13</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February 2026</a:t>
            </a:r>
          </a:p>
          <a:p>
            <a:pPr algn="just"/>
            <a:r>
              <a:rPr lang="en-GB" sz="1150" dirty="0">
                <a:latin typeface="Dreaming Outloud Pro"/>
                <a:ea typeface="Verdana"/>
                <a:cs typeface="Dreaming Outloud Pro"/>
              </a:rPr>
              <a:t>Finish for February Half Term – Friday 13</a:t>
            </a:r>
            <a:r>
              <a:rPr lang="en-GB" sz="1150" baseline="30000" dirty="0">
                <a:latin typeface="Dreaming Outloud Pro"/>
                <a:ea typeface="Verdana"/>
                <a:cs typeface="Dreaming Outloud Pro"/>
              </a:rPr>
              <a:t>th</a:t>
            </a:r>
            <a:r>
              <a:rPr lang="en-GB" sz="1150" dirty="0">
                <a:latin typeface="Dreaming Outloud Pro"/>
                <a:ea typeface="Verdana"/>
                <a:cs typeface="Dreaming Outloud Pro"/>
              </a:rPr>
              <a:t>  February</a:t>
            </a:r>
          </a:p>
          <a:p>
            <a:pPr algn="just"/>
            <a:r>
              <a:rPr lang="en-GB" sz="1150" dirty="0">
                <a:latin typeface="Dreaming Outloud Pro" panose="03050502040302030504" pitchFamily="66" charset="0"/>
                <a:ea typeface="Verdana"/>
                <a:cs typeface="Dreaming Outloud Pro" panose="03050502040302030504" pitchFamily="66" charset="0"/>
              </a:rPr>
              <a:t>Each week the Class Teacher will choose a ‘Star of the Week’. Every other week children will be recognised for ‘Wordsmith Award’, ‘Mathematician of the Week’, or our ‘School Value Award’.</a:t>
            </a:r>
          </a:p>
          <a:p>
            <a:pPr algn="just"/>
            <a:r>
              <a:rPr lang="en-GB" sz="1150" dirty="0">
                <a:latin typeface="Dreaming Outloud Pro" panose="03050502040302030504" pitchFamily="66" charset="0"/>
                <a:ea typeface="Verdana"/>
                <a:cs typeface="Dreaming Outloud Pro" panose="03050502040302030504" pitchFamily="66" charset="0"/>
              </a:rPr>
              <a:t>Our Reading Raffle takes place every 4 weeks.</a:t>
            </a:r>
          </a:p>
          <a:p>
            <a:pPr algn="just"/>
            <a:r>
              <a:rPr lang="en-GB" sz="1150" dirty="0">
                <a:latin typeface="Dreaming Outloud Pro"/>
                <a:ea typeface="Verdana"/>
                <a:cs typeface="Dreaming Outloud Pro"/>
              </a:rPr>
              <a:t>Raffle Dates: Friday 23rd January 2026.</a:t>
            </a:r>
          </a:p>
        </p:txBody>
      </p:sp>
      <p:sp>
        <p:nvSpPr>
          <p:cNvPr id="8" name="TextBox 7">
            <a:extLst>
              <a:ext uri="{FF2B5EF4-FFF2-40B4-BE49-F238E27FC236}">
                <a16:creationId xmlns:a16="http://schemas.microsoft.com/office/drawing/2014/main" id="{7FF667E4-FE4F-77BB-F7BB-26C4085ADE79}"/>
              </a:ext>
            </a:extLst>
          </p:cNvPr>
          <p:cNvSpPr txBox="1"/>
          <p:nvPr/>
        </p:nvSpPr>
        <p:spPr>
          <a:xfrm>
            <a:off x="158912" y="8396426"/>
            <a:ext cx="6590022" cy="446276"/>
          </a:xfrm>
          <a:prstGeom prst="rect">
            <a:avLst/>
          </a:prstGeom>
          <a:noFill/>
          <a:ln>
            <a:solidFill>
              <a:srgbClr val="FFC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50" b="1" dirty="0">
                <a:latin typeface="Dreaming Outloud Pro" panose="03050502040302030504" pitchFamily="66" charset="0"/>
                <a:ea typeface="Verdana"/>
                <a:cs typeface="Dreaming Outloud Pro" panose="03050502040302030504" pitchFamily="66" charset="0"/>
              </a:rPr>
              <a:t>Bridge Builders</a:t>
            </a:r>
            <a:r>
              <a:rPr lang="en-US" sz="1150" b="1" dirty="0">
                <a:latin typeface="Dreaming Outloud Pro" panose="03050502040302030504" pitchFamily="66" charset="0"/>
                <a:ea typeface="Verdana"/>
                <a:cs typeface="Dreaming Outloud Pro" panose="03050502040302030504" pitchFamily="66" charset="0"/>
              </a:rPr>
              <a:t> - </a:t>
            </a:r>
            <a:r>
              <a:rPr lang="en-GB" sz="1150" dirty="0">
                <a:latin typeface="Dreaming Outloud Pro" panose="03050502040302030504" pitchFamily="66" charset="0"/>
                <a:ea typeface="Verdana"/>
                <a:cs typeface="Dreaming Outloud Pro" panose="03050502040302030504" pitchFamily="66" charset="0"/>
              </a:rPr>
              <a:t>Please upload any evidence onto Seesaw. We look forward to seeing them.</a:t>
            </a:r>
          </a:p>
          <a:p>
            <a:r>
              <a:rPr lang="en-GB" sz="1150" b="1" dirty="0">
                <a:latin typeface="Dreaming Outloud Pro" panose="03050502040302030504" pitchFamily="66" charset="0"/>
                <a:ea typeface="Verdana"/>
                <a:cs typeface="Dreaming Outloud Pro" panose="03050502040302030504" pitchFamily="66" charset="0"/>
              </a:rPr>
              <a:t>Spring 1 Term Home Objectives: </a:t>
            </a:r>
            <a:r>
              <a:rPr lang="en-GB" sz="1150" dirty="0">
                <a:solidFill>
                  <a:srgbClr val="000000"/>
                </a:solidFill>
                <a:latin typeface="Dreaming Outloud Pro" panose="03050502040302030504" pitchFamily="66" charset="0"/>
                <a:cs typeface="Dreaming Outloud Pro" panose="03050502040302030504" pitchFamily="66" charset="0"/>
              </a:rPr>
              <a:t>I can make new friends and talk about who I like to play with.</a:t>
            </a:r>
            <a:endParaRPr lang="en-GB" sz="1150" dirty="0">
              <a:latin typeface="Dreaming Outloud Pro" panose="03050502040302030504" pitchFamily="66" charset="0"/>
              <a:ea typeface="Verdana"/>
              <a:cs typeface="Dreaming Outloud Pro" panose="03050502040302030504" pitchFamily="66" charset="0"/>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80482" y="2396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6088767" y="6007"/>
            <a:ext cx="720582" cy="720061"/>
          </a:xfrm>
          <a:prstGeom prst="rect">
            <a:avLst/>
          </a:prstGeom>
        </p:spPr>
      </p:pic>
      <p:sp>
        <p:nvSpPr>
          <p:cNvPr id="11" name="TextBox 10">
            <a:extLst>
              <a:ext uri="{FF2B5EF4-FFF2-40B4-BE49-F238E27FC236}">
                <a16:creationId xmlns:a16="http://schemas.microsoft.com/office/drawing/2014/main" id="{7A9047AE-756B-8C7D-A67B-FF07F03DA73B}"/>
              </a:ext>
            </a:extLst>
          </p:cNvPr>
          <p:cNvSpPr txBox="1"/>
          <p:nvPr/>
        </p:nvSpPr>
        <p:spPr>
          <a:xfrm>
            <a:off x="158912" y="8961769"/>
            <a:ext cx="6590601" cy="800219"/>
          </a:xfrm>
          <a:prstGeom prst="rect">
            <a:avLst/>
          </a:prstGeom>
          <a:noFill/>
          <a:ln>
            <a:solidFill>
              <a:schemeClr val="tx1">
                <a:lumMod val="95000"/>
                <a:lumOff val="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50" b="1" dirty="0">
                <a:latin typeface="Dreaming Outloud Pro" panose="03050502040302030504" pitchFamily="66" charset="0"/>
                <a:ea typeface="Verdana"/>
                <a:cs typeface="Dreaming Outloud Pro" panose="03050502040302030504" pitchFamily="66" charset="0"/>
              </a:rPr>
              <a:t>Mystery Readers</a:t>
            </a:r>
          </a:p>
          <a:p>
            <a:pPr>
              <a:buClr>
                <a:schemeClr val="accent1">
                  <a:lumMod val="75000"/>
                </a:schemeClr>
              </a:buClr>
              <a:defRPr/>
            </a:pPr>
            <a:r>
              <a:rPr lang="en-GB" sz="1150" dirty="0">
                <a:latin typeface="Dreaming Outloud Pro"/>
                <a:ea typeface="Verdana"/>
                <a:cs typeface="Dreaming Outloud Pro"/>
              </a:rPr>
              <a:t>We would like to ask any parents or family members to volunteer to come and read a story to the children. This could be any day of the week and would be at 2.45pm. Please get in touch for more information</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56JD4QUNF3DD-747746245-917744</_dlc_DocId>
    <MediaLengthInSeconds xmlns="e77c678d-2a00-40d0-94c2-7518a086dddf" xsi:nil="true"/>
    <_dlc_DocIdUrl xmlns="88fc4d26-bc75-465d-8da3-054ba048e285">
      <Url>https://rowanlearningtrustwigan.sharepoint.com/sites/MarusBridgePrimary/_layouts/15/DocIdRedir.aspx?ID=56JD4QUNF3DD-747746245-917744</Url>
      <Description>56JD4QUNF3DD-747746245-917744</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34d94ff445f24d4fb4c6a78addb6aaaf">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d5e8d8ff490fd08fcd202e865ff7c5d4"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F08E4D-B363-4E0E-A078-7A6D91DEB745}">
  <ds:schemaRefs>
    <ds:schemaRef ds:uri="e77c678d-2a00-40d0-94c2-7518a086dddf"/>
    <ds:schemaRef ds:uri="http://purl.org/dc/dcmitype/"/>
    <ds:schemaRef ds:uri="88fc4d26-bc75-465d-8da3-054ba048e285"/>
    <ds:schemaRef ds:uri="http://schemas.microsoft.com/office/2006/documentManagement/types"/>
    <ds:schemaRef ds:uri="http://purl.org/dc/terms/"/>
    <ds:schemaRef ds:uri="http://www.w3.org/XML/1998/namespace"/>
    <ds:schemaRef ds:uri="http://schemas.openxmlformats.org/package/2006/metadata/core-properties"/>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8C14DB4B-7164-4BD8-8A7B-4B723980A2C8}">
  <ds:schemaRefs>
    <ds:schemaRef ds:uri="http://schemas.microsoft.com/sharepoint/v3/contenttype/forms"/>
  </ds:schemaRefs>
</ds:datastoreItem>
</file>

<file path=customXml/itemProps3.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4.xml><?xml version="1.0" encoding="utf-8"?>
<ds:datastoreItem xmlns:ds="http://schemas.openxmlformats.org/officeDocument/2006/customXml" ds:itemID="{16848A86-430E-41D0-83F7-04A190B89D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143</TotalTime>
  <Words>681</Words>
  <Application>Microsoft Office PowerPoint</Application>
  <PresentationFormat>A4 Paper (210x297 mm)</PresentationFormat>
  <Paragraphs>35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Dreaming Outloud Pro</vt:lpstr>
      <vt:lpstr>Verdana</vt:lpstr>
      <vt:lpstr>Office Theme</vt:lpstr>
      <vt:lpstr>Spring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Miller H</dc:creator>
  <cp:lastModifiedBy>Holden F</cp:lastModifiedBy>
  <cp:revision>413</cp:revision>
  <dcterms:created xsi:type="dcterms:W3CDTF">2023-09-07T13:51:15Z</dcterms:created>
  <dcterms:modified xsi:type="dcterms:W3CDTF">2025-12-16T14:57:50Z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79fc423b-525b-4981-ab79-9f9d307a2259</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5385400</vt:r8>
  </property>
</Properties>
</file>