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52ED47-EFD4-BB12-70EB-B2FD14722B0E}" v="22" dt="2025-10-23T10:55:09.746"/>
    <p1510:client id="{A9DD2E2E-DB50-DBAF-D4DF-BB876FE6525A}" v="470" dt="2025-10-23T11:01:24.0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150" d="100"/>
          <a:sy n="150" d="100"/>
        </p:scale>
        <p:origin x="1470" y="-4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dirty="0"/>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dirty="0"/>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dirty="0"/>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10/23/2025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10/23/2025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10/23/2025</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69"/>
            <a:ext cx="6211006" cy="681794"/>
          </a:xfrm>
        </p:spPr>
        <p:txBody>
          <a:bodyPr>
            <a:normAutofit/>
          </a:bodyPr>
          <a:lstStyle/>
          <a:p>
            <a:r>
              <a:rPr lang="en-US" sz="3200" u="sng" dirty="0">
                <a:latin typeface="Dreaming Outloud Pro"/>
                <a:cs typeface="Dreaming Outloud Pro"/>
              </a:rPr>
              <a:t>Autumn 2</a:t>
            </a:r>
          </a:p>
        </p:txBody>
      </p:sp>
      <p:sp>
        <p:nvSpPr>
          <p:cNvPr id="3" name="Subtitle 2"/>
          <p:cNvSpPr>
            <a:spLocks noGrp="1"/>
          </p:cNvSpPr>
          <p:nvPr>
            <p:ph type="subTitle" idx="1"/>
          </p:nvPr>
        </p:nvSpPr>
        <p:spPr>
          <a:xfrm>
            <a:off x="171824" y="857865"/>
            <a:ext cx="6650573" cy="1157489"/>
          </a:xfrm>
        </p:spPr>
        <p:txBody>
          <a:bodyPr vert="horz" lIns="91440" tIns="45720" rIns="91440" bIns="45720" rtlCol="0" anchor="t">
            <a:normAutofit fontScale="77500" lnSpcReduction="20000"/>
          </a:bodyPr>
          <a:lstStyle/>
          <a:p>
            <a:pPr algn="just"/>
            <a:r>
              <a:rPr lang="en-GB" sz="1400" dirty="0">
                <a:latin typeface="Dreaming Outloud Pro" panose="03050502040302030504" pitchFamily="66" charset="0"/>
                <a:ea typeface="Verdana"/>
                <a:cs typeface="Dreaming Outloud Pro" panose="03050502040302030504" pitchFamily="66" charset="0"/>
              </a:rPr>
              <a:t>What a brilliant start to the children’s reception year. We are unbelievably proud of how well they have settled into their new school and seeing their gorgeous personalities start to shine through. We are enjoying getting to know them and look forward to the year ahead. Below, you will find information on what to expect in the following term and information of what we will be learning in Early Years.</a:t>
            </a:r>
            <a:endParaRPr lang="en-US" sz="1400" dirty="0">
              <a:latin typeface="Dreaming Outloud Pro" panose="03050502040302030504" pitchFamily="66" charset="0"/>
              <a:ea typeface="Verdana"/>
              <a:cs typeface="Dreaming Outloud Pro" panose="03050502040302030504" pitchFamily="66" charset="0"/>
            </a:endParaRPr>
          </a:p>
          <a:p>
            <a:pPr algn="just"/>
            <a:r>
              <a:rPr lang="en-GB" sz="1400" dirty="0">
                <a:latin typeface="Dreaming Outloud Pro" panose="03050502040302030504" pitchFamily="66" charset="0"/>
                <a:ea typeface="Verdana"/>
                <a:cs typeface="Dreaming Outloud Pro" panose="03050502040302030504" pitchFamily="66" charset="0"/>
              </a:rPr>
              <a:t>As always, our home/school partnership is important to us, and your continued support is invaluable. Thank you for your support so far. Please continue to contact us, if needed, via Seesaw or at our classroom door.</a:t>
            </a:r>
            <a:r>
              <a:rPr lang="en-US" sz="1400" dirty="0">
                <a:latin typeface="Verdana"/>
                <a:ea typeface="Verdana"/>
                <a:cs typeface="Arial"/>
              </a:rPr>
              <a:t> </a:t>
            </a:r>
            <a:r>
              <a:rPr lang="en-GB" sz="1300" dirty="0">
                <a:latin typeface="Dreaming Outloud Pro" panose="03050502040302030504" pitchFamily="66" charset="0"/>
                <a:ea typeface="Verdana"/>
                <a:cs typeface="Dreaming Outloud Pro" panose="03050502040302030504" pitchFamily="66" charset="0"/>
              </a:rPr>
              <a:t>Below you will find information on what to expect this half term and how best to support your child in Early Years.</a:t>
            </a:r>
            <a:endParaRPr lang="en-US" sz="1300" dirty="0">
              <a:latin typeface="Verdana"/>
              <a:ea typeface="Verdana"/>
              <a:cs typeface="Arial"/>
            </a:endParaRPr>
          </a:p>
          <a:p>
            <a:endParaRPr lang="en-US" sz="1650" dirty="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156057" y="1889685"/>
            <a:ext cx="3674538" cy="1862048"/>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Topics we are learning about this half term:</a:t>
            </a:r>
          </a:p>
          <a:p>
            <a:pPr marL="285750" indent="-285750">
              <a:buFont typeface="Arial"/>
              <a:buChar char="•"/>
            </a:pPr>
            <a:r>
              <a:rPr lang="en-US" sz="1150" dirty="0">
                <a:latin typeface="Dreaming Outloud Pro"/>
                <a:ea typeface="Verdana"/>
                <a:cs typeface="Dreaming Outloud Pro"/>
              </a:rPr>
              <a:t>Nursery Rhymes / Autumn (seasons) / Weather / Celebrations around the world </a:t>
            </a:r>
          </a:p>
          <a:p>
            <a:pPr marL="285750" indent="-285750">
              <a:buFont typeface="Arial"/>
              <a:buChar char="•"/>
            </a:pPr>
            <a:r>
              <a:rPr lang="en-US" sz="1150" dirty="0">
                <a:latin typeface="Dreaming Outloud Pro"/>
                <a:ea typeface="Verdana"/>
                <a:cs typeface="Dreaming Outloud Pro"/>
              </a:rPr>
              <a:t>School Value – Trust</a:t>
            </a:r>
          </a:p>
          <a:p>
            <a:pPr marL="285750" indent="-285750">
              <a:buFont typeface="Arial"/>
              <a:buChar char="•"/>
            </a:pPr>
            <a:r>
              <a:rPr lang="en-US" sz="1150" dirty="0">
                <a:latin typeface="Dreaming Outloud Pro"/>
                <a:ea typeface="Verdana"/>
                <a:cs typeface="Dreaming Outloud Pro"/>
              </a:rPr>
              <a:t>PE – Dance / Fun and Games</a:t>
            </a:r>
          </a:p>
          <a:p>
            <a:pPr marL="285750" indent="-285750">
              <a:buFont typeface="Arial"/>
              <a:buChar char="•"/>
            </a:pPr>
            <a:r>
              <a:rPr lang="en-US" sz="1150" dirty="0" err="1">
                <a:latin typeface="Dreaming Outloud Pro"/>
                <a:ea typeface="Verdana"/>
                <a:cs typeface="Dreaming Outloud Pro"/>
              </a:rPr>
              <a:t>Maths</a:t>
            </a:r>
            <a:r>
              <a:rPr lang="en-US" sz="1150" dirty="0">
                <a:latin typeface="Dreaming Outloud Pro"/>
                <a:ea typeface="Verdana"/>
                <a:cs typeface="Dreaming Outloud Pro"/>
              </a:rPr>
              <a:t> – Cardinality &amp; Counting to 10 / Composition 1-5  / Comparison – more and less.</a:t>
            </a:r>
          </a:p>
          <a:p>
            <a:pPr marL="285750" indent="-285750">
              <a:buFont typeface="Arial"/>
              <a:buChar char="•"/>
            </a:pPr>
            <a:r>
              <a:rPr lang="en-US" sz="1150" dirty="0">
                <a:latin typeface="Dreaming Outloud Pro" panose="03050502040302030504" pitchFamily="66" charset="0"/>
                <a:ea typeface="Verdana"/>
                <a:cs typeface="Dreaming Outloud Pro" panose="03050502040302030504" pitchFamily="66" charset="0"/>
              </a:rPr>
              <a:t>For more information on every subject please look at our class page on the website and our Long-Term Plan.</a:t>
            </a:r>
          </a:p>
        </p:txBody>
      </p:sp>
      <p:sp>
        <p:nvSpPr>
          <p:cNvPr id="5" name="TextBox 4">
            <a:extLst>
              <a:ext uri="{FF2B5EF4-FFF2-40B4-BE49-F238E27FC236}">
                <a16:creationId xmlns:a16="http://schemas.microsoft.com/office/drawing/2014/main" id="{ABEF12B9-0EAB-B003-0135-D8FCA85E97FF}"/>
              </a:ext>
            </a:extLst>
          </p:cNvPr>
          <p:cNvSpPr txBox="1"/>
          <p:nvPr/>
        </p:nvSpPr>
        <p:spPr>
          <a:xfrm>
            <a:off x="3929450" y="1902042"/>
            <a:ext cx="2819484" cy="1685077"/>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PE</a:t>
            </a:r>
          </a:p>
          <a:p>
            <a:r>
              <a:rPr lang="en-US" sz="1150" b="1" dirty="0" err="1">
                <a:latin typeface="Dreaming Outloud Pro" panose="03050502040302030504" pitchFamily="66" charset="0"/>
                <a:ea typeface="Verdana"/>
                <a:cs typeface="Dreaming Outloud Pro" panose="03050502040302030504" pitchFamily="66" charset="0"/>
              </a:rPr>
              <a:t>Mrs</a:t>
            </a:r>
            <a:r>
              <a:rPr lang="en-US" sz="1150" b="1" dirty="0">
                <a:latin typeface="Dreaming Outloud Pro" panose="03050502040302030504" pitchFamily="66" charset="0"/>
                <a:ea typeface="Verdana"/>
                <a:cs typeface="Dreaming Outloud Pro" panose="03050502040302030504" pitchFamily="66" charset="0"/>
              </a:rPr>
              <a:t> Miller’s Class</a:t>
            </a: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Tuesday – indoor PE with Miss Nicola</a:t>
            </a:r>
          </a:p>
          <a:p>
            <a:r>
              <a:rPr lang="en-US" sz="1150" b="1" dirty="0" err="1">
                <a:latin typeface="Dreaming Outloud Pro" panose="03050502040302030504" pitchFamily="66" charset="0"/>
                <a:ea typeface="Verdana"/>
                <a:cs typeface="Dreaming Outloud Pro" panose="03050502040302030504" pitchFamily="66" charset="0"/>
              </a:rPr>
              <a:t>Mrs</a:t>
            </a:r>
            <a:r>
              <a:rPr lang="en-US" sz="1150" b="1" dirty="0">
                <a:latin typeface="Dreaming Outloud Pro" panose="03050502040302030504" pitchFamily="66" charset="0"/>
                <a:ea typeface="Verdana"/>
                <a:cs typeface="Dreaming Outloud Pro" panose="03050502040302030504" pitchFamily="66" charset="0"/>
              </a:rPr>
              <a:t> Holden’s Class</a:t>
            </a: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Tuesday – indoor PE with Miss Nicola</a:t>
            </a:r>
            <a:endParaRPr lang="en-US" sz="1150" b="1" dirty="0">
              <a:latin typeface="Dreaming Outloud Pro" panose="03050502040302030504" pitchFamily="66" charset="0"/>
              <a:ea typeface="Verdana"/>
              <a:cs typeface="Dreaming Outloud Pro" panose="03050502040302030504" pitchFamily="66" charset="0"/>
            </a:endParaRPr>
          </a:p>
          <a:p>
            <a:endParaRPr lang="en-US" sz="1150" b="1" dirty="0">
              <a:latin typeface="Dreaming Outloud Pro" panose="03050502040302030504" pitchFamily="66" charset="0"/>
              <a:ea typeface="Verdana"/>
              <a:cs typeface="Dreaming Outloud Pro" panose="03050502040302030504" pitchFamily="66" charset="0"/>
            </a:endParaRPr>
          </a:p>
          <a:p>
            <a:r>
              <a:rPr lang="en-US" sz="1150" dirty="0">
                <a:latin typeface="Dreaming Outloud Pro" panose="03050502040302030504" pitchFamily="66" charset="0"/>
                <a:ea typeface="Verdana"/>
                <a:cs typeface="Dreaming Outloud Pro" panose="03050502040302030504" pitchFamily="66" charset="0"/>
              </a:rPr>
              <a:t>Please send your child to school wearing their PE kit and ensure all items are clearly labelled. </a:t>
            </a:r>
          </a:p>
        </p:txBody>
      </p:sp>
      <p:sp>
        <p:nvSpPr>
          <p:cNvPr id="6" name="TextBox 5">
            <a:extLst>
              <a:ext uri="{FF2B5EF4-FFF2-40B4-BE49-F238E27FC236}">
                <a16:creationId xmlns:a16="http://schemas.microsoft.com/office/drawing/2014/main" id="{44A49F8F-C134-09F1-E694-F371103A7F31}"/>
              </a:ext>
            </a:extLst>
          </p:cNvPr>
          <p:cNvSpPr txBox="1"/>
          <p:nvPr/>
        </p:nvSpPr>
        <p:spPr>
          <a:xfrm>
            <a:off x="167835" y="6008856"/>
            <a:ext cx="6591259" cy="2208297"/>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1150" b="1" dirty="0">
                <a:latin typeface="Dreaming Outloud Pro" panose="020F0502020204030204" pitchFamily="66" charset="0"/>
                <a:ea typeface="Verdana"/>
                <a:cs typeface="Dreaming Outloud Pro" panose="020F0502020204030204" pitchFamily="66" charset="0"/>
              </a:rPr>
              <a:t>Homework</a:t>
            </a:r>
            <a:endParaRPr lang="en-US" sz="1150" dirty="0">
              <a:latin typeface="Dreaming Outloud Pro" panose="020F0502020204030204" pitchFamily="66" charset="0"/>
              <a:ea typeface="Verdana"/>
              <a:cs typeface="Dreaming Outloud Pro" panose="020F0502020204030204" pitchFamily="66" charset="0"/>
            </a:endParaRPr>
          </a:p>
          <a:p>
            <a:pPr marL="285750" indent="-285750" algn="just">
              <a:buFont typeface="Arial"/>
              <a:buChar char="•"/>
            </a:pPr>
            <a:r>
              <a:rPr lang="en-US" sz="1150" b="1" dirty="0">
                <a:latin typeface="Dreaming Outloud Pro"/>
                <a:ea typeface="Verdana"/>
                <a:cs typeface="Dreaming Outloud Pro"/>
              </a:rPr>
              <a:t>English</a:t>
            </a:r>
            <a:r>
              <a:rPr lang="en-US" sz="1150" dirty="0">
                <a:latin typeface="Dreaming Outloud Pro"/>
                <a:ea typeface="Verdana"/>
                <a:cs typeface="Dreaming Outloud Pro"/>
              </a:rPr>
              <a:t> – Reading is expected to be done four times per week and noted in your child’s Reading Diary. If your child has read four or more times in a week, they are given a raffle ticket and entered into a draw to win a book each half term! </a:t>
            </a:r>
          </a:p>
          <a:p>
            <a:pPr marL="285750" indent="-285750" algn="just">
              <a:buFont typeface="Arial"/>
              <a:buChar char="•"/>
            </a:pPr>
            <a:r>
              <a:rPr lang="en-US" sz="1150" b="1" dirty="0">
                <a:latin typeface="Dreaming Outloud Pro"/>
                <a:ea typeface="Verdana"/>
                <a:cs typeface="Dreaming Outloud Pro"/>
              </a:rPr>
              <a:t>Phonics </a:t>
            </a:r>
            <a:r>
              <a:rPr lang="en-US" sz="1150" dirty="0">
                <a:latin typeface="Dreaming Outloud Pro"/>
                <a:ea typeface="Verdana"/>
                <a:cs typeface="Dreaming Outloud Pro"/>
              </a:rPr>
              <a:t>– </a:t>
            </a:r>
            <a:r>
              <a:rPr lang="en-US" sz="1150" dirty="0" err="1">
                <a:latin typeface="Dreaming Outloud Pro"/>
                <a:ea typeface="Verdana"/>
                <a:cs typeface="Dreaming Outloud Pro"/>
              </a:rPr>
              <a:t>SoundsWrite</a:t>
            </a:r>
            <a:r>
              <a:rPr lang="en-US" sz="1150" dirty="0">
                <a:latin typeface="Dreaming Outloud Pro"/>
                <a:ea typeface="Verdana"/>
                <a:cs typeface="Dreaming Outloud Pro"/>
              </a:rPr>
              <a:t> homework is sent out every 2 weeks to consolidate learning taught at school. </a:t>
            </a:r>
          </a:p>
          <a:p>
            <a:pPr marL="285750" indent="-285750" algn="just">
              <a:buFont typeface="Arial"/>
              <a:buChar char="•"/>
            </a:pPr>
            <a:r>
              <a:rPr lang="en-US" sz="1150" b="1" dirty="0">
                <a:latin typeface="Dreaming Outloud Pro"/>
                <a:ea typeface="Verdana"/>
                <a:cs typeface="Dreaming Outloud Pro"/>
              </a:rPr>
              <a:t>Bridge Builder </a:t>
            </a:r>
            <a:r>
              <a:rPr lang="en-US" sz="1150" dirty="0">
                <a:latin typeface="Dreaming Outloud Pro"/>
                <a:ea typeface="Verdana"/>
                <a:cs typeface="Dreaming Outloud Pro"/>
              </a:rPr>
              <a:t>– </a:t>
            </a:r>
            <a:r>
              <a:rPr lang="en-GB" sz="1100" dirty="0">
                <a:latin typeface="Dreaming Outloud Pro"/>
                <a:ea typeface="+mn-lt"/>
                <a:cs typeface="+mn-lt"/>
              </a:rPr>
              <a:t>I can be trusted to wash my hands when needed (E.g., before eating, after using a bathroom).</a:t>
            </a:r>
            <a:endParaRPr lang="en-US" sz="1100" dirty="0">
              <a:latin typeface="Dreaming Outloud Pro"/>
              <a:ea typeface="+mn-lt"/>
              <a:cs typeface="+mn-lt"/>
            </a:endParaRPr>
          </a:p>
          <a:p>
            <a:pPr marL="285750" indent="-285750" algn="just">
              <a:buFont typeface="Arial"/>
              <a:buChar char="•"/>
            </a:pPr>
            <a:r>
              <a:rPr lang="en-US" sz="1150" b="1" dirty="0">
                <a:latin typeface="Dreaming Outloud Pro" panose="020F0502020204030204" pitchFamily="66" charset="0"/>
                <a:ea typeface="Verdana"/>
                <a:cs typeface="Dreaming Outloud Pro" panose="020F0502020204030204" pitchFamily="66" charset="0"/>
              </a:rPr>
              <a:t>Mathematics </a:t>
            </a:r>
            <a:r>
              <a:rPr lang="en-US" sz="1150" dirty="0">
                <a:latin typeface="Dreaming Outloud Pro" panose="020F0502020204030204" pitchFamily="66" charset="0"/>
                <a:ea typeface="Verdana"/>
                <a:cs typeface="Dreaming Outloud Pro" panose="020F0502020204030204" pitchFamily="66" charset="0"/>
              </a:rPr>
              <a:t>– Ten Town Website. Log in details will be sent via Seesaw. Numbers will be unlocked as we teach them in school. </a:t>
            </a:r>
            <a:r>
              <a:rPr lang="en-GB" sz="1150" b="0" i="0" dirty="0">
                <a:effectLst/>
                <a:latin typeface="Dreaming Outloud Pro" panose="020F0502020204030204" pitchFamily="66" charset="0"/>
                <a:cs typeface="Dreaming Outloud Pro" panose="020F0502020204030204" pitchFamily="66" charset="0"/>
              </a:rPr>
              <a:t>Created specifically for the early years, it focuses on building strong basic number skills. Ten Town offers an exciting range of online content along with the opportunity to apply the knowledge in practical activities that encourage learning through play.</a:t>
            </a:r>
            <a:endParaRPr lang="en-US" sz="1150" dirty="0">
              <a:latin typeface="Dreaming Outloud Pro" panose="020F0502020204030204" pitchFamily="66" charset="0"/>
              <a:ea typeface="Verdana"/>
              <a:cs typeface="Dreaming Outloud Pro" panose="020F0502020204030204" pitchFamily="66" charset="0"/>
            </a:endParaRPr>
          </a:p>
        </p:txBody>
      </p:sp>
      <p:sp>
        <p:nvSpPr>
          <p:cNvPr id="7" name="TextBox 6">
            <a:extLst>
              <a:ext uri="{FF2B5EF4-FFF2-40B4-BE49-F238E27FC236}">
                <a16:creationId xmlns:a16="http://schemas.microsoft.com/office/drawing/2014/main" id="{852A93F6-DCEB-5EB9-B5D1-EA2CBB8EAF68}"/>
              </a:ext>
            </a:extLst>
          </p:cNvPr>
          <p:cNvSpPr txBox="1"/>
          <p:nvPr/>
        </p:nvSpPr>
        <p:spPr>
          <a:xfrm>
            <a:off x="167835" y="3869816"/>
            <a:ext cx="6590601" cy="1862048"/>
          </a:xfrm>
          <a:prstGeom prst="rect">
            <a:avLst/>
          </a:prstGeom>
          <a:noFill/>
          <a:ln>
            <a:solidFill>
              <a:srgbClr val="7030A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a:ea typeface="Verdana"/>
                <a:cs typeface="Dreaming Outloud Pro"/>
              </a:rPr>
              <a:t>Events &amp; Celebrations</a:t>
            </a:r>
            <a:endParaRPr lang="en-US" sz="1150" dirty="0">
              <a:latin typeface="Dreaming Outloud Pro"/>
              <a:ea typeface="Verdana"/>
              <a:cs typeface="Dreaming Outloud Pro"/>
            </a:endParaRPr>
          </a:p>
          <a:p>
            <a:pPr algn="just"/>
            <a:r>
              <a:rPr lang="en-GB" sz="1150" dirty="0">
                <a:latin typeface="Dreaming Outloud Pro"/>
                <a:ea typeface="Verdana"/>
                <a:cs typeface="Dreaming Outloud Pro"/>
              </a:rPr>
              <a:t>World Nursery Rhyme Week – 10</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November.</a:t>
            </a:r>
          </a:p>
          <a:p>
            <a:pPr algn="just"/>
            <a:r>
              <a:rPr lang="en-GB" sz="1150" dirty="0">
                <a:latin typeface="Dreaming Outloud Pro"/>
                <a:ea typeface="Verdana"/>
                <a:cs typeface="Dreaming Outloud Pro"/>
              </a:rPr>
              <a:t>Nursery Rhyme Dress up Day – Friday 14th November. </a:t>
            </a:r>
          </a:p>
          <a:p>
            <a:pPr algn="just"/>
            <a:r>
              <a:rPr lang="en-GB" sz="1150" dirty="0">
                <a:latin typeface="Dreaming Outloud Pro"/>
                <a:ea typeface="Verdana"/>
                <a:cs typeface="Dreaming Outloud Pro"/>
              </a:rPr>
              <a:t>Christmas Crafty – Friday 5</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December 2pm.</a:t>
            </a:r>
          </a:p>
          <a:p>
            <a:pPr algn="just"/>
            <a:r>
              <a:rPr lang="en-GB" sz="1150" dirty="0">
                <a:latin typeface="Dreaming Outloud Pro"/>
                <a:ea typeface="Verdana"/>
                <a:cs typeface="Dreaming Outloud Pro"/>
              </a:rPr>
              <a:t>EY Nativity Performance for parents – Thursday 18</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December 9.15am</a:t>
            </a:r>
          </a:p>
          <a:p>
            <a:pPr algn="just"/>
            <a:r>
              <a:rPr lang="en-GB" sz="1150" dirty="0">
                <a:latin typeface="Dreaming Outloud Pro"/>
                <a:ea typeface="Verdana"/>
                <a:cs typeface="Dreaming Outloud Pro"/>
              </a:rPr>
              <a:t>Finish for Christmas holidays – Friday 19</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December (1pm finish)</a:t>
            </a:r>
          </a:p>
          <a:p>
            <a:pPr algn="just"/>
            <a:r>
              <a:rPr lang="en-GB" sz="1150" dirty="0">
                <a:latin typeface="Dreaming Outloud Pro" panose="03050502040302030504" pitchFamily="66" charset="0"/>
                <a:ea typeface="Verdana"/>
                <a:cs typeface="Dreaming Outloud Pro" panose="03050502040302030504" pitchFamily="66" charset="0"/>
              </a:rPr>
              <a:t>Each week the Class Teacher will choose a ‘Star of the Week’. Every other week children will be recognised for ‘Wordsmith Award’, ‘Mathematician of the Week’, or our ‘School Value Award’.</a:t>
            </a:r>
          </a:p>
          <a:p>
            <a:pPr algn="just"/>
            <a:r>
              <a:rPr lang="en-GB" sz="1150" dirty="0">
                <a:latin typeface="Dreaming Outloud Pro" panose="03050502040302030504" pitchFamily="66" charset="0"/>
                <a:ea typeface="Verdana"/>
                <a:cs typeface="Dreaming Outloud Pro" panose="03050502040302030504" pitchFamily="66" charset="0"/>
              </a:rPr>
              <a:t>Our Reading Raffle takes place every 4 weeks.</a:t>
            </a:r>
          </a:p>
          <a:p>
            <a:pPr algn="just"/>
            <a:r>
              <a:rPr lang="en-GB" sz="1150" dirty="0">
                <a:latin typeface="Dreaming Outloud Pro"/>
                <a:ea typeface="Verdana"/>
                <a:cs typeface="Dreaming Outloud Pro"/>
              </a:rPr>
              <a:t>Raffle Dates: Friday 14</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November / Friday 12</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December.</a:t>
            </a:r>
          </a:p>
        </p:txBody>
      </p:sp>
      <p:sp>
        <p:nvSpPr>
          <p:cNvPr id="8" name="TextBox 7">
            <a:extLst>
              <a:ext uri="{FF2B5EF4-FFF2-40B4-BE49-F238E27FC236}">
                <a16:creationId xmlns:a16="http://schemas.microsoft.com/office/drawing/2014/main" id="{7FF667E4-FE4F-77BB-F7BB-26C4085ADE79}"/>
              </a:ext>
            </a:extLst>
          </p:cNvPr>
          <p:cNvSpPr txBox="1"/>
          <p:nvPr/>
        </p:nvSpPr>
        <p:spPr>
          <a:xfrm>
            <a:off x="158912" y="8324867"/>
            <a:ext cx="6590022" cy="623248"/>
          </a:xfrm>
          <a:prstGeom prst="rect">
            <a:avLst/>
          </a:prstGeom>
          <a:no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50" b="1" dirty="0">
                <a:latin typeface="Dreaming Outloud Pro" panose="03050502040302030504" pitchFamily="66" charset="0"/>
                <a:ea typeface="Verdana"/>
                <a:cs typeface="Dreaming Outloud Pro" panose="03050502040302030504" pitchFamily="66" charset="0"/>
              </a:rPr>
              <a:t>Bridge Builders</a:t>
            </a:r>
            <a:r>
              <a:rPr lang="en-US" sz="1150" b="1" dirty="0">
                <a:latin typeface="Dreaming Outloud Pro" panose="03050502040302030504" pitchFamily="66" charset="0"/>
                <a:ea typeface="Verdana"/>
                <a:cs typeface="Dreaming Outloud Pro" panose="03050502040302030504" pitchFamily="66" charset="0"/>
              </a:rPr>
              <a:t> - </a:t>
            </a:r>
            <a:r>
              <a:rPr lang="en-GB" sz="1150" dirty="0">
                <a:latin typeface="Dreaming Outloud Pro" panose="03050502040302030504" pitchFamily="66" charset="0"/>
                <a:ea typeface="Verdana"/>
                <a:cs typeface="Dreaming Outloud Pro" panose="03050502040302030504" pitchFamily="66" charset="0"/>
              </a:rPr>
              <a:t>Please upload any evidence onto Seesaw. We look forward to seeing them.</a:t>
            </a:r>
          </a:p>
          <a:p>
            <a:r>
              <a:rPr lang="en-GB" sz="1150" b="1">
                <a:latin typeface="Dreaming Outloud Pro" panose="03050502040302030504" pitchFamily="66" charset="0"/>
                <a:ea typeface="Verdana"/>
                <a:cs typeface="Dreaming Outloud Pro" panose="03050502040302030504" pitchFamily="66" charset="0"/>
              </a:rPr>
              <a:t>Autumn 2 Term </a:t>
            </a:r>
            <a:r>
              <a:rPr lang="en-GB" sz="1150" b="1" dirty="0">
                <a:latin typeface="Dreaming Outloud Pro" panose="03050502040302030504" pitchFamily="66" charset="0"/>
                <a:ea typeface="Verdana"/>
                <a:cs typeface="Dreaming Outloud Pro" panose="03050502040302030504" pitchFamily="66" charset="0"/>
              </a:rPr>
              <a:t>Home Objectives</a:t>
            </a:r>
          </a:p>
          <a:p>
            <a:r>
              <a:rPr lang="en-GB" sz="1150" b="0" i="0" dirty="0">
                <a:solidFill>
                  <a:srgbClr val="000000"/>
                </a:solidFill>
                <a:effectLst/>
                <a:latin typeface="Dreaming Outloud Pro" panose="03050502040302030504" pitchFamily="66" charset="0"/>
                <a:cs typeface="Dreaming Outloud Pro" panose="03050502040302030504" pitchFamily="66" charset="0"/>
              </a:rPr>
              <a:t>I </a:t>
            </a:r>
            <a:r>
              <a:rPr lang="en-GB" sz="1150" dirty="0">
                <a:solidFill>
                  <a:srgbClr val="000000"/>
                </a:solidFill>
                <a:latin typeface="Dreaming Outloud Pro" panose="03050502040302030504" pitchFamily="66" charset="0"/>
                <a:cs typeface="Dreaming Outloud Pro" panose="03050502040302030504" pitchFamily="66" charset="0"/>
              </a:rPr>
              <a:t>can be trusted to wash my hands when needed (e.g., before eating, after using the bathroom)</a:t>
            </a:r>
            <a:endParaRPr lang="en-GB" sz="1150" dirty="0">
              <a:latin typeface="Dreaming Outloud Pro" panose="03050502040302030504" pitchFamily="66" charset="0"/>
              <a:ea typeface="Verdana"/>
              <a:cs typeface="Dreaming Outloud Pro" panose="03050502040302030504" pitchFamily="66" charset="0"/>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5957676" y="6007"/>
            <a:ext cx="851673" cy="851057"/>
          </a:xfrm>
          <a:prstGeom prst="rect">
            <a:avLst/>
          </a:prstGeom>
        </p:spPr>
      </p:pic>
      <p:sp>
        <p:nvSpPr>
          <p:cNvPr id="11" name="TextBox 10">
            <a:extLst>
              <a:ext uri="{FF2B5EF4-FFF2-40B4-BE49-F238E27FC236}">
                <a16:creationId xmlns:a16="http://schemas.microsoft.com/office/drawing/2014/main" id="{7A9047AE-756B-8C7D-A67B-FF07F03DA73B}"/>
              </a:ext>
            </a:extLst>
          </p:cNvPr>
          <p:cNvSpPr txBox="1"/>
          <p:nvPr/>
        </p:nvSpPr>
        <p:spPr>
          <a:xfrm>
            <a:off x="158333" y="9048135"/>
            <a:ext cx="6590601" cy="623248"/>
          </a:xfrm>
          <a:prstGeom prst="rect">
            <a:avLst/>
          </a:prstGeom>
          <a:noFill/>
          <a:ln>
            <a:solidFill>
              <a:schemeClr val="tx1">
                <a:lumMod val="95000"/>
                <a:lumOff val="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Mystery Readers</a:t>
            </a:r>
          </a:p>
          <a:p>
            <a:pPr>
              <a:buClr>
                <a:schemeClr val="accent1">
                  <a:lumMod val="75000"/>
                </a:schemeClr>
              </a:buClr>
              <a:defRPr/>
            </a:pPr>
            <a:r>
              <a:rPr lang="en-GB" sz="1150" dirty="0">
                <a:latin typeface="Dreaming Outloud Pro"/>
                <a:ea typeface="Verdana"/>
                <a:cs typeface="Dreaming Outloud Pro"/>
              </a:rPr>
              <a:t>We would like to ask any parents or family members to volunteer to come and read a story to the children. This could be any day of the week and would be at 2.45pm. </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56JD4QUNF3DD-747746245-917744</_dlc_DocId>
    <MediaLengthInSeconds xmlns="e77c678d-2a00-40d0-94c2-7518a086dddf" xsi:nil="true"/>
    <_dlc_DocIdUrl xmlns="88fc4d26-bc75-465d-8da3-054ba048e285">
      <Url>https://rowanlearningtrustwigan.sharepoint.com/sites/MarusBridgePrimary/_layouts/15/DocIdRedir.aspx?ID=56JD4QUNF3DD-747746245-917744</Url>
      <Description>56JD4QUNF3DD-747746245-917744</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34d94ff445f24d4fb4c6a78addb6aaaf">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d5e8d8ff490fd08fcd202e865ff7c5d4"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2.xml><?xml version="1.0" encoding="utf-8"?>
<ds:datastoreItem xmlns:ds="http://schemas.openxmlformats.org/officeDocument/2006/customXml" ds:itemID="{3FF08E4D-B363-4E0E-A078-7A6D91DEB745}">
  <ds:schemaRefs>
    <ds:schemaRef ds:uri="e77c678d-2a00-40d0-94c2-7518a086dddf"/>
    <ds:schemaRef ds:uri="http://purl.org/dc/dcmitype/"/>
    <ds:schemaRef ds:uri="88fc4d26-bc75-465d-8da3-054ba048e285"/>
    <ds:schemaRef ds:uri="http://schemas.microsoft.com/office/2006/documentManagement/types"/>
    <ds:schemaRef ds:uri="http://purl.org/dc/terms/"/>
    <ds:schemaRef ds:uri="http://www.w3.org/XML/1998/namespace"/>
    <ds:schemaRef ds:uri="http://schemas.openxmlformats.org/package/2006/metadata/core-properties"/>
    <ds:schemaRef ds:uri="http://purl.org/dc/elements/1.1/"/>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16848A86-430E-41D0-83F7-04A190B89D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07342B5-984C-4426-9ECA-667DEE75B13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115</TotalTime>
  <Words>613</Words>
  <Application>Microsoft Office PowerPoint</Application>
  <PresentationFormat>A4 Paper (210x297 mm)</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Autumn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Miller H</dc:creator>
  <cp:lastModifiedBy>Holden F</cp:lastModifiedBy>
  <cp:revision>412</cp:revision>
  <dcterms:created xsi:type="dcterms:W3CDTF">2023-09-07T13:51:15Z</dcterms:created>
  <dcterms:modified xsi:type="dcterms:W3CDTF">2025-10-23T11:01:24Z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79fc423b-525b-4981-ab79-9f9d307a2259</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5385400</vt:r8>
  </property>
</Properties>
</file>