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sldIdLst>
    <p:sldId id="256"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315C36-FC71-79AD-8C09-EB1BCED1FE54}" v="59" dt="2025-09-04T14:51:03.7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8" d="100"/>
          <a:sy n="78" d="100"/>
        </p:scale>
        <p:origin x="30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5/10/relationships/revisionInfo" Target="revisionInfo.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154"/>
            </a:lvl1pPr>
          </a:lstStyle>
          <a:p>
            <a:r>
              <a:rPr lang="en-US" dirty="0"/>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662"/>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7522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5901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782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8224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154"/>
            </a:lvl1pPr>
          </a:lstStyle>
          <a:p>
            <a:r>
              <a:rPr lang="en-US" dirty="0"/>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662">
                <a:solidFill>
                  <a:schemeClr val="tx1"/>
                </a:solidFill>
              </a:defRPr>
            </a:lvl1pPr>
            <a:lvl2pPr marL="316520" indent="0">
              <a:buNone/>
              <a:defRPr sz="1385">
                <a:solidFill>
                  <a:schemeClr val="tx1">
                    <a:tint val="75000"/>
                  </a:schemeClr>
                </a:solidFill>
              </a:defRPr>
            </a:lvl2pPr>
            <a:lvl3pPr marL="633039" indent="0">
              <a:buNone/>
              <a:defRPr sz="1246">
                <a:solidFill>
                  <a:schemeClr val="tx1">
                    <a:tint val="75000"/>
                  </a:schemeClr>
                </a:solidFill>
              </a:defRPr>
            </a:lvl3pPr>
            <a:lvl4pPr marL="949559" indent="0">
              <a:buNone/>
              <a:defRPr sz="1108">
                <a:solidFill>
                  <a:schemeClr val="tx1">
                    <a:tint val="75000"/>
                  </a:schemeClr>
                </a:solidFill>
              </a:defRPr>
            </a:lvl4pPr>
            <a:lvl5pPr marL="1266078" indent="0">
              <a:buNone/>
              <a:defRPr sz="1108">
                <a:solidFill>
                  <a:schemeClr val="tx1">
                    <a:tint val="75000"/>
                  </a:schemeClr>
                </a:solidFill>
              </a:defRPr>
            </a:lvl5pPr>
            <a:lvl6pPr marL="1582598" indent="0">
              <a:buNone/>
              <a:defRPr sz="1108">
                <a:solidFill>
                  <a:schemeClr val="tx1">
                    <a:tint val="75000"/>
                  </a:schemeClr>
                </a:solidFill>
              </a:defRPr>
            </a:lvl6pPr>
            <a:lvl7pPr marL="1899117" indent="0">
              <a:buNone/>
              <a:defRPr sz="1108">
                <a:solidFill>
                  <a:schemeClr val="tx1">
                    <a:tint val="75000"/>
                  </a:schemeClr>
                </a:solidFill>
              </a:defRPr>
            </a:lvl7pPr>
            <a:lvl8pPr marL="2215637" indent="0">
              <a:buNone/>
              <a:defRPr sz="1108">
                <a:solidFill>
                  <a:schemeClr val="tx1">
                    <a:tint val="75000"/>
                  </a:schemeClr>
                </a:solidFill>
              </a:defRPr>
            </a:lvl8pPr>
            <a:lvl9pPr marL="2532156" indent="0">
              <a:buNone/>
              <a:defRPr sz="1108">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01427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248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dirty="0"/>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dirty="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dirty="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33251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96867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5492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15"/>
            </a:lvl1pPr>
          </a:lstStyle>
          <a:p>
            <a:r>
              <a:rPr lang="en-US" dirty="0"/>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68331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215"/>
            </a:lvl1pPr>
          </a:lstStyle>
          <a:p>
            <a:r>
              <a:rPr lang="en-US" dirty="0"/>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75594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C764DE79-268F-4C1A-8933-263129D2AF90}" type="datetimeFigureOut">
              <a:rPr lang="en-US" dirty="0"/>
              <a:t>9/4/2025</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2891368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388" y="69"/>
            <a:ext cx="6211006" cy="681794"/>
          </a:xfrm>
        </p:spPr>
        <p:txBody>
          <a:bodyPr>
            <a:normAutofit/>
          </a:bodyPr>
          <a:lstStyle/>
          <a:p>
            <a:r>
              <a:rPr lang="en-US" sz="3200" u="sng" dirty="0">
                <a:latin typeface="Dreaming Outloud Pro" panose="03050502040302030504" pitchFamily="66" charset="0"/>
                <a:cs typeface="Dreaming Outloud Pro" panose="03050502040302030504" pitchFamily="66" charset="0"/>
              </a:rPr>
              <a:t>Welcome to Reception</a:t>
            </a:r>
          </a:p>
        </p:txBody>
      </p:sp>
      <p:sp>
        <p:nvSpPr>
          <p:cNvPr id="3" name="Subtitle 2"/>
          <p:cNvSpPr>
            <a:spLocks noGrp="1"/>
          </p:cNvSpPr>
          <p:nvPr>
            <p:ph type="subTitle" idx="1"/>
          </p:nvPr>
        </p:nvSpPr>
        <p:spPr>
          <a:xfrm>
            <a:off x="171824" y="857865"/>
            <a:ext cx="6650573" cy="1157489"/>
          </a:xfrm>
        </p:spPr>
        <p:txBody>
          <a:bodyPr vert="horz" lIns="91440" tIns="45720" rIns="91440" bIns="45720" rtlCol="0" anchor="t">
            <a:normAutofit fontScale="92500" lnSpcReduction="20000"/>
          </a:bodyPr>
          <a:lstStyle/>
          <a:p>
            <a:pPr algn="just"/>
            <a:r>
              <a:rPr lang="en-GB" sz="1300" dirty="0">
                <a:latin typeface="Dreaming Outloud Pro" panose="03050502040302030504" pitchFamily="66" charset="0"/>
                <a:ea typeface="Verdana"/>
                <a:cs typeface="Dreaming Outloud Pro" panose="03050502040302030504" pitchFamily="66" charset="0"/>
              </a:rPr>
              <a:t>We hope you’ve all had a restful summer and looking forward to the year ahead. This year we look forward to working in partnership with you to ensure your child has a happy and successful time in Early Years. Two-way communication is vital, and you can use the Seesaw Parent App to contact us if you need to with any queries, worries or messages. You are also welcome to see us each morning at the classroom door.</a:t>
            </a:r>
            <a:endParaRPr lang="en-US" sz="1300" dirty="0">
              <a:latin typeface="Dreaming Outloud Pro" panose="03050502040302030504" pitchFamily="66" charset="0"/>
              <a:ea typeface="Verdana"/>
              <a:cs typeface="Dreaming Outloud Pro" panose="03050502040302030504" pitchFamily="66" charset="0"/>
            </a:endParaRPr>
          </a:p>
          <a:p>
            <a:pPr algn="just"/>
            <a:r>
              <a:rPr lang="en-GB" sz="1300" dirty="0">
                <a:latin typeface="Dreaming Outloud Pro" panose="03050502040302030504" pitchFamily="66" charset="0"/>
                <a:ea typeface="Verdana"/>
                <a:cs typeface="Dreaming Outloud Pro" panose="03050502040302030504" pitchFamily="66" charset="0"/>
              </a:rPr>
              <a:t>Below you will find information on what to expect this half term and how best to support your child in Early Years.</a:t>
            </a:r>
            <a:endParaRPr lang="en-US" sz="1300" dirty="0">
              <a:latin typeface="Verdana"/>
              <a:ea typeface="Verdana"/>
              <a:cs typeface="Arial"/>
            </a:endParaRPr>
          </a:p>
          <a:p>
            <a:endParaRPr lang="en-US" sz="1650" dirty="0">
              <a:cs typeface="Calibri"/>
            </a:endParaRPr>
          </a:p>
        </p:txBody>
      </p:sp>
      <p:sp>
        <p:nvSpPr>
          <p:cNvPr id="4" name="TextBox 3">
            <a:extLst>
              <a:ext uri="{FF2B5EF4-FFF2-40B4-BE49-F238E27FC236}">
                <a16:creationId xmlns:a16="http://schemas.microsoft.com/office/drawing/2014/main" id="{9D11D3D9-9BF9-BC40-732F-3C181285D688}"/>
              </a:ext>
            </a:extLst>
          </p:cNvPr>
          <p:cNvSpPr txBox="1"/>
          <p:nvPr/>
        </p:nvSpPr>
        <p:spPr>
          <a:xfrm>
            <a:off x="156057" y="2007021"/>
            <a:ext cx="3674538" cy="1508105"/>
          </a:xfrm>
          <a:prstGeom prst="rect">
            <a:avLst/>
          </a:prstGeom>
          <a:noFill/>
          <a:ln>
            <a:solidFill>
              <a:schemeClr val="accent2"/>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50" b="1" dirty="0">
                <a:latin typeface="Dreaming Outloud Pro"/>
                <a:ea typeface="Verdana"/>
                <a:cs typeface="Dreaming Outloud Pro"/>
              </a:rPr>
              <a:t>Topics we are learning about this half term:</a:t>
            </a:r>
          </a:p>
          <a:p>
            <a:pPr marL="285750" indent="-285750">
              <a:buFont typeface="Arial"/>
              <a:buChar char="•"/>
            </a:pPr>
            <a:r>
              <a:rPr lang="en-US" sz="1150" dirty="0">
                <a:latin typeface="Dreaming Outloud Pro"/>
                <a:ea typeface="Verdana"/>
                <a:cs typeface="Dreaming Outloud Pro"/>
              </a:rPr>
              <a:t>It’s good to be me! - Starting school, My family, All about me.</a:t>
            </a:r>
          </a:p>
          <a:p>
            <a:pPr marL="285750" indent="-285750">
              <a:buFont typeface="Arial"/>
              <a:buChar char="•"/>
            </a:pPr>
            <a:r>
              <a:rPr lang="en-US" sz="1150" dirty="0">
                <a:latin typeface="Dreaming Outloud Pro"/>
                <a:ea typeface="Verdana"/>
                <a:cs typeface="Dreaming Outloud Pro"/>
              </a:rPr>
              <a:t>School Value – Kindness &amp; Respect</a:t>
            </a:r>
          </a:p>
          <a:p>
            <a:pPr marL="285750" indent="-285750">
              <a:buFont typeface="Arial"/>
              <a:buChar char="•"/>
            </a:pPr>
            <a:r>
              <a:rPr lang="en-US" sz="1150" dirty="0">
                <a:latin typeface="Dreaming Outloud Pro"/>
                <a:ea typeface="Verdana"/>
                <a:cs typeface="Dreaming Outloud Pro"/>
              </a:rPr>
              <a:t>PE – Dance/ Movement </a:t>
            </a:r>
            <a:endParaRPr lang="en-US" sz="1150" dirty="0">
              <a:latin typeface="Dreaming Outloud Pro" panose="03050502040302030504" pitchFamily="66" charset="0"/>
              <a:ea typeface="Verdana"/>
              <a:cs typeface="Dreaming Outloud Pro" panose="03050502040302030504" pitchFamily="66" charset="0"/>
            </a:endParaRPr>
          </a:p>
          <a:p>
            <a:pPr marL="285750" indent="-285750">
              <a:buFont typeface="Arial"/>
              <a:buChar char="•"/>
            </a:pPr>
            <a:r>
              <a:rPr lang="en-US" sz="1150" dirty="0" err="1">
                <a:latin typeface="Dreaming Outloud Pro"/>
                <a:ea typeface="Verdana"/>
                <a:cs typeface="Dreaming Outloud Pro"/>
              </a:rPr>
              <a:t>Maths</a:t>
            </a:r>
            <a:r>
              <a:rPr lang="en-US" sz="1150" dirty="0">
                <a:latin typeface="Dreaming Outloud Pro"/>
                <a:ea typeface="Verdana"/>
                <a:cs typeface="Dreaming Outloud Pro"/>
              </a:rPr>
              <a:t> –</a:t>
            </a:r>
            <a:r>
              <a:rPr lang="en-US" sz="1150">
                <a:latin typeface="Dreaming Outloud Pro"/>
                <a:ea typeface="Verdana"/>
                <a:cs typeface="Dreaming Outloud Pro"/>
              </a:rPr>
              <a:t>  Numbers 1-5, 2D Shapes, </a:t>
            </a:r>
            <a:r>
              <a:rPr lang="en-US" sz="1150" dirty="0">
                <a:latin typeface="Dreaming Outloud Pro"/>
                <a:ea typeface="Verdana"/>
                <a:cs typeface="Dreaming Outloud Pro"/>
              </a:rPr>
              <a:t>Pattern </a:t>
            </a:r>
          </a:p>
          <a:p>
            <a:r>
              <a:rPr lang="en-US" sz="1150" dirty="0">
                <a:latin typeface="Dreaming Outloud Pro" panose="03050502040302030504" pitchFamily="66" charset="0"/>
                <a:ea typeface="Verdana"/>
                <a:cs typeface="Dreaming Outloud Pro" panose="03050502040302030504" pitchFamily="66" charset="0"/>
              </a:rPr>
              <a:t>For more information on every subject please look at our class page on the website and our Long-Term Plan.</a:t>
            </a:r>
          </a:p>
        </p:txBody>
      </p:sp>
      <p:sp>
        <p:nvSpPr>
          <p:cNvPr id="5" name="TextBox 4">
            <a:extLst>
              <a:ext uri="{FF2B5EF4-FFF2-40B4-BE49-F238E27FC236}">
                <a16:creationId xmlns:a16="http://schemas.microsoft.com/office/drawing/2014/main" id="{ABEF12B9-0EAB-B003-0135-D8FCA85E97FF}"/>
              </a:ext>
            </a:extLst>
          </p:cNvPr>
          <p:cNvSpPr txBox="1"/>
          <p:nvPr/>
        </p:nvSpPr>
        <p:spPr>
          <a:xfrm>
            <a:off x="3929450" y="1963827"/>
            <a:ext cx="2819484" cy="1685077"/>
          </a:xfrm>
          <a:prstGeom prst="rect">
            <a:avLst/>
          </a:prstGeom>
          <a:noFill/>
          <a:ln>
            <a:solidFill>
              <a:srgbClr val="00B0F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50" b="1" dirty="0">
                <a:latin typeface="Dreaming Outloud Pro" panose="03050502040302030504" pitchFamily="66" charset="0"/>
                <a:ea typeface="Verdana"/>
                <a:cs typeface="Dreaming Outloud Pro" panose="03050502040302030504" pitchFamily="66" charset="0"/>
              </a:rPr>
              <a:t>PE</a:t>
            </a:r>
          </a:p>
          <a:p>
            <a:r>
              <a:rPr lang="en-US" sz="1150" b="1" dirty="0" err="1">
                <a:latin typeface="Dreaming Outloud Pro"/>
                <a:ea typeface="Verdana"/>
                <a:cs typeface="Dreaming Outloud Pro"/>
              </a:rPr>
              <a:t>Mrs</a:t>
            </a:r>
            <a:r>
              <a:rPr lang="en-US" sz="1150" b="1" dirty="0">
                <a:latin typeface="Dreaming Outloud Pro"/>
                <a:ea typeface="Verdana"/>
                <a:cs typeface="Dreaming Outloud Pro"/>
              </a:rPr>
              <a:t> Miller’s Class – Tuesday and Friday</a:t>
            </a:r>
            <a:endParaRPr lang="en-US" sz="1150" b="1" dirty="0">
              <a:latin typeface="Dreaming Outloud Pro" panose="03050502040302030504" pitchFamily="66" charset="0"/>
              <a:ea typeface="Verdana"/>
              <a:cs typeface="Dreaming Outloud Pro" panose="03050502040302030504" pitchFamily="66" charset="0"/>
            </a:endParaRPr>
          </a:p>
          <a:p>
            <a:pPr marL="171450" indent="-171450">
              <a:buFont typeface="Arial" panose="020B0604020202020204" pitchFamily="34" charset="0"/>
              <a:buChar char="•"/>
            </a:pPr>
            <a:endParaRPr lang="en-US" sz="1150" dirty="0">
              <a:latin typeface="Dreaming Outloud Pro" panose="03050502040302030504" pitchFamily="66" charset="0"/>
              <a:ea typeface="Verdana"/>
              <a:cs typeface="Dreaming Outloud Pro" panose="03050502040302030504" pitchFamily="66" charset="0"/>
            </a:endParaRPr>
          </a:p>
          <a:p>
            <a:r>
              <a:rPr lang="en-US" sz="1150" b="1" dirty="0" err="1">
                <a:latin typeface="Dreaming Outloud Pro"/>
                <a:ea typeface="Verdana"/>
                <a:cs typeface="Dreaming Outloud Pro"/>
              </a:rPr>
              <a:t>Mrs</a:t>
            </a:r>
            <a:r>
              <a:rPr lang="en-US" sz="1150" b="1" dirty="0">
                <a:latin typeface="Dreaming Outloud Pro"/>
                <a:ea typeface="Verdana"/>
                <a:cs typeface="Dreaming Outloud Pro"/>
              </a:rPr>
              <a:t> Holden’s Class – Tuesday and Friday</a:t>
            </a:r>
            <a:endParaRPr lang="en-US" sz="1150" b="1" dirty="0">
              <a:latin typeface="Dreaming Outloud Pro" panose="03050502040302030504" pitchFamily="66" charset="0"/>
              <a:ea typeface="Verdana"/>
              <a:cs typeface="Dreaming Outloud Pro" panose="03050502040302030504" pitchFamily="66" charset="0"/>
            </a:endParaRPr>
          </a:p>
          <a:p>
            <a:pPr marL="171450" indent="-171450">
              <a:buFont typeface="Arial" panose="020B0604020202020204" pitchFamily="34" charset="0"/>
              <a:buChar char="•"/>
            </a:pPr>
            <a:endParaRPr lang="en-US" sz="1150" dirty="0">
              <a:latin typeface="Dreaming Outloud Pro" panose="03050502040302030504" pitchFamily="66" charset="0"/>
              <a:ea typeface="Verdana"/>
              <a:cs typeface="Dreaming Outloud Pro" panose="03050502040302030504" pitchFamily="66" charset="0"/>
            </a:endParaRPr>
          </a:p>
          <a:p>
            <a:endParaRPr lang="en-US" sz="1150" b="1" dirty="0">
              <a:latin typeface="Dreaming Outloud Pro" panose="03050502040302030504" pitchFamily="66" charset="0"/>
              <a:ea typeface="Verdana"/>
              <a:cs typeface="Dreaming Outloud Pro" panose="03050502040302030504" pitchFamily="66" charset="0"/>
            </a:endParaRPr>
          </a:p>
          <a:p>
            <a:r>
              <a:rPr lang="en-US" sz="1150" dirty="0">
                <a:latin typeface="Dreaming Outloud Pro" panose="03050502040302030504" pitchFamily="66" charset="0"/>
                <a:ea typeface="Verdana"/>
                <a:cs typeface="Dreaming Outloud Pro" panose="03050502040302030504" pitchFamily="66" charset="0"/>
              </a:rPr>
              <a:t>Please send your child to school wearing their PE kit and ensure all items are clearly labelled. </a:t>
            </a:r>
          </a:p>
        </p:txBody>
      </p:sp>
      <p:sp>
        <p:nvSpPr>
          <p:cNvPr id="6" name="TextBox 5">
            <a:extLst>
              <a:ext uri="{FF2B5EF4-FFF2-40B4-BE49-F238E27FC236}">
                <a16:creationId xmlns:a16="http://schemas.microsoft.com/office/drawing/2014/main" id="{44A49F8F-C134-09F1-E694-F371103A7F31}"/>
              </a:ext>
            </a:extLst>
          </p:cNvPr>
          <p:cNvSpPr txBox="1"/>
          <p:nvPr/>
        </p:nvSpPr>
        <p:spPr>
          <a:xfrm>
            <a:off x="159066" y="5160230"/>
            <a:ext cx="6605085" cy="2039020"/>
          </a:xfrm>
          <a:prstGeom prst="rect">
            <a:avLst/>
          </a:prstGeom>
          <a:noFill/>
          <a:ln>
            <a:solidFill>
              <a:srgbClr val="00B05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en-US" sz="1150" b="1" dirty="0">
                <a:latin typeface="Dreaming Outloud Pro" panose="020F0502020204030204" pitchFamily="66" charset="0"/>
                <a:ea typeface="Verdana"/>
                <a:cs typeface="Dreaming Outloud Pro" panose="020F0502020204030204" pitchFamily="66" charset="0"/>
              </a:rPr>
              <a:t>Homework</a:t>
            </a:r>
            <a:endParaRPr lang="en-US" sz="1150" dirty="0">
              <a:latin typeface="Dreaming Outloud Pro" panose="020F0502020204030204" pitchFamily="66" charset="0"/>
              <a:ea typeface="Verdana"/>
              <a:cs typeface="Dreaming Outloud Pro" panose="020F0502020204030204" pitchFamily="66" charset="0"/>
            </a:endParaRPr>
          </a:p>
          <a:p>
            <a:pPr marL="285750" indent="-285750" algn="just">
              <a:buFont typeface="Arial"/>
              <a:buChar char="•"/>
            </a:pPr>
            <a:r>
              <a:rPr lang="en-US" sz="1150" b="1" dirty="0">
                <a:latin typeface="Dreaming Outloud Pro"/>
                <a:ea typeface="Verdana"/>
                <a:cs typeface="Dreaming Outloud Pro"/>
              </a:rPr>
              <a:t>English</a:t>
            </a:r>
            <a:r>
              <a:rPr lang="en-US" sz="1150" dirty="0">
                <a:latin typeface="Dreaming Outloud Pro"/>
                <a:ea typeface="Verdana"/>
                <a:cs typeface="Dreaming Outloud Pro"/>
              </a:rPr>
              <a:t> – Reading is expected to be done four times per week and noted in your child’s Planner. These will be sent home Week Beginning 15th September If your child has read four or more times in a week, they are given a raffle ticket and entered into a draw to win a book each half term! </a:t>
            </a:r>
          </a:p>
          <a:p>
            <a:pPr marL="285750" indent="-285750" algn="just">
              <a:buFont typeface="Arial"/>
              <a:buChar char="•"/>
            </a:pPr>
            <a:r>
              <a:rPr lang="en-US" sz="1150" b="1" dirty="0">
                <a:latin typeface="Dreaming Outloud Pro" panose="020F0502020204030204" pitchFamily="66" charset="0"/>
                <a:ea typeface="Verdana"/>
                <a:cs typeface="Dreaming Outloud Pro" panose="020F0502020204030204" pitchFamily="66" charset="0"/>
              </a:rPr>
              <a:t>Phonics </a:t>
            </a:r>
            <a:r>
              <a:rPr lang="en-US" sz="1150" dirty="0">
                <a:latin typeface="Dreaming Outloud Pro" panose="020F0502020204030204" pitchFamily="66" charset="0"/>
                <a:ea typeface="Verdana"/>
                <a:cs typeface="Dreaming Outloud Pro" panose="020F0502020204030204" pitchFamily="66" charset="0"/>
              </a:rPr>
              <a:t>– </a:t>
            </a:r>
            <a:r>
              <a:rPr lang="en-US" sz="1150" dirty="0" err="1">
                <a:latin typeface="Dreaming Outloud Pro" panose="020F0502020204030204" pitchFamily="66" charset="0"/>
                <a:ea typeface="Verdana"/>
                <a:cs typeface="Dreaming Outloud Pro" panose="020F0502020204030204" pitchFamily="66" charset="0"/>
              </a:rPr>
              <a:t>SoundsWrite</a:t>
            </a:r>
            <a:r>
              <a:rPr lang="en-US" sz="1150" dirty="0">
                <a:latin typeface="Dreaming Outloud Pro" panose="020F0502020204030204" pitchFamily="66" charset="0"/>
                <a:ea typeface="Verdana"/>
                <a:cs typeface="Dreaming Outloud Pro" panose="020F0502020204030204" pitchFamily="66" charset="0"/>
              </a:rPr>
              <a:t> homework is sent out every 2 weeks to consolidate learning taught at school. </a:t>
            </a:r>
          </a:p>
          <a:p>
            <a:pPr marL="285750" indent="-285750" algn="just">
              <a:buFont typeface="Arial"/>
              <a:buChar char="•"/>
            </a:pPr>
            <a:r>
              <a:rPr lang="en-US" sz="1150" b="1" dirty="0">
                <a:latin typeface="Dreaming Outloud Pro" panose="020F0502020204030204" pitchFamily="66" charset="0"/>
                <a:ea typeface="Verdana"/>
                <a:cs typeface="Dreaming Outloud Pro" panose="020F0502020204030204" pitchFamily="66" charset="0"/>
              </a:rPr>
              <a:t>Bridge Builder </a:t>
            </a:r>
            <a:r>
              <a:rPr lang="en-US" sz="1150" dirty="0">
                <a:latin typeface="Dreaming Outloud Pro" panose="020F0502020204030204" pitchFamily="66" charset="0"/>
                <a:ea typeface="Verdana"/>
                <a:cs typeface="Dreaming Outloud Pro" panose="020F0502020204030204" pitchFamily="66" charset="0"/>
              </a:rPr>
              <a:t>– Half termly homework is set. </a:t>
            </a:r>
          </a:p>
          <a:p>
            <a:pPr marL="285750" indent="-285750" algn="just">
              <a:buFont typeface="Arial"/>
              <a:buChar char="•"/>
            </a:pPr>
            <a:r>
              <a:rPr lang="en-US" sz="1150" b="1" dirty="0">
                <a:latin typeface="Dreaming Outloud Pro" panose="020F0502020204030204" pitchFamily="66" charset="0"/>
                <a:ea typeface="Verdana"/>
                <a:cs typeface="Dreaming Outloud Pro" panose="020F0502020204030204" pitchFamily="66" charset="0"/>
              </a:rPr>
              <a:t>Mathematics </a:t>
            </a:r>
            <a:r>
              <a:rPr lang="en-US" sz="1150" dirty="0">
                <a:latin typeface="Dreaming Outloud Pro" panose="020F0502020204030204" pitchFamily="66" charset="0"/>
                <a:ea typeface="Verdana"/>
                <a:cs typeface="Dreaming Outloud Pro" panose="020F0502020204030204" pitchFamily="66" charset="0"/>
              </a:rPr>
              <a:t>– Ten Town Website. Log in details will be sent via Seesaw. Numbers will be unlocked as we teach them in school. </a:t>
            </a:r>
            <a:r>
              <a:rPr lang="en-GB" sz="1150" b="0" i="0" dirty="0">
                <a:effectLst/>
                <a:latin typeface="Dreaming Outloud Pro" panose="020F0502020204030204" pitchFamily="66" charset="0"/>
                <a:cs typeface="Dreaming Outloud Pro" panose="020F0502020204030204" pitchFamily="66" charset="0"/>
              </a:rPr>
              <a:t>Created specifically for the early years, it focuses on building strong basic number skills. Ten Town offers an exciting range of online content along with the opportunity to apply the knowledge in practical activities that encourage learning through play.</a:t>
            </a:r>
            <a:endParaRPr lang="en-US" sz="1150" dirty="0">
              <a:latin typeface="Dreaming Outloud Pro" panose="020F0502020204030204" pitchFamily="66" charset="0"/>
              <a:ea typeface="Verdana"/>
              <a:cs typeface="Dreaming Outloud Pro" panose="020F0502020204030204" pitchFamily="66" charset="0"/>
            </a:endParaRPr>
          </a:p>
        </p:txBody>
      </p:sp>
      <p:sp>
        <p:nvSpPr>
          <p:cNvPr id="7" name="TextBox 6">
            <a:extLst>
              <a:ext uri="{FF2B5EF4-FFF2-40B4-BE49-F238E27FC236}">
                <a16:creationId xmlns:a16="http://schemas.microsoft.com/office/drawing/2014/main" id="{852A93F6-DCEB-5EB9-B5D1-EA2CBB8EAF68}"/>
              </a:ext>
            </a:extLst>
          </p:cNvPr>
          <p:cNvSpPr txBox="1"/>
          <p:nvPr/>
        </p:nvSpPr>
        <p:spPr>
          <a:xfrm>
            <a:off x="155478" y="3731900"/>
            <a:ext cx="6590601" cy="1331134"/>
          </a:xfrm>
          <a:prstGeom prst="rect">
            <a:avLst/>
          </a:prstGeom>
          <a:noFill/>
          <a:ln>
            <a:solidFill>
              <a:srgbClr val="7030A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50" b="1" dirty="0">
                <a:latin typeface="Dreaming Outloud Pro" panose="03050502040302030504" pitchFamily="66" charset="0"/>
                <a:ea typeface="Verdana"/>
                <a:cs typeface="Dreaming Outloud Pro" panose="03050502040302030504" pitchFamily="66" charset="0"/>
              </a:rPr>
              <a:t>Events &amp; Celebrations</a:t>
            </a:r>
            <a:endParaRPr lang="en-US" sz="1150" dirty="0">
              <a:latin typeface="Dreaming Outloud Pro" panose="03050502040302030504" pitchFamily="66" charset="0"/>
              <a:ea typeface="Verdana"/>
              <a:cs typeface="Dreaming Outloud Pro" panose="03050502040302030504" pitchFamily="66" charset="0"/>
            </a:endParaRPr>
          </a:p>
          <a:p>
            <a:pPr algn="just"/>
            <a:r>
              <a:rPr lang="en-GB" sz="1150" dirty="0">
                <a:latin typeface="Dreaming Outloud Pro"/>
                <a:ea typeface="Verdana"/>
                <a:cs typeface="Dreaming Outloud Pro"/>
              </a:rPr>
              <a:t>Trip to the Library – Wednesday 1st October. Further information to be sent via </a:t>
            </a:r>
            <a:r>
              <a:rPr lang="en-GB" sz="1150" dirty="0" err="1">
                <a:latin typeface="Dreaming Outloud Pro"/>
                <a:ea typeface="Verdana"/>
                <a:cs typeface="Dreaming Outloud Pro"/>
              </a:rPr>
              <a:t>ParentMail</a:t>
            </a:r>
            <a:r>
              <a:rPr lang="en-GB" sz="1150" dirty="0">
                <a:latin typeface="Dreaming Outloud Pro"/>
                <a:ea typeface="Verdana"/>
                <a:cs typeface="Dreaming Outloud Pro"/>
              </a:rPr>
              <a:t> in the coming weeks. </a:t>
            </a:r>
          </a:p>
          <a:p>
            <a:pPr algn="just"/>
            <a:r>
              <a:rPr lang="en-GB" sz="1150" dirty="0">
                <a:latin typeface="Dreaming Outloud Pro"/>
                <a:ea typeface="Verdana"/>
                <a:cs typeface="Dreaming Outloud Pro"/>
              </a:rPr>
              <a:t>Teddy Bears Picnic – Friday 19th September </a:t>
            </a:r>
          </a:p>
          <a:p>
            <a:pPr algn="just"/>
            <a:r>
              <a:rPr lang="en-GB" sz="1150" dirty="0">
                <a:latin typeface="Dreaming Outloud Pro"/>
                <a:ea typeface="Verdana"/>
                <a:cs typeface="Dreaming Outloud Pro"/>
              </a:rPr>
              <a:t>Each week the Class Teacher will choose a ‘Star of the Week’. Every other week children will be recognised for School Value Award’.</a:t>
            </a:r>
          </a:p>
          <a:p>
            <a:pPr algn="just"/>
            <a:r>
              <a:rPr lang="en-GB" sz="1150" dirty="0">
                <a:latin typeface="Dreaming Outloud Pro" panose="03050502040302030504" pitchFamily="66" charset="0"/>
                <a:ea typeface="Verdana"/>
                <a:cs typeface="Dreaming Outloud Pro" panose="03050502040302030504" pitchFamily="66" charset="0"/>
              </a:rPr>
              <a:t>Our Reading Raffle takes place every 4 weeks.</a:t>
            </a:r>
          </a:p>
        </p:txBody>
      </p:sp>
      <p:sp>
        <p:nvSpPr>
          <p:cNvPr id="8" name="TextBox 7">
            <a:extLst>
              <a:ext uri="{FF2B5EF4-FFF2-40B4-BE49-F238E27FC236}">
                <a16:creationId xmlns:a16="http://schemas.microsoft.com/office/drawing/2014/main" id="{7FF667E4-FE4F-77BB-F7BB-26C4085ADE79}"/>
              </a:ext>
            </a:extLst>
          </p:cNvPr>
          <p:cNvSpPr txBox="1"/>
          <p:nvPr/>
        </p:nvSpPr>
        <p:spPr>
          <a:xfrm>
            <a:off x="168413" y="7486056"/>
            <a:ext cx="6590022" cy="1015663"/>
          </a:xfrm>
          <a:prstGeom prst="rect">
            <a:avLst/>
          </a:prstGeom>
          <a:noFill/>
          <a:ln>
            <a:solidFill>
              <a:srgbClr val="FFC00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50" b="1" dirty="0">
                <a:latin typeface="Dreaming Outloud Pro" panose="03050502040302030504" pitchFamily="66" charset="0"/>
                <a:ea typeface="Verdana"/>
                <a:cs typeface="Dreaming Outloud Pro" panose="03050502040302030504" pitchFamily="66" charset="0"/>
              </a:rPr>
              <a:t>Bridge Builders</a:t>
            </a:r>
            <a:endParaRPr lang="en-US" sz="1150" dirty="0">
              <a:latin typeface="Dreaming Outloud Pro" panose="03050502040302030504" pitchFamily="66" charset="0"/>
              <a:ea typeface="Verdana"/>
              <a:cs typeface="Dreaming Outloud Pro" panose="03050502040302030504" pitchFamily="66" charset="0"/>
            </a:endParaRPr>
          </a:p>
          <a:p>
            <a:r>
              <a:rPr lang="en-GB" sz="1150" dirty="0">
                <a:latin typeface="Dreaming Outloud Pro" panose="03050502040302030504" pitchFamily="66" charset="0"/>
                <a:ea typeface="Verdana"/>
                <a:cs typeface="Dreaming Outloud Pro" panose="03050502040302030504" pitchFamily="66" charset="0"/>
              </a:rPr>
              <a:t>Home Bridge Builder objectives will put on Seesaw for you each half term. Please upload any evidence onto Seesaw. We look forward to seeing them.</a:t>
            </a:r>
          </a:p>
          <a:p>
            <a:r>
              <a:rPr lang="en-GB" sz="1150" b="1" dirty="0">
                <a:latin typeface="Dreaming Outloud Pro" panose="03050502040302030504" pitchFamily="66" charset="0"/>
                <a:ea typeface="Verdana"/>
                <a:cs typeface="Dreaming Outloud Pro" panose="03050502040302030504" pitchFamily="66" charset="0"/>
              </a:rPr>
              <a:t>Autumn Term Home Objectives</a:t>
            </a:r>
          </a:p>
          <a:p>
            <a:r>
              <a:rPr lang="en-GB" sz="1150" b="0" i="0" dirty="0">
                <a:solidFill>
                  <a:srgbClr val="000000"/>
                </a:solidFill>
                <a:effectLst/>
                <a:latin typeface="Dreaming Outloud Pro" panose="03050502040302030504" pitchFamily="66" charset="0"/>
                <a:cs typeface="Dreaming Outloud Pro" panose="03050502040302030504" pitchFamily="66" charset="0"/>
              </a:rPr>
              <a:t>I can make somebody I know smile (E.g. using manners, a compliment, drawing a picture) </a:t>
            </a:r>
            <a:endParaRPr lang="en-GB" sz="1150" dirty="0">
              <a:latin typeface="Dreaming Outloud Pro" panose="03050502040302030504" pitchFamily="66" charset="0"/>
              <a:ea typeface="Verdana"/>
              <a:cs typeface="Dreaming Outloud Pro" panose="03050502040302030504" pitchFamily="66" charset="0"/>
            </a:endParaRPr>
          </a:p>
        </p:txBody>
      </p:sp>
      <p:pic>
        <p:nvPicPr>
          <p:cNvPr id="9" name="Picture 8" descr="A blue and white logo&#10;&#10;Description automatically generated">
            <a:extLst>
              <a:ext uri="{FF2B5EF4-FFF2-40B4-BE49-F238E27FC236}">
                <a16:creationId xmlns:a16="http://schemas.microsoft.com/office/drawing/2014/main" id="{FB5DAD28-0AF1-A3FA-D463-ED737C4D6096}"/>
              </a:ext>
            </a:extLst>
          </p:cNvPr>
          <p:cNvPicPr>
            <a:picLocks noChangeAspect="1"/>
          </p:cNvPicPr>
          <p:nvPr/>
        </p:nvPicPr>
        <p:blipFill>
          <a:blip r:embed="rId2"/>
          <a:stretch>
            <a:fillRect/>
          </a:stretch>
        </p:blipFill>
        <p:spPr>
          <a:xfrm>
            <a:off x="80482" y="23967"/>
            <a:ext cx="720582" cy="634795"/>
          </a:xfrm>
          <a:prstGeom prst="rect">
            <a:avLst/>
          </a:prstGeom>
        </p:spPr>
      </p:pic>
      <p:pic>
        <p:nvPicPr>
          <p:cNvPr id="10" name="Picture 9" descr="A circular puzzle with different colored pieces&#10;&#10;Description automatically generated">
            <a:extLst>
              <a:ext uri="{FF2B5EF4-FFF2-40B4-BE49-F238E27FC236}">
                <a16:creationId xmlns:a16="http://schemas.microsoft.com/office/drawing/2014/main" id="{78A0C3C9-8EE5-3103-8022-4002F92ABF1A}"/>
              </a:ext>
            </a:extLst>
          </p:cNvPr>
          <p:cNvPicPr>
            <a:picLocks noChangeAspect="1"/>
          </p:cNvPicPr>
          <p:nvPr/>
        </p:nvPicPr>
        <p:blipFill>
          <a:blip r:embed="rId3"/>
          <a:stretch>
            <a:fillRect/>
          </a:stretch>
        </p:blipFill>
        <p:spPr>
          <a:xfrm>
            <a:off x="5957676" y="6007"/>
            <a:ext cx="851673" cy="851057"/>
          </a:xfrm>
          <a:prstGeom prst="rect">
            <a:avLst/>
          </a:prstGeom>
        </p:spPr>
      </p:pic>
      <p:sp>
        <p:nvSpPr>
          <p:cNvPr id="11" name="TextBox 10">
            <a:extLst>
              <a:ext uri="{FF2B5EF4-FFF2-40B4-BE49-F238E27FC236}">
                <a16:creationId xmlns:a16="http://schemas.microsoft.com/office/drawing/2014/main" id="{7A9047AE-756B-8C7D-A67B-FF07F03DA73B}"/>
              </a:ext>
            </a:extLst>
          </p:cNvPr>
          <p:cNvSpPr txBox="1"/>
          <p:nvPr/>
        </p:nvSpPr>
        <p:spPr>
          <a:xfrm>
            <a:off x="167835" y="8612726"/>
            <a:ext cx="6590601" cy="1154162"/>
          </a:xfrm>
          <a:prstGeom prst="rect">
            <a:avLst/>
          </a:prstGeom>
          <a:noFill/>
          <a:ln>
            <a:solidFill>
              <a:schemeClr val="tx1">
                <a:lumMod val="95000"/>
                <a:lumOff val="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50" b="1" dirty="0">
                <a:latin typeface="Dreaming Outloud Pro" panose="03050502040302030504" pitchFamily="66" charset="0"/>
                <a:ea typeface="Verdana"/>
                <a:cs typeface="Dreaming Outloud Pro" panose="03050502040302030504" pitchFamily="66" charset="0"/>
              </a:rPr>
              <a:t>Lunches and Snack </a:t>
            </a:r>
          </a:p>
          <a:p>
            <a:pPr fontAlgn="auto">
              <a:spcAft>
                <a:spcPts val="0"/>
              </a:spcAft>
              <a:buClr>
                <a:schemeClr val="accent1">
                  <a:lumMod val="75000"/>
                </a:schemeClr>
              </a:buClr>
              <a:defRPr/>
            </a:pPr>
            <a:r>
              <a:rPr lang="en-GB" sz="1150" dirty="0">
                <a:latin typeface="Dreaming Outloud Pro" panose="03050502040302030504" pitchFamily="66" charset="0"/>
                <a:cs typeface="Dreaming Outloud Pro" panose="03050502040302030504" pitchFamily="66" charset="0"/>
              </a:rPr>
              <a:t>Each morning, children will select their lunch option with the teacher / teaching assistant. Please could you talk with your child about what foods they like. The menu is available on the school website. </a:t>
            </a:r>
          </a:p>
          <a:p>
            <a:pPr fontAlgn="auto">
              <a:spcAft>
                <a:spcPts val="0"/>
              </a:spcAft>
              <a:buClr>
                <a:schemeClr val="accent1">
                  <a:lumMod val="75000"/>
                </a:schemeClr>
              </a:buClr>
              <a:defRPr/>
            </a:pPr>
            <a:r>
              <a:rPr lang="en-GB" sz="1150" dirty="0">
                <a:latin typeface="Dreaming Outloud Pro" panose="03050502040302030504" pitchFamily="66" charset="0"/>
                <a:cs typeface="Dreaming Outloud Pro" panose="03050502040302030504" pitchFamily="66" charset="0"/>
              </a:rPr>
              <a:t>Snack - there is an option to pay for school toast or you can send in fruit or toast from home.</a:t>
            </a:r>
          </a:p>
          <a:p>
            <a:pPr fontAlgn="auto">
              <a:spcAft>
                <a:spcPts val="0"/>
              </a:spcAft>
              <a:buClr>
                <a:schemeClr val="accent1">
                  <a:lumMod val="75000"/>
                </a:schemeClr>
              </a:buClr>
              <a:defRPr/>
            </a:pPr>
            <a:r>
              <a:rPr lang="en-GB" sz="1150" dirty="0">
                <a:latin typeface="Dreaming Outloud Pro" panose="03050502040302030504" pitchFamily="66" charset="0"/>
                <a:cs typeface="Dreaming Outloud Pro" panose="03050502040302030504" pitchFamily="66" charset="0"/>
              </a:rPr>
              <a:t>Water bottles are encouraged to be brought in and taken home daily, they can be accessed at any time throughout the day. These should be clearly labelled. School policy is to fill with water.</a:t>
            </a:r>
            <a:endParaRPr lang="en-GB" sz="1150" dirty="0">
              <a:latin typeface="Dreaming Outloud Pro" panose="03050502040302030504" pitchFamily="66" charset="0"/>
              <a:ea typeface="Verdana"/>
              <a:cs typeface="Dreaming Outloud Pro" panose="03050502040302030504" pitchFamily="66" charset="0"/>
            </a:endParaRPr>
          </a:p>
        </p:txBody>
      </p:sp>
    </p:spTree>
    <p:extLst>
      <p:ext uri="{BB962C8B-B14F-4D97-AF65-F5344CB8AC3E}">
        <p14:creationId xmlns:p14="http://schemas.microsoft.com/office/powerpoint/2010/main" val="109857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4D32BEF0CCB348AE716F529BB44E2F" ma:contentTypeVersion="16" ma:contentTypeDescription="Create a new document." ma:contentTypeScope="" ma:versionID="34d94ff445f24d4fb4c6a78addb6aaaf">
  <xsd:schema xmlns:xsd="http://www.w3.org/2001/XMLSchema" xmlns:xs="http://www.w3.org/2001/XMLSchema" xmlns:p="http://schemas.microsoft.com/office/2006/metadata/properties" xmlns:ns2="88fc4d26-bc75-465d-8da3-054ba048e285" xmlns:ns3="e77c678d-2a00-40d0-94c2-7518a086dddf" targetNamespace="http://schemas.microsoft.com/office/2006/metadata/properties" ma:root="true" ma:fieldsID="d5e8d8ff490fd08fcd202e865ff7c5d4" ns2:_="" ns3:_="">
    <xsd:import namespace="88fc4d26-bc75-465d-8da3-054ba048e285"/>
    <xsd:import namespace="e77c678d-2a00-40d0-94c2-7518a086dddf"/>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ObjectDetectorVersions"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Location" minOccurs="0"/>
                <xsd:element ref="ns3:MediaServiceOCR" minOccurs="0"/>
                <xsd:element ref="ns2:SharedWithUsers" minOccurs="0"/>
                <xsd:element ref="ns2:SharedWithDetail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fc4d26-bc75-465d-8da3-054ba048e28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dexed="true"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8" nillable="true" ma:displayName="Taxonomy Catch All Column" ma:hidden="true" ma:list="{a9c5ad22-d422-4533-a1e0-98730f513941}" ma:internalName="TaxCatchAll" ma:showField="CatchAllData" ma:web="88fc4d26-bc75-465d-8da3-054ba048e285">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7c678d-2a00-40d0-94c2-7518a086ddd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bcd5a62-a70c-4280-b521-17f27abcce56"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88fc4d26-bc75-465d-8da3-054ba048e285">56JD4QUNF3DD-747746245-932108</_dlc_DocId>
    <MediaLengthInSeconds xmlns="e77c678d-2a00-40d0-94c2-7518a086dddf" xsi:nil="true"/>
    <_dlc_DocIdUrl xmlns="88fc4d26-bc75-465d-8da3-054ba048e285">
      <Url>https://rowanlearningtrustwigan.sharepoint.com/sites/MarusBridgePrimary/_layouts/15/DocIdRedir.aspx?ID=56JD4QUNF3DD-747746245-932108</Url>
      <Description>56JD4QUNF3DD-747746245-932108</Description>
    </_dlc_DocIdUrl>
    <SharedWithUsers xmlns="88fc4d26-bc75-465d-8da3-054ba048e285">
      <UserInfo>
        <DisplayName/>
        <AccountId xsi:nil="true"/>
        <AccountType/>
      </UserInfo>
    </SharedWithUsers>
    <lcf76f155ced4ddcb4097134ff3c332f xmlns="e77c678d-2a00-40d0-94c2-7518a086dddf">
      <Terms xmlns="http://schemas.microsoft.com/office/infopath/2007/PartnerControls"/>
    </lcf76f155ced4ddcb4097134ff3c332f>
    <TaxCatchAll xmlns="88fc4d26-bc75-465d-8da3-054ba048e28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FAE7956-B0A7-4DB8-B782-35D62C4AF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8fc4d26-bc75-465d-8da3-054ba048e285"/>
    <ds:schemaRef ds:uri="e77c678d-2a00-40d0-94c2-7518a086dd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FF08E4D-B363-4E0E-A078-7A6D91DEB745}">
  <ds:schemaRefs>
    <ds:schemaRef ds:uri="http://schemas.microsoft.com/office/2006/metadata/properties"/>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e77c678d-2a00-40d0-94c2-7518a086dddf"/>
    <ds:schemaRef ds:uri="88fc4d26-bc75-465d-8da3-054ba048e285"/>
    <ds:schemaRef ds:uri="http://www.w3.org/XML/1998/namespace"/>
  </ds:schemaRefs>
</ds:datastoreItem>
</file>

<file path=customXml/itemProps3.xml><?xml version="1.0" encoding="utf-8"?>
<ds:datastoreItem xmlns:ds="http://schemas.openxmlformats.org/officeDocument/2006/customXml" ds:itemID="{8C14DB4B-7164-4BD8-8A7B-4B723980A2C8}">
  <ds:schemaRefs>
    <ds:schemaRef ds:uri="http://schemas.microsoft.com/sharepoint/v3/contenttype/forms"/>
  </ds:schemaRefs>
</ds:datastoreItem>
</file>

<file path=customXml/itemProps4.xml><?xml version="1.0" encoding="utf-8"?>
<ds:datastoreItem xmlns:ds="http://schemas.openxmlformats.org/officeDocument/2006/customXml" ds:itemID="{D07342B5-984C-4426-9ECA-667DEE75B13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83</TotalTime>
  <Words>611</Words>
  <Application>Microsoft Office PowerPoint</Application>
  <PresentationFormat>A4 Paper (210x297 mm)</PresentationFormat>
  <Paragraphs>34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Welcome to Reception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5</dc:title>
  <dc:creator>Miller H</dc:creator>
  <cp:lastModifiedBy>Holden F</cp:lastModifiedBy>
  <cp:revision>266</cp:revision>
  <dcterms:created xsi:type="dcterms:W3CDTF">2023-09-07T13:51:15Z</dcterms:created>
  <dcterms:modified xsi:type="dcterms:W3CDTF">2025-09-04T14:51:04Z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0x010100F14D32BEF0CCB348AE716F529BB44E2F</vt:lpwstr>
  </property>
  <property fmtid="{D5CDD505-2E9C-101B-9397-08002B2CF9AE}" pid="4" name="ComplianceAssetId">
    <vt:lpwstr/>
  </property>
  <property fmtid="{D5CDD505-2E9C-101B-9397-08002B2CF9AE}" pid="5" name="_dlc_DocIdItemGuid">
    <vt:lpwstr>b8297673-d845-4246-b52c-ace1e71c1509</vt:lpwstr>
  </property>
  <property fmtid="{D5CDD505-2E9C-101B-9397-08002B2CF9AE}" pid="6" name="_ExtendedDescription">
    <vt:lpwstr/>
  </property>
  <property fmtid="{D5CDD505-2E9C-101B-9397-08002B2CF9AE}" pid="7" name="_activity">
    <vt:lpwstr>{"FileActivityType":"9","FileActivityTimeStamp":"2023-09-08T12:28:27.727Z","FileActivityUsersOnPage":[{"DisplayName":"Boffey C","Id":"c.boffey@marusbridge.co.uk"}],"FileActivityNavigationId":null}</vt:lpwstr>
  </property>
  <property fmtid="{D5CDD505-2E9C-101B-9397-08002B2CF9AE}" pid="8" name="TriggerFlowInfo">
    <vt:lpwstr/>
  </property>
  <property fmtid="{D5CDD505-2E9C-101B-9397-08002B2CF9AE}" pid="9" name="Order">
    <vt:r8>5385400</vt:r8>
  </property>
</Properties>
</file>