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72" r:id="rId5"/>
    <p:sldId id="271" r:id="rId6"/>
    <p:sldId id="263" r:id="rId7"/>
    <p:sldId id="269" r:id="rId8"/>
    <p:sldId id="276" r:id="rId9"/>
    <p:sldId id="274" r:id="rId10"/>
    <p:sldId id="277" r:id="rId11"/>
    <p:sldId id="278" r:id="rId12"/>
    <p:sldId id="259" r:id="rId13"/>
    <p:sldId id="260" r:id="rId14"/>
    <p:sldId id="264" r:id="rId15"/>
    <p:sldId id="280" r:id="rId16"/>
    <p:sldId id="267" r:id="rId17"/>
    <p:sldId id="281" r:id="rId18"/>
    <p:sldId id="273" r:id="rId19"/>
    <p:sldId id="279" r:id="rId20"/>
    <p:sldId id="266" r:id="rId21"/>
    <p:sldId id="27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676" autoAdjust="0"/>
    <p:restoredTop sz="94660"/>
  </p:normalViewPr>
  <p:slideViewPr>
    <p:cSldViewPr snapToGrid="0">
      <p:cViewPr varScale="1">
        <p:scale>
          <a:sx n="85" d="100"/>
          <a:sy n="85" d="100"/>
        </p:scale>
        <p:origin x="192"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82A56BE-CB66-40CB-9BD7-DA5DF99AA129}"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4055241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2A56BE-CB66-40CB-9BD7-DA5DF99AA129}"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4018861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82A56BE-CB66-40CB-9BD7-DA5DF99AA129}"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187472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82A56BE-CB66-40CB-9BD7-DA5DF99AA129}"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992051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82A56BE-CB66-40CB-9BD7-DA5DF99AA129}" type="datetimeFigureOut">
              <a:rPr lang="en-GB" smtClean="0"/>
              <a:t>07/09/2026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3232733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82A56BE-CB66-40CB-9BD7-DA5DF99AA129}" type="datetimeFigureOut">
              <a:rPr lang="en-GB" smtClean="0"/>
              <a:t>07/09/2026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3477489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2A56BE-CB66-40CB-9BD7-DA5DF99AA129}" type="datetimeFigureOut">
              <a:rPr lang="en-GB" smtClean="0"/>
              <a:t>07/09/2026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835856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2A56BE-CB66-40CB-9BD7-DA5DF99AA129}"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2502072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82A56BE-CB66-40CB-9BD7-DA5DF99AA129}" type="datetimeFigureOut">
              <a:rPr lang="en-GB" smtClean="0"/>
              <a:t>07/09/2026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1055005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2A56BE-CB66-40CB-9BD7-DA5DF99AA129}"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2276544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82A56BE-CB66-40CB-9BD7-DA5DF99AA129}" type="datetimeFigureOut">
              <a:rPr lang="en-GB" smtClean="0"/>
              <a:t>07/09/2026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9C1A1A-23E4-47B3-A224-33B16F1E45FF}" type="slidenum">
              <a:rPr lang="en-GB" smtClean="0"/>
              <a:t>‹#›</a:t>
            </a:fld>
            <a:endParaRPr lang="en-GB"/>
          </a:p>
        </p:txBody>
      </p:sp>
    </p:spTree>
    <p:extLst>
      <p:ext uri="{BB962C8B-B14F-4D97-AF65-F5344CB8AC3E}">
        <p14:creationId xmlns:p14="http://schemas.microsoft.com/office/powerpoint/2010/main" val="3066814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0717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39877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705250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43093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89469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93009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209353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99017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0885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02194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57087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2A56BE-CB66-40CB-9BD7-DA5DF99AA129}" type="datetimeFigureOut">
              <a:rPr lang="en-GB" smtClean="0"/>
              <a:t>07/09/2026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9C1A1A-23E4-47B3-A224-33B16F1E45FF}" type="slidenum">
              <a:rPr lang="en-GB" smtClean="0"/>
              <a:t>‹#›</a:t>
            </a:fld>
            <a:endParaRPr lang="en-GB"/>
          </a:p>
        </p:txBody>
      </p:sp>
    </p:spTree>
    <p:extLst>
      <p:ext uri="{BB962C8B-B14F-4D97-AF65-F5344CB8AC3E}">
        <p14:creationId xmlns:p14="http://schemas.microsoft.com/office/powerpoint/2010/main" val="3710328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5686977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littlewandle.org.uk/search/?_search=pencil%20grip%2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stbenedicts.cheshire.sch.uk/"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2966311"/>
          </a:xfrm>
        </p:spPr>
        <p:txBody>
          <a:bodyPr>
            <a:normAutofit/>
          </a:bodyPr>
          <a:lstStyle/>
          <a:p>
            <a:br>
              <a:rPr lang="en-GB" dirty="0">
                <a:latin typeface="Comic Sans MS" panose="030F0902030302020204" pitchFamily="66" charset="0"/>
              </a:rPr>
            </a:br>
            <a:br>
              <a:rPr lang="en-GB" dirty="0">
                <a:latin typeface="Comic Sans MS" panose="030F0902030302020204" pitchFamily="66" charset="0"/>
              </a:rPr>
            </a:br>
            <a:r>
              <a:rPr lang="en-GB" dirty="0">
                <a:latin typeface="Comic Sans MS" panose="030F0902030302020204" pitchFamily="66" charset="0"/>
              </a:rPr>
              <a:t>Reception Information</a:t>
            </a:r>
          </a:p>
        </p:txBody>
      </p:sp>
      <p:pic>
        <p:nvPicPr>
          <p:cNvPr id="5" name="Picture 4"/>
          <p:cNvPicPr>
            <a:picLocks noChangeAspect="1"/>
          </p:cNvPicPr>
          <p:nvPr/>
        </p:nvPicPr>
        <p:blipFill>
          <a:blip r:embed="rId2"/>
          <a:stretch>
            <a:fillRect/>
          </a:stretch>
        </p:blipFill>
        <p:spPr>
          <a:xfrm>
            <a:off x="472484" y="1283475"/>
            <a:ext cx="10601574" cy="1830864"/>
          </a:xfrm>
          <a:prstGeom prst="rect">
            <a:avLst/>
          </a:prstGeom>
          <a:ln>
            <a:noFill/>
          </a:ln>
          <a:effectLst>
            <a:softEdge rad="112500"/>
          </a:effectLst>
        </p:spPr>
      </p:pic>
    </p:spTree>
    <p:extLst>
      <p:ext uri="{BB962C8B-B14F-4D97-AF65-F5344CB8AC3E}">
        <p14:creationId xmlns:p14="http://schemas.microsoft.com/office/powerpoint/2010/main" val="902866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Comic Sans MS" panose="030F0902030302020204" pitchFamily="66" charset="0"/>
              </a:rPr>
              <a:t>Reception staff</a:t>
            </a:r>
          </a:p>
        </p:txBody>
      </p:sp>
      <p:sp>
        <p:nvSpPr>
          <p:cNvPr id="3" name="Content Placeholder 2"/>
          <p:cNvSpPr>
            <a:spLocks noGrp="1"/>
          </p:cNvSpPr>
          <p:nvPr>
            <p:ph idx="1"/>
          </p:nvPr>
        </p:nvSpPr>
        <p:spPr/>
        <p:txBody>
          <a:bodyPr>
            <a:noAutofit/>
          </a:bodyPr>
          <a:lstStyle/>
          <a:p>
            <a:r>
              <a:rPr lang="en-GB" sz="3200" i="1" dirty="0">
                <a:latin typeface="Comic Sans MS" panose="030F0902030302020204" pitchFamily="66" charset="0"/>
              </a:rPr>
              <a:t>Mrs Marciniak teaches Monday – Friday </a:t>
            </a:r>
          </a:p>
          <a:p>
            <a:r>
              <a:rPr lang="en-GB" sz="3200" i="1" dirty="0">
                <a:latin typeface="Comic Sans MS" panose="030F0902030302020204" pitchFamily="66" charset="0"/>
              </a:rPr>
              <a:t>Mrs Ogden teaches Wednesday afternoon.</a:t>
            </a:r>
          </a:p>
          <a:p>
            <a:r>
              <a:rPr lang="en-GB" sz="3200" i="1" dirty="0">
                <a:latin typeface="Comic Sans MS" panose="030F0902030302020204" pitchFamily="66" charset="0"/>
              </a:rPr>
              <a:t>Mrs Everett is our teaching assistant and supports the children in our class Monday – Thursday.</a:t>
            </a:r>
          </a:p>
          <a:p>
            <a:r>
              <a:rPr lang="en-GB" sz="3200" i="1" dirty="0">
                <a:latin typeface="Comic Sans MS" panose="030F0902030302020204" pitchFamily="66" charset="0"/>
              </a:rPr>
              <a:t>Miss Jordan is our teaching assistant on Fridays.</a:t>
            </a:r>
          </a:p>
          <a:p>
            <a:pPr marL="0" indent="0">
              <a:buNone/>
            </a:pPr>
            <a:endParaRPr lang="en-GB" sz="3200" i="1" dirty="0">
              <a:solidFill>
                <a:srgbClr val="FF0000"/>
              </a:solidFill>
              <a:latin typeface="Comic Sans MS" panose="030F0902030302020204" pitchFamily="66" charset="0"/>
            </a:endParaRP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470263"/>
            <a:ext cx="1188720" cy="1220425"/>
          </a:xfrm>
          <a:prstGeom prst="ellipse">
            <a:avLst/>
          </a:prstGeom>
          <a:ln>
            <a:noFill/>
          </a:ln>
          <a:effectLst>
            <a:softEdge rad="112500"/>
          </a:effectLst>
        </p:spPr>
      </p:pic>
    </p:spTree>
    <p:extLst>
      <p:ext uri="{BB962C8B-B14F-4D97-AF65-F5344CB8AC3E}">
        <p14:creationId xmlns:p14="http://schemas.microsoft.com/office/powerpoint/2010/main" val="3493142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6760" y="0"/>
            <a:ext cx="10515600" cy="1325563"/>
          </a:xfrm>
        </p:spPr>
        <p:txBody>
          <a:bodyPr/>
          <a:lstStyle/>
          <a:p>
            <a:r>
              <a:rPr lang="en-GB" dirty="0">
                <a:latin typeface="Comic Sans MS" panose="030F0702030302020204" pitchFamily="66" charset="0"/>
              </a:rPr>
              <a:t>In School, On Time</a:t>
            </a:r>
          </a:p>
        </p:txBody>
      </p:sp>
      <p:sp>
        <p:nvSpPr>
          <p:cNvPr id="3" name="Content Placeholder 2"/>
          <p:cNvSpPr>
            <a:spLocks noGrp="1"/>
          </p:cNvSpPr>
          <p:nvPr>
            <p:ph idx="1"/>
          </p:nvPr>
        </p:nvSpPr>
        <p:spPr>
          <a:xfrm>
            <a:off x="367937" y="1080475"/>
            <a:ext cx="10515600" cy="4351338"/>
          </a:xfrm>
        </p:spPr>
        <p:txBody>
          <a:bodyPr>
            <a:noAutofit/>
          </a:bodyPr>
          <a:lstStyle/>
          <a:p>
            <a:r>
              <a:rPr lang="en-GB" sz="2000" dirty="0">
                <a:latin typeface="Comic Sans MS" panose="030F0702030302020204" pitchFamily="66" charset="0"/>
              </a:rPr>
              <a:t>It is essential that your child is on time and comes to school everyday. </a:t>
            </a:r>
          </a:p>
          <a:p>
            <a:r>
              <a:rPr lang="en-GB" sz="2000" dirty="0">
                <a:latin typeface="Comic Sans MS" panose="030F0702030302020204" pitchFamily="66" charset="0"/>
              </a:rPr>
              <a:t>There might be occasions when your child is sick but if the illness is mild, we encourage you to send them in with some medicine and we will monitor them during the day. </a:t>
            </a:r>
          </a:p>
          <a:p>
            <a:r>
              <a:rPr lang="en-GB" sz="2000" dirty="0">
                <a:latin typeface="Comic Sans MS" panose="030F0702030302020204" pitchFamily="66" charset="0"/>
              </a:rPr>
              <a:t>Good attendance is considered to be less than 10 days off in a year.</a:t>
            </a:r>
          </a:p>
          <a:p>
            <a:r>
              <a:rPr lang="en-GB" sz="2000" dirty="0">
                <a:latin typeface="Comic Sans MS" panose="030F0702030302020204" pitchFamily="66" charset="0"/>
              </a:rPr>
              <a:t>If your child has more than 19 days off in a year, they are classed as a Persistently Absent child and they will be monitored by the local authority. </a:t>
            </a:r>
          </a:p>
          <a:p>
            <a:r>
              <a:rPr lang="en-GB" sz="2000" dirty="0">
                <a:latin typeface="Comic Sans MS" panose="030F0702030302020204" pitchFamily="66" charset="0"/>
              </a:rPr>
              <a:t>Apart from ensuring they don’t miss out on learning, being in school is important for developing friendships with other children. It also teaches children to good habits for when they are older and start to work. </a:t>
            </a:r>
          </a:p>
          <a:p>
            <a:r>
              <a:rPr lang="en-GB" sz="2000" dirty="0">
                <a:latin typeface="Comic Sans MS" panose="030F0702030302020204" pitchFamily="66" charset="0"/>
              </a:rPr>
              <a:t>Being on time, is equally important – children get embarrassed and anxious if they have to walk into a classroom after the lesson has started.</a:t>
            </a:r>
            <a:endParaRPr lang="en-GB" sz="2000" i="1" dirty="0">
              <a:solidFill>
                <a:srgbClr val="FF0000"/>
              </a:solidFill>
              <a:latin typeface="Comic Sans MS" panose="030F0702030302020204" pitchFamily="66" charset="0"/>
            </a:endParaRPr>
          </a:p>
          <a:p>
            <a:r>
              <a:rPr lang="en-GB" sz="2000" i="1" dirty="0">
                <a:latin typeface="Comic Sans MS" panose="030F0702030302020204" pitchFamily="66" charset="0"/>
              </a:rPr>
              <a:t>Term-time holiday will not be authorised. If your child has 5 or more days absent, you will be fined by the Local Authority.</a:t>
            </a:r>
          </a:p>
          <a:p>
            <a:r>
              <a:rPr lang="en-GB" sz="2000" i="1" dirty="0">
                <a:latin typeface="Comic Sans MS" panose="030F0702030302020204" pitchFamily="66" charset="0"/>
              </a:rPr>
              <a:t>You will receive an email at the end of each half-term sharing your child’s attendance. You will also be able to check on the </a:t>
            </a:r>
            <a:r>
              <a:rPr lang="en-GB" sz="2000" i="1" dirty="0" err="1">
                <a:latin typeface="Comic Sans MS" panose="030F0702030302020204" pitchFamily="66" charset="0"/>
              </a:rPr>
              <a:t>Arbor</a:t>
            </a:r>
            <a:r>
              <a:rPr lang="en-GB" sz="2000" i="1" dirty="0">
                <a:latin typeface="Comic Sans MS" panose="030F0702030302020204" pitchFamily="66" charset="0"/>
              </a:rPr>
              <a:t> Parent App. </a:t>
            </a:r>
          </a:p>
        </p:txBody>
      </p:sp>
      <p:pic>
        <p:nvPicPr>
          <p:cNvPr id="4" name="Picture 3">
            <a:extLst>
              <a:ext uri="{FF2B5EF4-FFF2-40B4-BE49-F238E27FC236}">
                <a16:creationId xmlns:a16="http://schemas.microsoft.com/office/drawing/2014/main" id="{E4FFE546-7E53-A442-B47D-FD53B6DEB1D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470263"/>
            <a:ext cx="1188720" cy="1220425"/>
          </a:xfrm>
          <a:prstGeom prst="ellipse">
            <a:avLst/>
          </a:prstGeom>
          <a:ln>
            <a:noFill/>
          </a:ln>
          <a:effectLst>
            <a:softEdge rad="112500"/>
          </a:effectLst>
        </p:spPr>
      </p:pic>
    </p:spTree>
    <p:extLst>
      <p:ext uri="{BB962C8B-B14F-4D97-AF65-F5344CB8AC3E}">
        <p14:creationId xmlns:p14="http://schemas.microsoft.com/office/powerpoint/2010/main" val="3482130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How to help your child read</a:t>
            </a:r>
          </a:p>
        </p:txBody>
      </p:sp>
      <p:sp>
        <p:nvSpPr>
          <p:cNvPr id="3" name="Content Placeholder 2"/>
          <p:cNvSpPr>
            <a:spLocks noGrp="1"/>
          </p:cNvSpPr>
          <p:nvPr>
            <p:ph sz="half" idx="1"/>
          </p:nvPr>
        </p:nvSpPr>
        <p:spPr/>
        <p:txBody>
          <a:bodyPr>
            <a:normAutofit fontScale="92500" lnSpcReduction="10000"/>
          </a:bodyPr>
          <a:lstStyle/>
          <a:p>
            <a:r>
              <a:rPr lang="en-GB" dirty="0">
                <a:latin typeface="Comic Sans MS" panose="030F0702030302020204" pitchFamily="66" charset="0"/>
              </a:rPr>
              <a:t>Read to them often (in English or your home language). This helps them to learn to listen for extended periods of time. Ask them questions about what you are reading to </a:t>
            </a:r>
          </a:p>
          <a:p>
            <a:r>
              <a:rPr lang="en-GB" dirty="0">
                <a:latin typeface="Comic Sans MS" panose="030F0702030302020204" pitchFamily="66" charset="0"/>
              </a:rPr>
              <a:t>Listen to audio books to help build their vocabulary </a:t>
            </a:r>
          </a:p>
          <a:p>
            <a:r>
              <a:rPr lang="en-GB" dirty="0">
                <a:latin typeface="Comic Sans MS" panose="030F0702030302020204" pitchFamily="66" charset="0"/>
              </a:rPr>
              <a:t>Set aside time every day for them to read to you and build into your home routine. </a:t>
            </a:r>
          </a:p>
        </p:txBody>
      </p:sp>
      <p:sp>
        <p:nvSpPr>
          <p:cNvPr id="4" name="Content Placeholder 3"/>
          <p:cNvSpPr>
            <a:spLocks noGrp="1"/>
          </p:cNvSpPr>
          <p:nvPr>
            <p:ph sz="half" idx="2"/>
          </p:nvPr>
        </p:nvSpPr>
        <p:spPr/>
        <p:txBody>
          <a:bodyPr>
            <a:normAutofit fontScale="92500" lnSpcReduction="10000"/>
          </a:bodyPr>
          <a:lstStyle/>
          <a:p>
            <a:r>
              <a:rPr lang="en-GB" dirty="0">
                <a:latin typeface="Comic Sans MS" panose="030F0702030302020204" pitchFamily="66" charset="0"/>
              </a:rPr>
              <a:t>Set good practice for reading: well-lit area, with the book supported and steady in front of them, as quiet and distraction free as possible.</a:t>
            </a:r>
          </a:p>
          <a:p>
            <a:r>
              <a:rPr lang="en-GB" dirty="0">
                <a:latin typeface="Comic Sans MS" panose="030F0702030302020204" pitchFamily="66" charset="0"/>
              </a:rPr>
              <a:t>Visit the library together </a:t>
            </a:r>
          </a:p>
          <a:p>
            <a:r>
              <a:rPr lang="en-GB" dirty="0">
                <a:latin typeface="Comic Sans MS" panose="030F0702030302020204" pitchFamily="66" charset="0"/>
              </a:rPr>
              <a:t>You can get lots of ideas from this website </a:t>
            </a:r>
          </a:p>
          <a:p>
            <a:r>
              <a:rPr lang="en-GB" dirty="0">
                <a:latin typeface="Comic Sans MS" panose="030F0702030302020204" pitchFamily="66" charset="0"/>
              </a:rPr>
              <a:t>https://www.booktrust.org.uk/books-and-reading/tips-and-advice/reading-tips/</a:t>
            </a:r>
          </a:p>
        </p:txBody>
      </p:sp>
      <p:pic>
        <p:nvPicPr>
          <p:cNvPr id="5" name="Picture 4">
            <a:extLst>
              <a:ext uri="{FF2B5EF4-FFF2-40B4-BE49-F238E27FC236}">
                <a16:creationId xmlns:a16="http://schemas.microsoft.com/office/drawing/2014/main" id="{E4FFE546-7E53-A442-B47D-FD53B6DEB1D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470263"/>
            <a:ext cx="1188720" cy="1220425"/>
          </a:xfrm>
          <a:prstGeom prst="ellipse">
            <a:avLst/>
          </a:prstGeom>
          <a:ln>
            <a:noFill/>
          </a:ln>
          <a:effectLst>
            <a:softEdge rad="112500"/>
          </a:effectLst>
        </p:spPr>
      </p:pic>
    </p:spTree>
    <p:extLst>
      <p:ext uri="{BB962C8B-B14F-4D97-AF65-F5344CB8AC3E}">
        <p14:creationId xmlns:p14="http://schemas.microsoft.com/office/powerpoint/2010/main" val="4083666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840" y="297339"/>
            <a:ext cx="10515600" cy="1325563"/>
          </a:xfrm>
        </p:spPr>
        <p:txBody>
          <a:bodyPr>
            <a:normAutofit/>
          </a:bodyPr>
          <a:lstStyle/>
          <a:p>
            <a:pPr algn="ctr"/>
            <a:r>
              <a:rPr lang="en-GB" sz="3600" dirty="0">
                <a:latin typeface="Comic Sans MS" panose="030F0902030302020204" pitchFamily="66" charset="0"/>
              </a:rPr>
              <a:t>Reading and Homework expectations</a:t>
            </a:r>
          </a:p>
        </p:txBody>
      </p:sp>
      <p:sp>
        <p:nvSpPr>
          <p:cNvPr id="3" name="Content Placeholder 2"/>
          <p:cNvSpPr>
            <a:spLocks noGrp="1"/>
          </p:cNvSpPr>
          <p:nvPr>
            <p:ph idx="1"/>
          </p:nvPr>
        </p:nvSpPr>
        <p:spPr>
          <a:xfrm>
            <a:off x="404261" y="2131014"/>
            <a:ext cx="11234057" cy="4726986"/>
          </a:xfrm>
        </p:spPr>
        <p:txBody>
          <a:bodyPr>
            <a:noAutofit/>
          </a:bodyPr>
          <a:lstStyle/>
          <a:p>
            <a:r>
              <a:rPr lang="en-GB" sz="3200" dirty="0">
                <a:latin typeface="Comic Sans MS" panose="030F0902030302020204" pitchFamily="66" charset="0"/>
              </a:rPr>
              <a:t>Reading books need to be in school </a:t>
            </a:r>
            <a:r>
              <a:rPr lang="en-GB" sz="3200" u="sng" dirty="0">
                <a:latin typeface="Comic Sans MS" panose="030F0902030302020204" pitchFamily="66" charset="0"/>
              </a:rPr>
              <a:t>each day </a:t>
            </a:r>
            <a:r>
              <a:rPr lang="en-GB" sz="3200" dirty="0">
                <a:latin typeface="Comic Sans MS" panose="030F0902030302020204" pitchFamily="66" charset="0"/>
              </a:rPr>
              <a:t>even if they have not been finished.</a:t>
            </a:r>
          </a:p>
          <a:p>
            <a:r>
              <a:rPr lang="en-GB" sz="3200" dirty="0">
                <a:latin typeface="Comic Sans MS" panose="030F0902030302020204" pitchFamily="66" charset="0"/>
              </a:rPr>
              <a:t>Reading books are changed on Monday and Wednesday. </a:t>
            </a:r>
          </a:p>
          <a:p>
            <a:r>
              <a:rPr lang="en-GB" sz="3200" dirty="0" err="1">
                <a:latin typeface="Comic Sans MS" panose="030F0902030302020204" pitchFamily="66" charset="0"/>
              </a:rPr>
              <a:t>Ebooks</a:t>
            </a:r>
            <a:r>
              <a:rPr lang="en-GB" sz="3200" dirty="0">
                <a:latin typeface="Comic Sans MS" panose="030F0902030302020204" pitchFamily="66" charset="0"/>
              </a:rPr>
              <a:t> will be set on Fridays</a:t>
            </a:r>
          </a:p>
          <a:p>
            <a:r>
              <a:rPr lang="en-GB" sz="3200" dirty="0">
                <a:latin typeface="Comic Sans MS" panose="030F0902030302020204" pitchFamily="66" charset="0"/>
              </a:rPr>
              <a:t>Library book is changed weekly on a Monday.</a:t>
            </a:r>
          </a:p>
          <a:p>
            <a:r>
              <a:rPr lang="en-GB" sz="3200" dirty="0">
                <a:latin typeface="Comic Sans MS" panose="030F0902030302020204" pitchFamily="66" charset="0"/>
              </a:rPr>
              <a:t>Record in the reading record every day</a:t>
            </a:r>
          </a:p>
        </p:txBody>
      </p:sp>
      <p:pic>
        <p:nvPicPr>
          <p:cNvPr id="5" name="Picture 4">
            <a:extLst>
              <a:ext uri="{FF2B5EF4-FFF2-40B4-BE49-F238E27FC236}">
                <a16:creationId xmlns:a16="http://schemas.microsoft.com/office/drawing/2014/main" id="{EC17A66F-63B6-6F4C-A2E5-2960D41E81C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153964"/>
            <a:ext cx="1188720" cy="1220425"/>
          </a:xfrm>
          <a:prstGeom prst="ellipse">
            <a:avLst/>
          </a:prstGeom>
          <a:ln>
            <a:noFill/>
          </a:ln>
          <a:effectLst>
            <a:softEdge rad="112500"/>
          </a:effectLst>
        </p:spPr>
      </p:pic>
    </p:spTree>
    <p:extLst>
      <p:ext uri="{BB962C8B-B14F-4D97-AF65-F5344CB8AC3E}">
        <p14:creationId xmlns:p14="http://schemas.microsoft.com/office/powerpoint/2010/main" val="2775358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840" y="297339"/>
            <a:ext cx="10515600" cy="1325563"/>
          </a:xfrm>
        </p:spPr>
        <p:txBody>
          <a:bodyPr>
            <a:normAutofit/>
          </a:bodyPr>
          <a:lstStyle/>
          <a:p>
            <a:pPr algn="ctr"/>
            <a:r>
              <a:rPr lang="en-GB" sz="3600" dirty="0">
                <a:latin typeface="Comic Sans MS" panose="030F0902030302020204" pitchFamily="66" charset="0"/>
              </a:rPr>
              <a:t> Learning </a:t>
            </a:r>
          </a:p>
        </p:txBody>
      </p:sp>
      <p:sp>
        <p:nvSpPr>
          <p:cNvPr id="3" name="Content Placeholder 2"/>
          <p:cNvSpPr>
            <a:spLocks noGrp="1"/>
          </p:cNvSpPr>
          <p:nvPr>
            <p:ph idx="1"/>
          </p:nvPr>
        </p:nvSpPr>
        <p:spPr>
          <a:xfrm>
            <a:off x="548640" y="1374389"/>
            <a:ext cx="11234057" cy="4726986"/>
          </a:xfrm>
        </p:spPr>
        <p:txBody>
          <a:bodyPr>
            <a:noAutofit/>
          </a:bodyPr>
          <a:lstStyle/>
          <a:p>
            <a:pPr marL="0" indent="0">
              <a:buNone/>
            </a:pPr>
            <a:r>
              <a:rPr lang="en-GB" sz="2400" dirty="0">
                <a:latin typeface="Comic Sans MS" panose="030F0902030302020204" pitchFamily="66" charset="0"/>
              </a:rPr>
              <a:t>E-books: These are books the children have read in class with a teacher throughout the week so a lovely opportunity to read again with you at home. Passwords for Collins E-books will be stuck on the inside of their new reading record .</a:t>
            </a:r>
          </a:p>
          <a:p>
            <a:pPr marL="0" indent="0">
              <a:buNone/>
            </a:pPr>
            <a:endParaRPr lang="en-GB" sz="2400" dirty="0">
              <a:latin typeface="Comic Sans MS" panose="030F0902030302020204" pitchFamily="66" charset="0"/>
            </a:endParaRPr>
          </a:p>
          <a:p>
            <a:pPr marL="0" indent="0">
              <a:buNone/>
            </a:pPr>
            <a:r>
              <a:rPr lang="en-GB" sz="2400" dirty="0">
                <a:latin typeface="Comic Sans MS" panose="030F0902030302020204" pitchFamily="66" charset="0"/>
              </a:rPr>
              <a:t>We use the Little </a:t>
            </a:r>
            <a:r>
              <a:rPr lang="en-GB" sz="2400" dirty="0" err="1">
                <a:latin typeface="Comic Sans MS" panose="030F0902030302020204" pitchFamily="66" charset="0"/>
              </a:rPr>
              <a:t>Wandle</a:t>
            </a:r>
            <a:r>
              <a:rPr lang="en-GB" sz="2400" dirty="0">
                <a:latin typeface="Comic Sans MS" panose="030F0902030302020204" pitchFamily="66" charset="0"/>
              </a:rPr>
              <a:t> phonics scheme and you will find more information about this at our reading workshop.</a:t>
            </a:r>
          </a:p>
          <a:p>
            <a:pPr marL="0" indent="0">
              <a:buNone/>
            </a:pPr>
            <a:endParaRPr lang="en-GB" sz="2400" dirty="0">
              <a:latin typeface="Comic Sans MS" panose="030F0902030302020204" pitchFamily="66" charset="0"/>
            </a:endParaRPr>
          </a:p>
          <a:p>
            <a:pPr marL="0" indent="0">
              <a:buNone/>
            </a:pPr>
            <a:r>
              <a:rPr lang="en-GB" sz="2400" dirty="0">
                <a:latin typeface="Comic Sans MS" panose="030F0902030302020204" pitchFamily="66" charset="0"/>
              </a:rPr>
              <a:t>We will be using the Little </a:t>
            </a:r>
            <a:r>
              <a:rPr lang="en-GB" sz="2400" dirty="0" err="1">
                <a:latin typeface="Comic Sans MS" panose="030F0902030302020204" pitchFamily="66" charset="0"/>
              </a:rPr>
              <a:t>Wandle</a:t>
            </a:r>
            <a:r>
              <a:rPr lang="en-GB" sz="2400" dirty="0">
                <a:latin typeface="Comic Sans MS" panose="030F0902030302020204" pitchFamily="66" charset="0"/>
              </a:rPr>
              <a:t> pencil grip instruction to support good pencil grip.  </a:t>
            </a:r>
          </a:p>
          <a:p>
            <a:pPr marL="0" indent="0">
              <a:buNone/>
            </a:pPr>
            <a:endParaRPr lang="en-GB" sz="2400" dirty="0">
              <a:latin typeface="Comic Sans MS" panose="030F0902030302020204" pitchFamily="66" charset="0"/>
            </a:endParaRPr>
          </a:p>
          <a:p>
            <a:pPr marL="0" indent="0">
              <a:buNone/>
            </a:pPr>
            <a:r>
              <a:rPr lang="en-GB" sz="2400" dirty="0">
                <a:latin typeface="Comic Sans MS" panose="030F0902030302020204" pitchFamily="66" charset="0"/>
                <a:hlinkClick r:id="rId2"/>
              </a:rPr>
              <a:t>Pencil Grip</a:t>
            </a:r>
            <a:endParaRPr lang="en-GB" sz="2400" dirty="0">
              <a:latin typeface="Comic Sans MS" panose="030F0902030302020204" pitchFamily="66" charset="0"/>
            </a:endParaRPr>
          </a:p>
        </p:txBody>
      </p:sp>
      <p:pic>
        <p:nvPicPr>
          <p:cNvPr id="5" name="Picture 4">
            <a:extLst>
              <a:ext uri="{FF2B5EF4-FFF2-40B4-BE49-F238E27FC236}">
                <a16:creationId xmlns:a16="http://schemas.microsoft.com/office/drawing/2014/main" id="{EC17A66F-63B6-6F4C-A2E5-2960D41E81C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165080" y="153964"/>
            <a:ext cx="1188720" cy="1220425"/>
          </a:xfrm>
          <a:prstGeom prst="ellipse">
            <a:avLst/>
          </a:prstGeom>
          <a:ln>
            <a:noFill/>
          </a:ln>
          <a:effectLst>
            <a:softEdge rad="112500"/>
          </a:effectLst>
        </p:spPr>
      </p:pic>
    </p:spTree>
    <p:extLst>
      <p:ext uri="{BB962C8B-B14F-4D97-AF65-F5344CB8AC3E}">
        <p14:creationId xmlns:p14="http://schemas.microsoft.com/office/powerpoint/2010/main" val="438115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840" y="-120673"/>
            <a:ext cx="10515600" cy="1325563"/>
          </a:xfrm>
        </p:spPr>
        <p:txBody>
          <a:bodyPr>
            <a:normAutofit/>
          </a:bodyPr>
          <a:lstStyle/>
          <a:p>
            <a:pPr algn="ctr"/>
            <a:r>
              <a:rPr lang="en-GB" sz="3600" dirty="0">
                <a:latin typeface="Comic Sans MS" panose="030F0902030302020204" pitchFamily="66" charset="0"/>
              </a:rPr>
              <a:t> Learning </a:t>
            </a:r>
          </a:p>
        </p:txBody>
      </p:sp>
      <p:sp>
        <p:nvSpPr>
          <p:cNvPr id="3" name="Content Placeholder 2"/>
          <p:cNvSpPr>
            <a:spLocks noGrp="1"/>
          </p:cNvSpPr>
          <p:nvPr>
            <p:ph idx="1"/>
          </p:nvPr>
        </p:nvSpPr>
        <p:spPr>
          <a:xfrm>
            <a:off x="378822" y="1204890"/>
            <a:ext cx="11234057" cy="5104788"/>
          </a:xfrm>
        </p:spPr>
        <p:txBody>
          <a:bodyPr>
            <a:noAutofit/>
          </a:bodyPr>
          <a:lstStyle/>
          <a:p>
            <a:pPr marL="0" indent="0">
              <a:buNone/>
            </a:pPr>
            <a:r>
              <a:rPr lang="en-GB" dirty="0">
                <a:latin typeface="Comic Sans MS" panose="030F0902030302020204" pitchFamily="66" charset="0"/>
              </a:rPr>
              <a:t>Reading 5 times a week and each time recorded in the reading record</a:t>
            </a:r>
          </a:p>
          <a:p>
            <a:pPr marL="0" indent="0">
              <a:buNone/>
            </a:pPr>
            <a:endParaRPr lang="en-GB" dirty="0">
              <a:latin typeface="Comic Sans MS" panose="030F0902030302020204" pitchFamily="66" charset="0"/>
            </a:endParaRPr>
          </a:p>
          <a:p>
            <a:pPr marL="0" indent="0">
              <a:buNone/>
            </a:pPr>
            <a:r>
              <a:rPr lang="en-GB" dirty="0">
                <a:latin typeface="Comic Sans MS" panose="030F0902030302020204" pitchFamily="66" charset="0"/>
              </a:rPr>
              <a:t>We will include on the weekly newsletter what the children have been learning during the week and useful links which will support your child’s learning in the topic we are covering that particular week.  </a:t>
            </a:r>
          </a:p>
          <a:p>
            <a:pPr marL="0" indent="0">
              <a:buNone/>
            </a:pPr>
            <a:endParaRPr lang="en-GB" dirty="0">
              <a:latin typeface="Comic Sans MS" panose="030F0902030302020204" pitchFamily="66" charset="0"/>
            </a:endParaRPr>
          </a:p>
          <a:p>
            <a:pPr marL="0" indent="0">
              <a:buNone/>
            </a:pPr>
            <a:r>
              <a:rPr lang="en-GB" dirty="0">
                <a:latin typeface="Comic Sans MS" panose="030F0902030302020204" pitchFamily="66" charset="0"/>
              </a:rPr>
              <a:t>The class web page on the website will also have extra information.</a:t>
            </a:r>
          </a:p>
        </p:txBody>
      </p:sp>
      <p:pic>
        <p:nvPicPr>
          <p:cNvPr id="5" name="Picture 4">
            <a:extLst>
              <a:ext uri="{FF2B5EF4-FFF2-40B4-BE49-F238E27FC236}">
                <a16:creationId xmlns:a16="http://schemas.microsoft.com/office/drawing/2014/main" id="{EC17A66F-63B6-6F4C-A2E5-2960D41E81C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759440" y="127838"/>
            <a:ext cx="1188720" cy="1220425"/>
          </a:xfrm>
          <a:prstGeom prst="ellipse">
            <a:avLst/>
          </a:prstGeom>
          <a:ln>
            <a:noFill/>
          </a:ln>
          <a:effectLst>
            <a:softEdge rad="112500"/>
          </a:effectLst>
        </p:spPr>
      </p:pic>
    </p:spTree>
    <p:extLst>
      <p:ext uri="{BB962C8B-B14F-4D97-AF65-F5344CB8AC3E}">
        <p14:creationId xmlns:p14="http://schemas.microsoft.com/office/powerpoint/2010/main" val="4293601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7126" y="-24289"/>
            <a:ext cx="10515600" cy="1325563"/>
          </a:xfrm>
        </p:spPr>
        <p:txBody>
          <a:bodyPr/>
          <a:lstStyle/>
          <a:p>
            <a:pPr algn="ctr"/>
            <a:r>
              <a:rPr lang="en-GB" b="1" dirty="0">
                <a:latin typeface="Comic Sans MS" panose="030F0702030302020204" pitchFamily="66" charset="0"/>
              </a:rPr>
              <a:t>Key events this year </a:t>
            </a:r>
          </a:p>
        </p:txBody>
      </p:sp>
      <p:sp>
        <p:nvSpPr>
          <p:cNvPr id="3" name="Content Placeholder 2"/>
          <p:cNvSpPr>
            <a:spLocks noGrp="1"/>
          </p:cNvSpPr>
          <p:nvPr>
            <p:ph idx="1"/>
          </p:nvPr>
        </p:nvSpPr>
        <p:spPr>
          <a:xfrm>
            <a:off x="524691" y="1026695"/>
            <a:ext cx="10515600" cy="5710989"/>
          </a:xfrm>
        </p:spPr>
        <p:txBody>
          <a:bodyPr>
            <a:normAutofit fontScale="92500" lnSpcReduction="20000"/>
          </a:bodyPr>
          <a:lstStyle/>
          <a:p>
            <a:pPr marL="0" indent="0">
              <a:buNone/>
            </a:pPr>
            <a:r>
              <a:rPr lang="en-GB" b="1" dirty="0">
                <a:solidFill>
                  <a:srgbClr val="FF0000"/>
                </a:solidFill>
                <a:latin typeface="Comic Sans MS" panose="030F0702030302020204" pitchFamily="66" charset="0"/>
              </a:rPr>
              <a:t>Dates for the diary:</a:t>
            </a:r>
          </a:p>
          <a:p>
            <a:pPr marL="0" indent="0">
              <a:buNone/>
            </a:pPr>
            <a:r>
              <a:rPr lang="en-GB" b="1" dirty="0">
                <a:latin typeface="Comic Sans MS" panose="030F0702030302020204" pitchFamily="66" charset="0"/>
              </a:rPr>
              <a:t>Autumn 1 – Class Harvest assembly at 9am on 21</a:t>
            </a:r>
            <a:r>
              <a:rPr lang="en-GB" b="1" baseline="30000" dirty="0">
                <a:latin typeface="Comic Sans MS" panose="030F0702030302020204" pitchFamily="66" charset="0"/>
              </a:rPr>
              <a:t>st</a:t>
            </a:r>
            <a:r>
              <a:rPr lang="en-GB" b="1" dirty="0">
                <a:latin typeface="Comic Sans MS" panose="030F0702030302020204" pitchFamily="66" charset="0"/>
              </a:rPr>
              <a:t> October</a:t>
            </a:r>
          </a:p>
          <a:p>
            <a:pPr marL="0" indent="0">
              <a:buNone/>
            </a:pPr>
            <a:r>
              <a:rPr lang="en-GB" b="1" dirty="0">
                <a:latin typeface="Comic Sans MS" panose="030F0702030302020204" pitchFamily="66" charset="0"/>
              </a:rPr>
              <a:t>Autumn 2 – Parents Evening – 18</a:t>
            </a:r>
            <a:r>
              <a:rPr lang="en-GB" b="1" baseline="30000" dirty="0">
                <a:latin typeface="Comic Sans MS" panose="030F0702030302020204" pitchFamily="66" charset="0"/>
              </a:rPr>
              <a:t>th</a:t>
            </a:r>
            <a:r>
              <a:rPr lang="en-GB" b="1" dirty="0">
                <a:latin typeface="Comic Sans MS" panose="030F0702030302020204" pitchFamily="66" charset="0"/>
              </a:rPr>
              <a:t> November all day</a:t>
            </a:r>
          </a:p>
          <a:p>
            <a:pPr marL="0" indent="0">
              <a:buNone/>
            </a:pPr>
            <a:r>
              <a:rPr lang="en-GB" b="1" dirty="0">
                <a:latin typeface="Comic Sans MS" panose="030F0702030302020204" pitchFamily="66" charset="0"/>
              </a:rPr>
              <a:t>Autumn 2 – Tatton Park visit 9</a:t>
            </a:r>
            <a:r>
              <a:rPr lang="en-GB" b="1" baseline="30000" dirty="0">
                <a:latin typeface="Comic Sans MS" panose="030F0702030302020204" pitchFamily="66" charset="0"/>
              </a:rPr>
              <a:t>th</a:t>
            </a:r>
            <a:r>
              <a:rPr lang="en-GB" b="1" dirty="0">
                <a:latin typeface="Comic Sans MS" panose="030F0702030302020204" pitchFamily="66" charset="0"/>
              </a:rPr>
              <a:t> December – </a:t>
            </a:r>
            <a:r>
              <a:rPr lang="en-GB" b="1" dirty="0" err="1">
                <a:latin typeface="Comic Sans MS" panose="030F0702030302020204" pitchFamily="66" charset="0"/>
              </a:rPr>
              <a:t>Arbor</a:t>
            </a:r>
            <a:r>
              <a:rPr lang="en-GB" b="1" dirty="0">
                <a:latin typeface="Comic Sans MS" panose="030F0702030302020204" pitchFamily="66" charset="0"/>
              </a:rPr>
              <a:t> permission</a:t>
            </a:r>
          </a:p>
          <a:p>
            <a:pPr marL="0" indent="0">
              <a:buNone/>
            </a:pPr>
            <a:r>
              <a:rPr lang="en-GB" b="1" dirty="0">
                <a:latin typeface="Comic Sans MS" panose="030F0702030302020204" pitchFamily="66" charset="0"/>
              </a:rPr>
              <a:t>Spring  - Visit to local area, park, church</a:t>
            </a:r>
          </a:p>
          <a:p>
            <a:pPr marL="0" indent="0">
              <a:buNone/>
            </a:pPr>
            <a:r>
              <a:rPr lang="en-GB" b="1" dirty="0">
                <a:latin typeface="Comic Sans MS" panose="030F0702030302020204" pitchFamily="66" charset="0"/>
              </a:rPr>
              <a:t>Summer 2 - Imagine That visit – </a:t>
            </a:r>
            <a:r>
              <a:rPr lang="en-GB" b="1" dirty="0" err="1">
                <a:latin typeface="Comic Sans MS" panose="030F0702030302020204" pitchFamily="66" charset="0"/>
              </a:rPr>
              <a:t>Arbor</a:t>
            </a:r>
            <a:r>
              <a:rPr lang="en-GB" b="1" dirty="0">
                <a:latin typeface="Comic Sans MS" panose="030F0702030302020204" pitchFamily="66" charset="0"/>
              </a:rPr>
              <a:t> permission</a:t>
            </a:r>
          </a:p>
          <a:p>
            <a:pPr marL="0" indent="0">
              <a:buNone/>
            </a:pPr>
            <a:r>
              <a:rPr lang="en-GB" b="1" dirty="0">
                <a:latin typeface="Comic Sans MS" panose="030F0702030302020204" pitchFamily="66" charset="0"/>
              </a:rPr>
              <a:t>Summer 2 – Graduation assembly (usually the last week of term)</a:t>
            </a:r>
          </a:p>
          <a:p>
            <a:pPr marL="0" indent="0">
              <a:buNone/>
            </a:pPr>
            <a:endParaRPr lang="en-GB" b="1" dirty="0">
              <a:solidFill>
                <a:srgbClr val="FF0000"/>
              </a:solidFill>
              <a:latin typeface="Comic Sans MS" panose="030F0702030302020204" pitchFamily="66" charset="0"/>
            </a:endParaRPr>
          </a:p>
          <a:p>
            <a:pPr marL="0" indent="0">
              <a:buNone/>
            </a:pPr>
            <a:r>
              <a:rPr lang="en-GB" b="1" dirty="0">
                <a:solidFill>
                  <a:srgbClr val="FF0000"/>
                </a:solidFill>
                <a:latin typeface="Comic Sans MS" panose="030F0702030302020204" pitchFamily="66" charset="0"/>
              </a:rPr>
              <a:t>Nativity</a:t>
            </a:r>
          </a:p>
          <a:p>
            <a:pPr marL="0" indent="0">
              <a:buNone/>
            </a:pPr>
            <a:r>
              <a:rPr lang="en-GB" dirty="0">
                <a:latin typeface="Comic Sans MS" panose="030F0702030302020204" pitchFamily="66" charset="0"/>
              </a:rPr>
              <a:t>Year 2 lead our school Nativity in December. Year 1 and Reception support the Nativity in song.  </a:t>
            </a:r>
          </a:p>
          <a:p>
            <a:pPr marL="0" indent="0">
              <a:buNone/>
            </a:pPr>
            <a:r>
              <a:rPr lang="en-GB" dirty="0">
                <a:latin typeface="Comic Sans MS" panose="030F0702030302020204" pitchFamily="66" charset="0"/>
              </a:rPr>
              <a:t>Reception will wear festive /Christmas jumpers or tops at the performances. </a:t>
            </a:r>
          </a:p>
          <a:p>
            <a:pPr marL="0" indent="0">
              <a:buNone/>
            </a:pPr>
            <a:endParaRPr lang="en-GB" dirty="0"/>
          </a:p>
        </p:txBody>
      </p:sp>
      <p:pic>
        <p:nvPicPr>
          <p:cNvPr id="4" name="Picture 3">
            <a:extLst>
              <a:ext uri="{FF2B5EF4-FFF2-40B4-BE49-F238E27FC236}">
                <a16:creationId xmlns:a16="http://schemas.microsoft.com/office/drawing/2014/main" id="{E4FFE546-7E53-A442-B47D-FD53B6DEB1D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470263"/>
            <a:ext cx="1188720" cy="1220425"/>
          </a:xfrm>
          <a:prstGeom prst="ellipse">
            <a:avLst/>
          </a:prstGeom>
          <a:ln>
            <a:noFill/>
          </a:ln>
          <a:effectLst>
            <a:softEdge rad="112500"/>
          </a:effectLst>
        </p:spPr>
      </p:pic>
    </p:spTree>
    <p:extLst>
      <p:ext uri="{BB962C8B-B14F-4D97-AF65-F5344CB8AC3E}">
        <p14:creationId xmlns:p14="http://schemas.microsoft.com/office/powerpoint/2010/main" val="57534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7126" y="-24289"/>
            <a:ext cx="10515600" cy="1325563"/>
          </a:xfrm>
        </p:spPr>
        <p:txBody>
          <a:bodyPr/>
          <a:lstStyle/>
          <a:p>
            <a:pPr algn="ctr"/>
            <a:r>
              <a:rPr lang="en-GB" b="1" dirty="0">
                <a:latin typeface="Comic Sans MS" panose="030F0702030302020204" pitchFamily="66" charset="0"/>
              </a:rPr>
              <a:t>Key events this year </a:t>
            </a:r>
          </a:p>
        </p:txBody>
      </p:sp>
      <p:sp>
        <p:nvSpPr>
          <p:cNvPr id="3" name="Content Placeholder 2"/>
          <p:cNvSpPr>
            <a:spLocks noGrp="1"/>
          </p:cNvSpPr>
          <p:nvPr>
            <p:ph idx="1"/>
          </p:nvPr>
        </p:nvSpPr>
        <p:spPr>
          <a:xfrm>
            <a:off x="524691" y="1407613"/>
            <a:ext cx="10515600" cy="5215255"/>
          </a:xfrm>
        </p:spPr>
        <p:txBody>
          <a:bodyPr>
            <a:normAutofit/>
          </a:bodyPr>
          <a:lstStyle/>
          <a:p>
            <a:pPr marL="0" indent="0">
              <a:buNone/>
            </a:pPr>
            <a:r>
              <a:rPr lang="en-GB" b="1" dirty="0">
                <a:solidFill>
                  <a:srgbClr val="FF0000"/>
                </a:solidFill>
                <a:latin typeface="Comic Sans MS" panose="030F0702030302020204" pitchFamily="66" charset="0"/>
              </a:rPr>
              <a:t>Assessments:</a:t>
            </a:r>
          </a:p>
          <a:p>
            <a:pPr marL="0" indent="0">
              <a:buNone/>
            </a:pPr>
            <a:r>
              <a:rPr lang="en-GB" dirty="0">
                <a:latin typeface="Comic Sans MS" panose="030F0702030302020204" pitchFamily="66" charset="0"/>
              </a:rPr>
              <a:t>Autumn 1 – Baseline assessments</a:t>
            </a:r>
          </a:p>
          <a:p>
            <a:pPr marL="0" indent="0">
              <a:buNone/>
            </a:pPr>
            <a:r>
              <a:rPr lang="en-GB" dirty="0">
                <a:latin typeface="Comic Sans MS" panose="030F0702030302020204" pitchFamily="66" charset="0"/>
              </a:rPr>
              <a:t>Ongoing maths and phonics checks throughout year to identify any gaps needed to bridge</a:t>
            </a:r>
          </a:p>
          <a:p>
            <a:pPr marL="0" indent="0">
              <a:buNone/>
            </a:pPr>
            <a:r>
              <a:rPr lang="en-GB" dirty="0">
                <a:latin typeface="Comic Sans MS" panose="030F0702030302020204" pitchFamily="66" charset="0"/>
              </a:rPr>
              <a:t>Summer 1 – Early Learning Goals assessments based on teacher judgements /evidence that children show</a:t>
            </a:r>
          </a:p>
          <a:p>
            <a:pPr marL="0" indent="0">
              <a:buNone/>
            </a:pPr>
            <a:endParaRPr lang="en-GB" dirty="0">
              <a:solidFill>
                <a:srgbClr val="FF0000"/>
              </a:solidFill>
              <a:latin typeface="Comic Sans MS" panose="030F0702030302020204" pitchFamily="66" charset="0"/>
            </a:endParaRPr>
          </a:p>
          <a:p>
            <a:pPr marL="0" indent="0">
              <a:buNone/>
            </a:pPr>
            <a:endParaRPr lang="en-GB" dirty="0"/>
          </a:p>
        </p:txBody>
      </p:sp>
      <p:pic>
        <p:nvPicPr>
          <p:cNvPr id="4" name="Picture 3">
            <a:extLst>
              <a:ext uri="{FF2B5EF4-FFF2-40B4-BE49-F238E27FC236}">
                <a16:creationId xmlns:a16="http://schemas.microsoft.com/office/drawing/2014/main" id="{E4FFE546-7E53-A442-B47D-FD53B6DEB1D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470263"/>
            <a:ext cx="1188720" cy="1220425"/>
          </a:xfrm>
          <a:prstGeom prst="ellipse">
            <a:avLst/>
          </a:prstGeom>
          <a:ln>
            <a:noFill/>
          </a:ln>
          <a:effectLst>
            <a:softEdge rad="112500"/>
          </a:effectLst>
        </p:spPr>
      </p:pic>
    </p:spTree>
    <p:extLst>
      <p:ext uri="{BB962C8B-B14F-4D97-AF65-F5344CB8AC3E}">
        <p14:creationId xmlns:p14="http://schemas.microsoft.com/office/powerpoint/2010/main" val="3153368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7126" y="-24289"/>
            <a:ext cx="10515600" cy="1325563"/>
          </a:xfrm>
        </p:spPr>
        <p:txBody>
          <a:bodyPr/>
          <a:lstStyle/>
          <a:p>
            <a:pPr algn="ctr"/>
            <a:r>
              <a:rPr lang="en-GB" b="1" dirty="0">
                <a:latin typeface="Comic Sans MS" panose="030F0702030302020204" pitchFamily="66" charset="0"/>
              </a:rPr>
              <a:t>Key events this year </a:t>
            </a:r>
          </a:p>
        </p:txBody>
      </p:sp>
      <p:sp>
        <p:nvSpPr>
          <p:cNvPr id="3" name="Content Placeholder 2"/>
          <p:cNvSpPr>
            <a:spLocks noGrp="1"/>
          </p:cNvSpPr>
          <p:nvPr>
            <p:ph idx="1"/>
          </p:nvPr>
        </p:nvSpPr>
        <p:spPr>
          <a:xfrm>
            <a:off x="524691" y="1407613"/>
            <a:ext cx="10515600" cy="5215255"/>
          </a:xfrm>
        </p:spPr>
        <p:txBody>
          <a:bodyPr>
            <a:normAutofit/>
          </a:bodyPr>
          <a:lstStyle/>
          <a:p>
            <a:pPr marL="0" indent="0">
              <a:buNone/>
            </a:pPr>
            <a:r>
              <a:rPr lang="en-GB" b="1" dirty="0">
                <a:solidFill>
                  <a:srgbClr val="FF0000"/>
                </a:solidFill>
                <a:latin typeface="Comic Sans MS" panose="030F0702030302020204" pitchFamily="66" charset="0"/>
              </a:rPr>
              <a:t>Birthdays:</a:t>
            </a:r>
          </a:p>
          <a:p>
            <a:pPr marL="0" indent="0">
              <a:buNone/>
            </a:pPr>
            <a:r>
              <a:rPr lang="en-GB" b="1" dirty="0">
                <a:latin typeface="Comic Sans MS" panose="030F0702030302020204" pitchFamily="66" charset="0"/>
              </a:rPr>
              <a:t>For birthdays, the children can come to school in their own clothes.  This way everyone who sees them on that day will wish them happy birthday! We do not give out sweets or treats for birthdays.</a:t>
            </a:r>
          </a:p>
          <a:p>
            <a:pPr marL="0" indent="0">
              <a:buNone/>
            </a:pPr>
            <a:endParaRPr lang="en-GB" dirty="0">
              <a:solidFill>
                <a:srgbClr val="FF0000"/>
              </a:solidFill>
              <a:latin typeface="Comic Sans MS" panose="030F0702030302020204" pitchFamily="66" charset="0"/>
            </a:endParaRPr>
          </a:p>
          <a:p>
            <a:pPr marL="0" indent="0">
              <a:buNone/>
            </a:pPr>
            <a:endParaRPr lang="en-GB" b="1" dirty="0">
              <a:solidFill>
                <a:srgbClr val="FF0000"/>
              </a:solidFill>
              <a:latin typeface="Comic Sans MS" panose="030F0702030302020204" pitchFamily="66" charset="0"/>
            </a:endParaRPr>
          </a:p>
        </p:txBody>
      </p:sp>
      <p:pic>
        <p:nvPicPr>
          <p:cNvPr id="4" name="Picture 3">
            <a:extLst>
              <a:ext uri="{FF2B5EF4-FFF2-40B4-BE49-F238E27FC236}">
                <a16:creationId xmlns:a16="http://schemas.microsoft.com/office/drawing/2014/main" id="{E4FFE546-7E53-A442-B47D-FD53B6DEB1D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470263"/>
            <a:ext cx="1188720" cy="1220425"/>
          </a:xfrm>
          <a:prstGeom prst="ellipse">
            <a:avLst/>
          </a:prstGeom>
          <a:ln>
            <a:noFill/>
          </a:ln>
          <a:effectLst>
            <a:softEdge rad="112500"/>
          </a:effectLst>
        </p:spPr>
      </p:pic>
    </p:spTree>
    <p:extLst>
      <p:ext uri="{BB962C8B-B14F-4D97-AF65-F5344CB8AC3E}">
        <p14:creationId xmlns:p14="http://schemas.microsoft.com/office/powerpoint/2010/main" val="994312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Comic Sans MS" panose="030F0902030302020204" pitchFamily="66" charset="0"/>
              </a:rPr>
              <a:t>Uniform</a:t>
            </a:r>
          </a:p>
        </p:txBody>
      </p:sp>
      <p:sp>
        <p:nvSpPr>
          <p:cNvPr id="3" name="Content Placeholder 2"/>
          <p:cNvSpPr>
            <a:spLocks noGrp="1"/>
          </p:cNvSpPr>
          <p:nvPr>
            <p:ph idx="1"/>
          </p:nvPr>
        </p:nvSpPr>
        <p:spPr>
          <a:xfrm>
            <a:off x="574766" y="1332411"/>
            <a:ext cx="11038114" cy="4844552"/>
          </a:xfrm>
        </p:spPr>
        <p:txBody>
          <a:bodyPr>
            <a:noAutofit/>
          </a:bodyPr>
          <a:lstStyle/>
          <a:p>
            <a:r>
              <a:rPr lang="en-GB" sz="2400" dirty="0">
                <a:latin typeface="Comic Sans MS" panose="030F0902030302020204" pitchFamily="66" charset="0"/>
              </a:rPr>
              <a:t>Please make sure that all your child’s clothes and belongings are clearly named.</a:t>
            </a:r>
          </a:p>
          <a:p>
            <a:r>
              <a:rPr lang="en-GB" sz="2400" dirty="0">
                <a:latin typeface="Comic Sans MS" panose="030F0902030302020204" pitchFamily="66" charset="0"/>
              </a:rPr>
              <a:t>The children should wear their winter uniform from the start of the Autumn term until the end of the Spring term. They can wear their summer uniform throughout the Summer term.</a:t>
            </a:r>
          </a:p>
          <a:p>
            <a:r>
              <a:rPr lang="en-GB" sz="2400" dirty="0">
                <a:latin typeface="Comic Sans MS" panose="030F0902030302020204" pitchFamily="66" charset="0"/>
              </a:rPr>
              <a:t>We would appreciate your support in ensuring the children wear the correct school uniform as outlined on the school website and in the class procedures letter. </a:t>
            </a:r>
          </a:p>
          <a:p>
            <a:r>
              <a:rPr lang="en-GB" sz="2400" dirty="0">
                <a:latin typeface="Comic Sans MS" panose="030F0902030302020204" pitchFamily="66" charset="0"/>
              </a:rPr>
              <a:t>Jewellery should not be worn to school. If you choose to send your child with earrings – they must be studs. </a:t>
            </a:r>
          </a:p>
          <a:p>
            <a:r>
              <a:rPr lang="en-GB" sz="2400" dirty="0">
                <a:latin typeface="Comic Sans MS" panose="030F0902030302020204" pitchFamily="66" charset="0"/>
              </a:rPr>
              <a:t>Children should wear suitable school shoes at all times and bring a coat to wear during playtimes. </a:t>
            </a:r>
          </a:p>
          <a:p>
            <a:r>
              <a:rPr lang="en-GB" sz="2400" dirty="0">
                <a:latin typeface="Comic Sans MS" panose="030F0902030302020204" pitchFamily="66" charset="0"/>
              </a:rPr>
              <a:t> Long hair must be tied back.</a:t>
            </a:r>
          </a:p>
        </p:txBody>
      </p:sp>
      <p:pic>
        <p:nvPicPr>
          <p:cNvPr id="5" name="Picture 4">
            <a:extLst>
              <a:ext uri="{FF2B5EF4-FFF2-40B4-BE49-F238E27FC236}">
                <a16:creationId xmlns:a16="http://schemas.microsoft.com/office/drawing/2014/main" id="{3EEE6EE4-2414-7741-BAF8-4FEED338293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294620" y="111986"/>
            <a:ext cx="1188720" cy="1220425"/>
          </a:xfrm>
          <a:prstGeom prst="ellipse">
            <a:avLst/>
          </a:prstGeom>
          <a:ln>
            <a:noFill/>
          </a:ln>
          <a:effectLst>
            <a:softEdge rad="112500"/>
          </a:effectLst>
        </p:spPr>
      </p:pic>
    </p:spTree>
    <p:extLst>
      <p:ext uri="{BB962C8B-B14F-4D97-AF65-F5344CB8AC3E}">
        <p14:creationId xmlns:p14="http://schemas.microsoft.com/office/powerpoint/2010/main" val="1420893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16931"/>
            <a:ext cx="10515600" cy="1325563"/>
          </a:xfrm>
        </p:spPr>
        <p:txBody>
          <a:bodyPr/>
          <a:lstStyle/>
          <a:p>
            <a:pPr algn="ctr"/>
            <a:r>
              <a:rPr lang="en-GB" dirty="0">
                <a:latin typeface="Comic Sans MS" panose="030F0902030302020204" pitchFamily="66" charset="0"/>
              </a:rPr>
              <a:t>PE</a:t>
            </a:r>
          </a:p>
        </p:txBody>
      </p:sp>
      <p:sp>
        <p:nvSpPr>
          <p:cNvPr id="3" name="Content Placeholder 2"/>
          <p:cNvSpPr>
            <a:spLocks noGrp="1"/>
          </p:cNvSpPr>
          <p:nvPr>
            <p:ph idx="1"/>
          </p:nvPr>
        </p:nvSpPr>
        <p:spPr>
          <a:xfrm>
            <a:off x="243840" y="1224732"/>
            <a:ext cx="10515600" cy="4927873"/>
          </a:xfrm>
        </p:spPr>
        <p:txBody>
          <a:bodyPr>
            <a:noAutofit/>
          </a:bodyPr>
          <a:lstStyle/>
          <a:p>
            <a:r>
              <a:rPr lang="en-GB" sz="3200" dirty="0">
                <a:latin typeface="Comic Sans MS" panose="030F0902030302020204" pitchFamily="66" charset="0"/>
              </a:rPr>
              <a:t>The children will have their PE lessons on Monday and Thursday</a:t>
            </a:r>
            <a:endParaRPr lang="en-GB" sz="3200" i="1" dirty="0">
              <a:solidFill>
                <a:srgbClr val="FF0000"/>
              </a:solidFill>
              <a:latin typeface="Comic Sans MS" panose="030F0902030302020204" pitchFamily="66" charset="0"/>
            </a:endParaRPr>
          </a:p>
          <a:p>
            <a:r>
              <a:rPr lang="en-GB" sz="3200" dirty="0">
                <a:latin typeface="Comic Sans MS" panose="030F0902030302020204" pitchFamily="66" charset="0"/>
              </a:rPr>
              <a:t>Children wear their PE uniform to school on these days. </a:t>
            </a:r>
          </a:p>
          <a:p>
            <a:r>
              <a:rPr lang="en-GB" sz="3200" dirty="0">
                <a:latin typeface="Comic Sans MS" panose="030F0902030302020204" pitchFamily="66" charset="0"/>
              </a:rPr>
              <a:t>Please wear the school PE uniform or black hoodie, black polo shirt and black joggers (no leggings).</a:t>
            </a:r>
          </a:p>
          <a:p>
            <a:endParaRPr lang="en-GB" sz="3200" dirty="0">
              <a:latin typeface="Comic Sans MS" panose="030F0902030302020204" pitchFamily="66" charset="0"/>
            </a:endParaRPr>
          </a:p>
          <a:p>
            <a:r>
              <a:rPr lang="en-GB" sz="3200" dirty="0">
                <a:latin typeface="Comic Sans MS" panose="030F0902030302020204" pitchFamily="66" charset="0"/>
              </a:rPr>
              <a:t>Please ensure you inform us if your child has an inhaler before sports. </a:t>
            </a:r>
          </a:p>
        </p:txBody>
      </p:sp>
      <p:pic>
        <p:nvPicPr>
          <p:cNvPr id="5" name="Picture 4">
            <a:extLst>
              <a:ext uri="{FF2B5EF4-FFF2-40B4-BE49-F238E27FC236}">
                <a16:creationId xmlns:a16="http://schemas.microsoft.com/office/drawing/2014/main" id="{8AA877BC-EC6F-B84B-9B34-111B657065C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470263"/>
            <a:ext cx="1188720" cy="1220425"/>
          </a:xfrm>
          <a:prstGeom prst="ellipse">
            <a:avLst/>
          </a:prstGeom>
          <a:ln>
            <a:noFill/>
          </a:ln>
          <a:effectLst>
            <a:softEdge rad="112500"/>
          </a:effectLst>
        </p:spPr>
      </p:pic>
    </p:spTree>
    <p:extLst>
      <p:ext uri="{BB962C8B-B14F-4D97-AF65-F5344CB8AC3E}">
        <p14:creationId xmlns:p14="http://schemas.microsoft.com/office/powerpoint/2010/main" val="2033798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GB" dirty="0">
                <a:latin typeface="Comic Sans MS" panose="030F0902030302020204" pitchFamily="66" charset="0"/>
              </a:rPr>
              <a:t>Snacks</a:t>
            </a:r>
          </a:p>
        </p:txBody>
      </p:sp>
      <p:sp>
        <p:nvSpPr>
          <p:cNvPr id="3" name="Content Placeholder 2"/>
          <p:cNvSpPr>
            <a:spLocks noGrp="1"/>
          </p:cNvSpPr>
          <p:nvPr>
            <p:ph idx="1"/>
          </p:nvPr>
        </p:nvSpPr>
        <p:spPr>
          <a:xfrm>
            <a:off x="838200" y="1002435"/>
            <a:ext cx="10515600" cy="4351338"/>
          </a:xfrm>
        </p:spPr>
        <p:txBody>
          <a:bodyPr>
            <a:noAutofit/>
          </a:bodyPr>
          <a:lstStyle/>
          <a:p>
            <a:r>
              <a:rPr lang="en-GB" dirty="0">
                <a:latin typeface="Comic Sans MS" panose="030F0902030302020204" pitchFamily="66" charset="0"/>
              </a:rPr>
              <a:t>A school snack (fruit or veg) will be provided, free of charge, at morning breaks, but if you wish, your child can also bring in a healthy snack from home. Please note that no nuts, chocolate or sweets are allowed for their snack – allergy aware school. </a:t>
            </a:r>
          </a:p>
          <a:p>
            <a:r>
              <a:rPr lang="en-GB" dirty="0">
                <a:latin typeface="Comic Sans MS" panose="030F0902030302020204" pitchFamily="66" charset="0"/>
              </a:rPr>
              <a:t>Snacks are eaten at break time, which is only 15 minutes, so please do not send a lot of food .</a:t>
            </a:r>
          </a:p>
          <a:p>
            <a:r>
              <a:rPr lang="en-GB" dirty="0">
                <a:latin typeface="Comic Sans MS" panose="030F0902030302020204" pitchFamily="66" charset="0"/>
              </a:rPr>
              <a:t>Treat snacks are allowed on a Friday .</a:t>
            </a:r>
          </a:p>
          <a:p>
            <a:r>
              <a:rPr lang="en-GB" dirty="0">
                <a:latin typeface="Comic Sans MS" panose="030F0902030302020204" pitchFamily="66" charset="0"/>
              </a:rPr>
              <a:t>Children must bring a named bottle of water into school. This will be kept in the classroom for them to access throughout the day. </a:t>
            </a:r>
          </a:p>
          <a:p>
            <a:r>
              <a:rPr lang="en-GB" dirty="0">
                <a:latin typeface="Comic Sans MS" panose="030F0902030302020204" pitchFamily="66" charset="0"/>
              </a:rPr>
              <a:t> Fizzy drinks and juice are not permitted. </a:t>
            </a:r>
          </a:p>
        </p:txBody>
      </p:sp>
      <p:pic>
        <p:nvPicPr>
          <p:cNvPr id="5" name="Picture 4">
            <a:extLst>
              <a:ext uri="{FF2B5EF4-FFF2-40B4-BE49-F238E27FC236}">
                <a16:creationId xmlns:a16="http://schemas.microsoft.com/office/drawing/2014/main" id="{B065BAE2-04CB-ED4A-BFEA-F79444AC41A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134937"/>
            <a:ext cx="1188720" cy="1220425"/>
          </a:xfrm>
          <a:prstGeom prst="ellipse">
            <a:avLst/>
          </a:prstGeom>
          <a:ln>
            <a:noFill/>
          </a:ln>
          <a:effectLst>
            <a:softEdge rad="112500"/>
          </a:effectLst>
        </p:spPr>
      </p:pic>
    </p:spTree>
    <p:extLst>
      <p:ext uri="{BB962C8B-B14F-4D97-AF65-F5344CB8AC3E}">
        <p14:creationId xmlns:p14="http://schemas.microsoft.com/office/powerpoint/2010/main" val="3630125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GB" dirty="0">
                <a:latin typeface="Comic Sans MS" panose="030F0902030302020204" pitchFamily="66" charset="0"/>
              </a:rPr>
              <a:t>Dinners</a:t>
            </a:r>
          </a:p>
        </p:txBody>
      </p:sp>
      <p:sp>
        <p:nvSpPr>
          <p:cNvPr id="3" name="Content Placeholder 2"/>
          <p:cNvSpPr>
            <a:spLocks noGrp="1"/>
          </p:cNvSpPr>
          <p:nvPr>
            <p:ph idx="1"/>
          </p:nvPr>
        </p:nvSpPr>
        <p:spPr>
          <a:xfrm>
            <a:off x="838200" y="1002434"/>
            <a:ext cx="10515600" cy="5093565"/>
          </a:xfrm>
        </p:spPr>
        <p:txBody>
          <a:bodyPr>
            <a:noAutofit/>
          </a:bodyPr>
          <a:lstStyle/>
          <a:p>
            <a:pPr marL="0" indent="0">
              <a:buNone/>
            </a:pPr>
            <a:endParaRPr lang="en-GB" dirty="0">
              <a:latin typeface="Comic Sans MS" panose="030F0902030302020204" pitchFamily="66" charset="0"/>
            </a:endParaRPr>
          </a:p>
          <a:p>
            <a:pPr marL="0" indent="0">
              <a:buNone/>
            </a:pPr>
            <a:r>
              <a:rPr lang="en-GB" dirty="0">
                <a:latin typeface="Comic Sans MS" panose="030F0902030302020204" pitchFamily="66" charset="0"/>
              </a:rPr>
              <a:t>All Reception children are eligible for free school dinners. </a:t>
            </a:r>
          </a:p>
          <a:p>
            <a:pPr marL="0" indent="0">
              <a:buNone/>
            </a:pPr>
            <a:endParaRPr lang="en-GB" dirty="0">
              <a:latin typeface="Comic Sans MS" panose="030F0902030302020204" pitchFamily="66" charset="0"/>
            </a:endParaRPr>
          </a:p>
          <a:p>
            <a:pPr marL="0" indent="0">
              <a:buNone/>
            </a:pPr>
            <a:r>
              <a:rPr lang="en-GB" dirty="0">
                <a:latin typeface="Comic Sans MS" panose="030F0902030302020204" pitchFamily="66" charset="0"/>
              </a:rPr>
              <a:t>Please choose school dinners on the Swift Kitchen app with your child – great opportunity to talk about choices and trying new foods. </a:t>
            </a:r>
          </a:p>
          <a:p>
            <a:pPr marL="0" indent="0">
              <a:buNone/>
            </a:pPr>
            <a:endParaRPr lang="en-GB" dirty="0">
              <a:latin typeface="Comic Sans MS" panose="030F0902030302020204" pitchFamily="66" charset="0"/>
            </a:endParaRPr>
          </a:p>
          <a:p>
            <a:pPr marL="0" indent="0">
              <a:buNone/>
            </a:pPr>
            <a:r>
              <a:rPr lang="en-GB" dirty="0">
                <a:latin typeface="Comic Sans MS" panose="030F0902030302020204" pitchFamily="66" charset="0"/>
              </a:rPr>
              <a:t>Independence skills – cutting food up by themselves at home if they are not already doing this. </a:t>
            </a:r>
          </a:p>
        </p:txBody>
      </p:sp>
      <p:pic>
        <p:nvPicPr>
          <p:cNvPr id="5" name="Picture 4">
            <a:extLst>
              <a:ext uri="{FF2B5EF4-FFF2-40B4-BE49-F238E27FC236}">
                <a16:creationId xmlns:a16="http://schemas.microsoft.com/office/drawing/2014/main" id="{B065BAE2-04CB-ED4A-BFEA-F79444AC41A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134937"/>
            <a:ext cx="1188720" cy="1220425"/>
          </a:xfrm>
          <a:prstGeom prst="ellipse">
            <a:avLst/>
          </a:prstGeom>
          <a:ln>
            <a:noFill/>
          </a:ln>
          <a:effectLst>
            <a:softEdge rad="112500"/>
          </a:effectLst>
        </p:spPr>
      </p:pic>
    </p:spTree>
    <p:extLst>
      <p:ext uri="{BB962C8B-B14F-4D97-AF65-F5344CB8AC3E}">
        <p14:creationId xmlns:p14="http://schemas.microsoft.com/office/powerpoint/2010/main" val="3660784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Comic Sans MS" panose="030F0902030302020204" pitchFamily="66" charset="0"/>
              </a:rPr>
              <a:t>Rewards</a:t>
            </a:r>
          </a:p>
        </p:txBody>
      </p:sp>
      <p:sp>
        <p:nvSpPr>
          <p:cNvPr id="3" name="Content Placeholder 2"/>
          <p:cNvSpPr>
            <a:spLocks noGrp="1"/>
          </p:cNvSpPr>
          <p:nvPr>
            <p:ph idx="1"/>
          </p:nvPr>
        </p:nvSpPr>
        <p:spPr>
          <a:xfrm>
            <a:off x="838200" y="1616608"/>
            <a:ext cx="10515600" cy="4832317"/>
          </a:xfrm>
        </p:spPr>
        <p:txBody>
          <a:bodyPr>
            <a:noAutofit/>
          </a:bodyPr>
          <a:lstStyle/>
          <a:p>
            <a:r>
              <a:rPr lang="en-GB" sz="3200" dirty="0">
                <a:latin typeface="Comic Sans MS" panose="030F0902030302020204" pitchFamily="66" charset="0"/>
              </a:rPr>
              <a:t>Children who are spotted behaving and learning in a respectful manner will be added to our class Respect wall. </a:t>
            </a:r>
          </a:p>
          <a:p>
            <a:endParaRPr lang="en-GB" sz="3200" dirty="0">
              <a:latin typeface="Comic Sans MS" panose="030F0902030302020204" pitchFamily="66" charset="0"/>
            </a:endParaRPr>
          </a:p>
          <a:p>
            <a:r>
              <a:rPr lang="en-GB" sz="3200" dirty="0">
                <a:latin typeface="Comic Sans MS" panose="030F0902030302020204" pitchFamily="66" charset="0"/>
              </a:rPr>
              <a:t>If a child is on the Respect wall all week, they will receive a certificate in assembly and a reward.</a:t>
            </a:r>
          </a:p>
          <a:p>
            <a:endParaRPr lang="en-GB" sz="3200" dirty="0">
              <a:latin typeface="Comic Sans MS" panose="030F0902030302020204" pitchFamily="66" charset="0"/>
            </a:endParaRPr>
          </a:p>
          <a:p>
            <a:r>
              <a:rPr lang="en-GB" sz="3200" dirty="0">
                <a:latin typeface="Comic Sans MS" panose="030F0902030302020204" pitchFamily="66" charset="0"/>
              </a:rPr>
              <a:t>In Reception, children can wear their own clothes to school on the following Friday.</a:t>
            </a:r>
          </a:p>
          <a:p>
            <a:pPr marL="0" indent="0">
              <a:buNone/>
            </a:pPr>
            <a:endParaRPr lang="en-GB" sz="3200" dirty="0">
              <a:latin typeface="Comic Sans MS" panose="030F0902030302020204" pitchFamily="66" charset="0"/>
            </a:endParaRPr>
          </a:p>
          <a:p>
            <a:endParaRPr lang="en-GB" sz="3200" dirty="0">
              <a:latin typeface="Comic Sans MS" panose="030F0902030302020204" pitchFamily="66" charset="0"/>
            </a:endParaRPr>
          </a:p>
        </p:txBody>
      </p:sp>
      <p:pic>
        <p:nvPicPr>
          <p:cNvPr id="5" name="Picture 4">
            <a:extLst>
              <a:ext uri="{FF2B5EF4-FFF2-40B4-BE49-F238E27FC236}">
                <a16:creationId xmlns:a16="http://schemas.microsoft.com/office/drawing/2014/main" id="{009E9D42-01F0-0A45-98FB-04C9FB0E54E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470263"/>
            <a:ext cx="1188720" cy="1220425"/>
          </a:xfrm>
          <a:prstGeom prst="ellipse">
            <a:avLst/>
          </a:prstGeom>
          <a:ln>
            <a:noFill/>
          </a:ln>
          <a:effectLst>
            <a:softEdge rad="112500"/>
          </a:effectLst>
        </p:spPr>
      </p:pic>
    </p:spTree>
    <p:extLst>
      <p:ext uri="{BB962C8B-B14F-4D97-AF65-F5344CB8AC3E}">
        <p14:creationId xmlns:p14="http://schemas.microsoft.com/office/powerpoint/2010/main" val="3814423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Comic Sans MS" panose="030F0902030302020204" pitchFamily="66" charset="0"/>
              </a:rPr>
              <a:t>Rewards</a:t>
            </a:r>
          </a:p>
        </p:txBody>
      </p:sp>
      <p:sp>
        <p:nvSpPr>
          <p:cNvPr id="3" name="Content Placeholder 2"/>
          <p:cNvSpPr>
            <a:spLocks noGrp="1"/>
          </p:cNvSpPr>
          <p:nvPr>
            <p:ph idx="1"/>
          </p:nvPr>
        </p:nvSpPr>
        <p:spPr>
          <a:xfrm>
            <a:off x="533400" y="1118826"/>
            <a:ext cx="10515600" cy="4351338"/>
          </a:xfrm>
        </p:spPr>
        <p:txBody>
          <a:bodyPr>
            <a:noAutofit/>
          </a:bodyPr>
          <a:lstStyle/>
          <a:p>
            <a:pPr marL="0" indent="0">
              <a:buNone/>
            </a:pPr>
            <a:endParaRPr lang="en-GB" sz="3200" dirty="0">
              <a:latin typeface="Comic Sans MS" panose="030F0902030302020204" pitchFamily="66" charset="0"/>
            </a:endParaRPr>
          </a:p>
          <a:p>
            <a:r>
              <a:rPr lang="en-GB" sz="3200" dirty="0">
                <a:latin typeface="Comic Sans MS" panose="030F0902030302020204" pitchFamily="66" charset="0"/>
              </a:rPr>
              <a:t>Each child is in one of six school houses. Children can win tokens for their house by showing respect, good work and general good behaviour.</a:t>
            </a:r>
          </a:p>
          <a:p>
            <a:endParaRPr lang="en-GB" sz="3200" dirty="0">
              <a:latin typeface="Comic Sans MS" panose="030F0902030302020204" pitchFamily="66" charset="0"/>
            </a:endParaRPr>
          </a:p>
          <a:p>
            <a:r>
              <a:rPr lang="en-GB" sz="3200" dirty="0">
                <a:latin typeface="Comic Sans MS" panose="030F0902030302020204" pitchFamily="66" charset="0"/>
              </a:rPr>
              <a:t>Each half term, the house with the most tokens wins a prize, e.g. a sports afternoon with coaches!</a:t>
            </a:r>
          </a:p>
          <a:p>
            <a:endParaRPr lang="en-GB" sz="3200" dirty="0">
              <a:latin typeface="Comic Sans MS" panose="030F0902030302020204" pitchFamily="66" charset="0"/>
            </a:endParaRPr>
          </a:p>
          <a:p>
            <a:r>
              <a:rPr lang="en-GB" sz="3200" dirty="0">
                <a:latin typeface="Comic Sans MS" panose="030F0902030302020204" pitchFamily="66" charset="0"/>
              </a:rPr>
              <a:t>On Sports day, your child will wear a </a:t>
            </a:r>
            <a:r>
              <a:rPr lang="en-GB" sz="3200" dirty="0" err="1">
                <a:latin typeface="Comic Sans MS" panose="030F0902030302020204" pitchFamily="66" charset="0"/>
              </a:rPr>
              <a:t>tshirt</a:t>
            </a:r>
            <a:r>
              <a:rPr lang="en-GB" sz="3200" dirty="0">
                <a:latin typeface="Comic Sans MS" panose="030F0902030302020204" pitchFamily="66" charset="0"/>
              </a:rPr>
              <a:t> to correspond with their house colour!</a:t>
            </a:r>
          </a:p>
          <a:p>
            <a:endParaRPr lang="en-GB" sz="3200" dirty="0">
              <a:latin typeface="Comic Sans MS" panose="030F0902030302020204" pitchFamily="66" charset="0"/>
            </a:endParaRPr>
          </a:p>
        </p:txBody>
      </p:sp>
      <p:pic>
        <p:nvPicPr>
          <p:cNvPr id="5" name="Picture 4">
            <a:extLst>
              <a:ext uri="{FF2B5EF4-FFF2-40B4-BE49-F238E27FC236}">
                <a16:creationId xmlns:a16="http://schemas.microsoft.com/office/drawing/2014/main" id="{009E9D42-01F0-0A45-98FB-04C9FB0E54E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470263"/>
            <a:ext cx="1188720" cy="1220425"/>
          </a:xfrm>
          <a:prstGeom prst="ellipse">
            <a:avLst/>
          </a:prstGeom>
          <a:ln>
            <a:noFill/>
          </a:ln>
          <a:effectLst>
            <a:softEdge rad="112500"/>
          </a:effectLst>
        </p:spPr>
      </p:pic>
    </p:spTree>
    <p:extLst>
      <p:ext uri="{BB962C8B-B14F-4D97-AF65-F5344CB8AC3E}">
        <p14:creationId xmlns:p14="http://schemas.microsoft.com/office/powerpoint/2010/main" val="2805532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How you can be involved </a:t>
            </a:r>
            <a:r>
              <a:rPr lang="en-GB" dirty="0"/>
              <a:t>	</a:t>
            </a:r>
          </a:p>
        </p:txBody>
      </p:sp>
      <p:sp>
        <p:nvSpPr>
          <p:cNvPr id="3" name="Content Placeholder 2"/>
          <p:cNvSpPr>
            <a:spLocks noGrp="1"/>
          </p:cNvSpPr>
          <p:nvPr>
            <p:ph idx="1"/>
          </p:nvPr>
        </p:nvSpPr>
        <p:spPr/>
        <p:txBody>
          <a:bodyPr>
            <a:normAutofit fontScale="92500" lnSpcReduction="10000"/>
          </a:bodyPr>
          <a:lstStyle/>
          <a:p>
            <a:r>
              <a:rPr lang="en-GB" dirty="0">
                <a:latin typeface="Comic Sans MS" panose="030F0702030302020204" pitchFamily="66" charset="0"/>
              </a:rPr>
              <a:t>Reading at home every night and sending record in every day</a:t>
            </a:r>
          </a:p>
          <a:p>
            <a:r>
              <a:rPr lang="en-GB" dirty="0">
                <a:latin typeface="Comic Sans MS" panose="030F0702030302020204" pitchFamily="66" charset="0"/>
              </a:rPr>
              <a:t>Thankful Thursdays (once a half-term)</a:t>
            </a:r>
          </a:p>
          <a:p>
            <a:r>
              <a:rPr lang="en-GB" dirty="0">
                <a:latin typeface="Comic Sans MS" panose="030F0702030302020204" pitchFamily="66" charset="0"/>
              </a:rPr>
              <a:t>Sports Day</a:t>
            </a:r>
          </a:p>
          <a:p>
            <a:r>
              <a:rPr lang="en-GB" dirty="0">
                <a:latin typeface="Comic Sans MS" panose="030F0702030302020204" pitchFamily="66" charset="0"/>
              </a:rPr>
              <a:t>Class assembly – 21</a:t>
            </a:r>
            <a:r>
              <a:rPr lang="en-GB" baseline="30000" dirty="0">
                <a:latin typeface="Comic Sans MS" panose="030F0702030302020204" pitchFamily="66" charset="0"/>
              </a:rPr>
              <a:t>st</a:t>
            </a:r>
            <a:r>
              <a:rPr lang="en-GB" dirty="0">
                <a:latin typeface="Comic Sans MS" panose="030F0702030302020204" pitchFamily="66" charset="0"/>
              </a:rPr>
              <a:t> October at 9am</a:t>
            </a:r>
          </a:p>
          <a:p>
            <a:r>
              <a:rPr lang="en-GB" dirty="0">
                <a:latin typeface="Comic Sans MS" panose="030F0702030302020204" pitchFamily="66" charset="0"/>
              </a:rPr>
              <a:t>Parent Assembly (usually the last Friday every half-term)</a:t>
            </a:r>
          </a:p>
          <a:p>
            <a:r>
              <a:rPr lang="en-GB" dirty="0">
                <a:latin typeface="Comic Sans MS" panose="030F0702030302020204" pitchFamily="66" charset="0"/>
              </a:rPr>
              <a:t>Parents evening – 18</a:t>
            </a:r>
            <a:r>
              <a:rPr lang="en-GB" baseline="30000" dirty="0">
                <a:latin typeface="Comic Sans MS" panose="030F0702030302020204" pitchFamily="66" charset="0"/>
              </a:rPr>
              <a:t>th</a:t>
            </a:r>
            <a:r>
              <a:rPr lang="en-GB" dirty="0">
                <a:latin typeface="Comic Sans MS" panose="030F0702030302020204" pitchFamily="66" charset="0"/>
              </a:rPr>
              <a:t> November </a:t>
            </a:r>
          </a:p>
          <a:p>
            <a:r>
              <a:rPr lang="en-GB" dirty="0">
                <a:latin typeface="Comic Sans MS" panose="030F0702030302020204" pitchFamily="66" charset="0"/>
              </a:rPr>
              <a:t>Reading the newsletter</a:t>
            </a:r>
          </a:p>
          <a:p>
            <a:r>
              <a:rPr lang="en-GB" dirty="0">
                <a:latin typeface="Comic Sans MS" panose="030F0702030302020204" pitchFamily="66" charset="0"/>
              </a:rPr>
              <a:t>Checking website for the curriculum information and supporting this learning at home</a:t>
            </a:r>
          </a:p>
          <a:p>
            <a:r>
              <a:rPr lang="en-GB" dirty="0">
                <a:latin typeface="Comic Sans MS" panose="030F0702030302020204" pitchFamily="66" charset="0"/>
              </a:rPr>
              <a:t>Being on time </a:t>
            </a:r>
          </a:p>
        </p:txBody>
      </p:sp>
      <p:pic>
        <p:nvPicPr>
          <p:cNvPr id="4" name="Picture 3">
            <a:extLst>
              <a:ext uri="{FF2B5EF4-FFF2-40B4-BE49-F238E27FC236}">
                <a16:creationId xmlns:a16="http://schemas.microsoft.com/office/drawing/2014/main" id="{E4FFE546-7E53-A442-B47D-FD53B6DEB1D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165080" y="470263"/>
            <a:ext cx="1188720" cy="1220425"/>
          </a:xfrm>
          <a:prstGeom prst="ellipse">
            <a:avLst/>
          </a:prstGeom>
          <a:ln>
            <a:noFill/>
          </a:ln>
          <a:effectLst>
            <a:softEdge rad="112500"/>
          </a:effectLst>
        </p:spPr>
      </p:pic>
    </p:spTree>
    <p:extLst>
      <p:ext uri="{BB962C8B-B14F-4D97-AF65-F5344CB8AC3E}">
        <p14:creationId xmlns:p14="http://schemas.microsoft.com/office/powerpoint/2010/main" val="2333765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234440"/>
          </a:xfrm>
          <a:prstGeom prst="rect">
            <a:avLst/>
          </a:prstGeom>
          <a:solidFill>
            <a:srgbClr val="274C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502920" y="228600"/>
            <a:ext cx="11155680" cy="5029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000" b="1">
                <a:solidFill>
                  <a:srgbClr val="FFFFFF"/>
                </a:solidFill>
              </a:defRPr>
            </a:pPr>
            <a:r>
              <a:rPr kumimoji="0" sz="3000" b="1" i="0" u="none" strike="noStrike" kern="1200" cap="none" spc="0" normalizeH="0" baseline="0" noProof="0">
                <a:ln>
                  <a:noFill/>
                </a:ln>
                <a:solidFill>
                  <a:srgbClr val="FFFFFF"/>
                </a:solidFill>
                <a:effectLst/>
                <a:uLnTx/>
                <a:uFillTx/>
                <a:latin typeface="Calibri"/>
                <a:ea typeface="+mn-ea"/>
                <a:cs typeface="+mn-cs"/>
              </a:rPr>
              <a:t>YOUR PTA NEEDS YOU!</a:t>
            </a:r>
          </a:p>
        </p:txBody>
      </p:sp>
      <p:sp>
        <p:nvSpPr>
          <p:cNvPr id="4" name="TextBox 3"/>
          <p:cNvSpPr txBox="1"/>
          <p:nvPr/>
        </p:nvSpPr>
        <p:spPr>
          <a:xfrm>
            <a:off x="530352" y="749808"/>
            <a:ext cx="10789920" cy="32004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600">
                <a:solidFill>
                  <a:srgbClr val="E6EEEA"/>
                </a:solidFill>
              </a:defRPr>
            </a:pPr>
            <a:r>
              <a:rPr kumimoji="0" sz="1600" b="0" i="0" u="none" strike="noStrike" kern="1200" cap="none" spc="0" normalizeH="0" baseline="0" noProof="0">
                <a:ln>
                  <a:noFill/>
                </a:ln>
                <a:solidFill>
                  <a:srgbClr val="E6EEEA"/>
                </a:solidFill>
                <a:effectLst/>
                <a:uLnTx/>
                <a:uFillTx/>
                <a:latin typeface="Calibri"/>
                <a:ea typeface="+mn-ea"/>
                <a:cs typeface="+mn-cs"/>
              </a:rPr>
              <a:t>Together, we can make school life richer for every child.</a:t>
            </a:r>
          </a:p>
        </p:txBody>
      </p:sp>
      <p:sp>
        <p:nvSpPr>
          <p:cNvPr id="5" name="Rounded Rectangle 4"/>
          <p:cNvSpPr/>
          <p:nvPr/>
        </p:nvSpPr>
        <p:spPr>
          <a:xfrm>
            <a:off x="502920" y="1554480"/>
            <a:ext cx="3429000" cy="3886200"/>
          </a:xfrm>
          <a:prstGeom prst="roundRect">
            <a:avLst/>
          </a:prstGeom>
          <a:solidFill>
            <a:srgbClr val="FFFFFF"/>
          </a:solidFill>
          <a:ln>
            <a:solidFill>
              <a:srgbClr val="DCDAD3"/>
            </a:solidFill>
          </a:ln>
        </p:spPr>
        <p:style>
          <a:lnRef idx="1">
            <a:schemeClr val="accent1"/>
          </a:lnRef>
          <a:fillRef idx="3">
            <a:schemeClr val="accent1"/>
          </a:fillRef>
          <a:effectRef idx="2">
            <a:schemeClr val="accent1"/>
          </a:effectRef>
          <a:fontRef idx="minor">
            <a:schemeClr val="lt1"/>
          </a:fontRef>
        </p:style>
        <p:txBody>
          <a:bodyPr lIns="228600" tIns="201168" rIns="201168" bIns="137160" rtlCol="0" anchor="ctr"/>
          <a:lstStyle/>
          <a:p>
            <a:pPr marL="0" marR="0" lvl="0" indent="0" algn="ctr" defTabSz="457200" rtl="0" eaLnBrk="1" fontAlgn="auto" latinLnBrk="0" hangingPunct="1">
              <a:lnSpc>
                <a:spcPct val="100000"/>
              </a:lnSpc>
              <a:spcBef>
                <a:spcPts val="0"/>
              </a:spcBef>
              <a:spcAft>
                <a:spcPts val="1200"/>
              </a:spcAft>
              <a:buClrTx/>
              <a:buSzTx/>
              <a:buFontTx/>
              <a:buNone/>
              <a:tabLst/>
              <a:defRPr sz="1800" b="1">
                <a:solidFill>
                  <a:srgbClr val="274C43"/>
                </a:solidFill>
              </a:defRPr>
            </a:pPr>
            <a:r>
              <a:rPr kumimoji="0" sz="1800" b="1" i="0" u="none" strike="noStrike" kern="1200" cap="none" spc="0" normalizeH="0" baseline="0" noProof="0">
                <a:ln>
                  <a:noFill/>
                </a:ln>
                <a:solidFill>
                  <a:srgbClr val="274C43"/>
                </a:solidFill>
                <a:effectLst/>
                <a:uLnTx/>
                <a:uFillTx/>
                <a:latin typeface="Calibri"/>
                <a:ea typeface="+mn-ea"/>
                <a:cs typeface="+mn-cs"/>
              </a:rPr>
              <a:t>MAKE A DIFFERENCE</a:t>
            </a:r>
          </a:p>
          <a:p>
            <a:pPr marL="0" marR="0" lvl="0" indent="0" algn="l" defTabSz="457200" rtl="0" eaLnBrk="1" fontAlgn="auto" latinLnBrk="0" hangingPunct="1">
              <a:lnSpc>
                <a:spcPct val="100000"/>
              </a:lnSpc>
              <a:spcBef>
                <a:spcPts val="0"/>
              </a:spcBef>
              <a:spcAft>
                <a:spcPts val="1200"/>
              </a:spcAft>
              <a:buClrTx/>
              <a:buSzTx/>
              <a:buFontTx/>
              <a:buNone/>
              <a:tabLst/>
              <a:defRPr sz="1400">
                <a:solidFill>
                  <a:srgbClr val="373737"/>
                </a:solidFill>
              </a:defRPr>
            </a:pPr>
            <a:r>
              <a:rPr kumimoji="0" sz="1400" b="0" i="0" u="none" strike="noStrike" kern="1200" cap="none" spc="0" normalizeH="0" baseline="0" noProof="0">
                <a:ln>
                  <a:noFill/>
                </a:ln>
                <a:solidFill>
                  <a:srgbClr val="373737"/>
                </a:solidFill>
                <a:effectLst/>
                <a:uLnTx/>
                <a:uFillTx/>
                <a:latin typeface="Calibri"/>
                <a:ea typeface="+mn-ea"/>
                <a:cs typeface="+mn-cs"/>
              </a:rPr>
              <a:t>• Fundraising directly supports enriching experiences for pupils.</a:t>
            </a:r>
          </a:p>
          <a:p>
            <a:pPr marL="0" marR="0" lvl="0" indent="0" algn="l" defTabSz="457200" rtl="0" eaLnBrk="1" fontAlgn="auto" latinLnBrk="0" hangingPunct="1">
              <a:lnSpc>
                <a:spcPct val="100000"/>
              </a:lnSpc>
              <a:spcBef>
                <a:spcPts val="0"/>
              </a:spcBef>
              <a:spcAft>
                <a:spcPts val="1200"/>
              </a:spcAft>
              <a:buClrTx/>
              <a:buSzTx/>
              <a:buFontTx/>
              <a:buNone/>
              <a:tabLst/>
              <a:defRPr sz="1400">
                <a:solidFill>
                  <a:srgbClr val="373737"/>
                </a:solidFill>
              </a:defRPr>
            </a:pPr>
            <a:r>
              <a:rPr kumimoji="0" sz="1400" b="0" i="0" u="none" strike="noStrike" kern="1200" cap="none" spc="0" normalizeH="0" baseline="0" noProof="0">
                <a:ln>
                  <a:noFill/>
                </a:ln>
                <a:solidFill>
                  <a:srgbClr val="373737"/>
                </a:solidFill>
                <a:effectLst/>
                <a:uLnTx/>
                <a:uFillTx/>
                <a:latin typeface="Calibri"/>
                <a:ea typeface="+mn-ea"/>
                <a:cs typeface="+mn-cs"/>
              </a:rPr>
              <a:t>• Trips, activities, equipment, events and opportunities that school budgets can’t always stretch to.</a:t>
            </a:r>
          </a:p>
          <a:p>
            <a:pPr marL="0" marR="0" lvl="0" indent="0" algn="l" defTabSz="457200" rtl="0" eaLnBrk="1" fontAlgn="auto" latinLnBrk="0" hangingPunct="1">
              <a:lnSpc>
                <a:spcPct val="100000"/>
              </a:lnSpc>
              <a:spcBef>
                <a:spcPts val="0"/>
              </a:spcBef>
              <a:spcAft>
                <a:spcPts val="1200"/>
              </a:spcAft>
              <a:buClrTx/>
              <a:buSzTx/>
              <a:buFontTx/>
              <a:buNone/>
              <a:tabLst/>
              <a:defRPr sz="1400">
                <a:solidFill>
                  <a:srgbClr val="373737"/>
                </a:solidFill>
              </a:defRPr>
            </a:pPr>
            <a:r>
              <a:rPr kumimoji="0" sz="1400" b="0" i="0" u="none" strike="noStrike" kern="1200" cap="none" spc="0" normalizeH="0" baseline="0" noProof="0">
                <a:ln>
                  <a:noFill/>
                </a:ln>
                <a:solidFill>
                  <a:srgbClr val="373737"/>
                </a:solidFill>
                <a:effectLst/>
                <a:uLnTx/>
                <a:uFillTx/>
                <a:latin typeface="Calibri"/>
                <a:ea typeface="+mn-ea"/>
                <a:cs typeface="+mn-cs"/>
              </a:rPr>
              <a:t>• Every contribution helps us give children more.</a:t>
            </a:r>
          </a:p>
        </p:txBody>
      </p:sp>
      <p:sp>
        <p:nvSpPr>
          <p:cNvPr id="6" name="Rounded Rectangle 5"/>
          <p:cNvSpPr/>
          <p:nvPr/>
        </p:nvSpPr>
        <p:spPr>
          <a:xfrm>
            <a:off x="4133087" y="1554480"/>
            <a:ext cx="3429000" cy="3886200"/>
          </a:xfrm>
          <a:prstGeom prst="roundRect">
            <a:avLst/>
          </a:prstGeom>
          <a:solidFill>
            <a:srgbClr val="FFFFFF"/>
          </a:solidFill>
          <a:ln>
            <a:solidFill>
              <a:srgbClr val="DCDAD3"/>
            </a:solidFill>
          </a:ln>
        </p:spPr>
        <p:style>
          <a:lnRef idx="1">
            <a:schemeClr val="accent1"/>
          </a:lnRef>
          <a:fillRef idx="3">
            <a:schemeClr val="accent1"/>
          </a:fillRef>
          <a:effectRef idx="2">
            <a:schemeClr val="accent1"/>
          </a:effectRef>
          <a:fontRef idx="minor">
            <a:schemeClr val="lt1"/>
          </a:fontRef>
        </p:style>
        <p:txBody>
          <a:bodyPr lIns="228600" tIns="201168" rIns="201168" bIns="137160" rtlCol="0" anchor="ctr"/>
          <a:lstStyle/>
          <a:p>
            <a:pPr marL="0" marR="0" lvl="0" indent="0" algn="ctr" defTabSz="457200" rtl="0" eaLnBrk="1" fontAlgn="auto" latinLnBrk="0" hangingPunct="1">
              <a:lnSpc>
                <a:spcPct val="100000"/>
              </a:lnSpc>
              <a:spcBef>
                <a:spcPts val="0"/>
              </a:spcBef>
              <a:spcAft>
                <a:spcPts val="1200"/>
              </a:spcAft>
              <a:buClrTx/>
              <a:buSzTx/>
              <a:buFontTx/>
              <a:buNone/>
              <a:tabLst/>
              <a:defRPr sz="1800" b="1">
                <a:solidFill>
                  <a:srgbClr val="274C43"/>
                </a:solidFill>
              </a:defRPr>
            </a:pPr>
            <a:r>
              <a:rPr kumimoji="0" sz="1800" b="1" i="0" u="none" strike="noStrike" kern="1200" cap="none" spc="0" normalizeH="0" baseline="0" noProof="0">
                <a:ln>
                  <a:noFill/>
                </a:ln>
                <a:solidFill>
                  <a:srgbClr val="274C43"/>
                </a:solidFill>
                <a:effectLst/>
                <a:uLnTx/>
                <a:uFillTx/>
                <a:latin typeface="Calibri"/>
                <a:ea typeface="+mn-ea"/>
                <a:cs typeface="+mn-cs"/>
              </a:rPr>
              <a:t>WE NEED A STRONG TEAM</a:t>
            </a:r>
          </a:p>
          <a:p>
            <a:pPr marL="0" marR="0" lvl="0" indent="0" algn="l" defTabSz="457200" rtl="0" eaLnBrk="1" fontAlgn="auto" latinLnBrk="0" hangingPunct="1">
              <a:lnSpc>
                <a:spcPct val="100000"/>
              </a:lnSpc>
              <a:spcBef>
                <a:spcPts val="0"/>
              </a:spcBef>
              <a:spcAft>
                <a:spcPts val="1200"/>
              </a:spcAft>
              <a:buClrTx/>
              <a:buSzTx/>
              <a:buFontTx/>
              <a:buNone/>
              <a:tabLst/>
              <a:defRPr sz="1400">
                <a:solidFill>
                  <a:srgbClr val="373737"/>
                </a:solidFill>
              </a:defRPr>
            </a:pPr>
            <a:r>
              <a:rPr kumimoji="0" sz="1400" b="0" i="0" u="none" strike="noStrike" kern="1200" cap="none" spc="0" normalizeH="0" baseline="0" noProof="0">
                <a:ln>
                  <a:noFill/>
                </a:ln>
                <a:solidFill>
                  <a:srgbClr val="373737"/>
                </a:solidFill>
                <a:effectLst/>
                <a:uLnTx/>
                <a:uFillTx/>
                <a:latin typeface="Calibri"/>
                <a:ea typeface="+mn-ea"/>
                <a:cs typeface="+mn-cs"/>
              </a:rPr>
              <a:t>• School finances are under real pressure — the PTA has never been more important.</a:t>
            </a:r>
          </a:p>
          <a:p>
            <a:pPr marL="0" marR="0" lvl="0" indent="0" algn="l" defTabSz="457200" rtl="0" eaLnBrk="1" fontAlgn="auto" latinLnBrk="0" hangingPunct="1">
              <a:lnSpc>
                <a:spcPct val="100000"/>
              </a:lnSpc>
              <a:spcBef>
                <a:spcPts val="0"/>
              </a:spcBef>
              <a:spcAft>
                <a:spcPts val="1200"/>
              </a:spcAft>
              <a:buClrTx/>
              <a:buSzTx/>
              <a:buFontTx/>
              <a:buNone/>
              <a:tabLst/>
              <a:defRPr sz="1400">
                <a:solidFill>
                  <a:srgbClr val="373737"/>
                </a:solidFill>
              </a:defRPr>
            </a:pPr>
            <a:r>
              <a:rPr kumimoji="0" sz="1400" b="0" i="0" u="none" strike="noStrike" kern="1200" cap="none" spc="0" normalizeH="0" baseline="0" noProof="0">
                <a:ln>
                  <a:noFill/>
                </a:ln>
                <a:solidFill>
                  <a:srgbClr val="373737"/>
                </a:solidFill>
                <a:effectLst/>
                <a:uLnTx/>
                <a:uFillTx/>
                <a:latin typeface="Calibri"/>
                <a:ea typeface="+mn-ea"/>
                <a:cs typeface="+mn-cs"/>
              </a:rPr>
              <a:t>• We have recently lost our Chair and Communications lead.</a:t>
            </a:r>
          </a:p>
          <a:p>
            <a:pPr marL="0" marR="0" lvl="0" indent="0" algn="l" defTabSz="457200" rtl="0" eaLnBrk="1" fontAlgn="auto" latinLnBrk="0" hangingPunct="1">
              <a:lnSpc>
                <a:spcPct val="100000"/>
              </a:lnSpc>
              <a:spcBef>
                <a:spcPts val="0"/>
              </a:spcBef>
              <a:spcAft>
                <a:spcPts val="1200"/>
              </a:spcAft>
              <a:buClrTx/>
              <a:buSzTx/>
              <a:buFontTx/>
              <a:buNone/>
              <a:tabLst/>
              <a:defRPr sz="1400">
                <a:solidFill>
                  <a:srgbClr val="373737"/>
                </a:solidFill>
              </a:defRPr>
            </a:pPr>
            <a:r>
              <a:rPr kumimoji="0" sz="1400" b="0" i="0" u="none" strike="noStrike" kern="1200" cap="none" spc="0" normalizeH="0" baseline="0" noProof="0">
                <a:ln>
                  <a:noFill/>
                </a:ln>
                <a:solidFill>
                  <a:srgbClr val="373737"/>
                </a:solidFill>
                <a:effectLst/>
                <a:uLnTx/>
                <a:uFillTx/>
                <a:latin typeface="Calibri"/>
                <a:ea typeface="+mn-ea"/>
                <a:cs typeface="+mn-cs"/>
              </a:rPr>
              <a:t>• We also need people to step into other key roles and share the workload.</a:t>
            </a:r>
          </a:p>
        </p:txBody>
      </p:sp>
      <p:sp>
        <p:nvSpPr>
          <p:cNvPr id="7" name="Rounded Rectangle 6"/>
          <p:cNvSpPr/>
          <p:nvPr/>
        </p:nvSpPr>
        <p:spPr>
          <a:xfrm>
            <a:off x="7763256" y="1554480"/>
            <a:ext cx="3429000" cy="3886200"/>
          </a:xfrm>
          <a:prstGeom prst="roundRect">
            <a:avLst/>
          </a:prstGeom>
          <a:solidFill>
            <a:srgbClr val="FFFFFF"/>
          </a:solidFill>
          <a:ln>
            <a:solidFill>
              <a:srgbClr val="DCDAD3"/>
            </a:solidFill>
          </a:ln>
        </p:spPr>
        <p:style>
          <a:lnRef idx="1">
            <a:schemeClr val="accent1"/>
          </a:lnRef>
          <a:fillRef idx="3">
            <a:schemeClr val="accent1"/>
          </a:fillRef>
          <a:effectRef idx="2">
            <a:schemeClr val="accent1"/>
          </a:effectRef>
          <a:fontRef idx="minor">
            <a:schemeClr val="lt1"/>
          </a:fontRef>
        </p:style>
        <p:txBody>
          <a:bodyPr lIns="228600" tIns="201168" rIns="201168" bIns="137160" rtlCol="0" anchor="ctr"/>
          <a:lstStyle/>
          <a:p>
            <a:pPr marL="0" marR="0" lvl="0" indent="0" algn="ctr" defTabSz="457200" rtl="0" eaLnBrk="1" fontAlgn="auto" latinLnBrk="0" hangingPunct="1">
              <a:lnSpc>
                <a:spcPct val="100000"/>
              </a:lnSpc>
              <a:spcBef>
                <a:spcPts val="0"/>
              </a:spcBef>
              <a:spcAft>
                <a:spcPts val="1200"/>
              </a:spcAft>
              <a:buClrTx/>
              <a:buSzTx/>
              <a:buFontTx/>
              <a:buNone/>
              <a:tabLst/>
              <a:defRPr sz="1800" b="1">
                <a:solidFill>
                  <a:srgbClr val="274C43"/>
                </a:solidFill>
              </a:defRPr>
            </a:pPr>
            <a:r>
              <a:rPr kumimoji="0" sz="1800" b="1" i="0" u="none" strike="noStrike" kern="1200" cap="none" spc="0" normalizeH="0" baseline="0" noProof="0">
                <a:ln>
                  <a:noFill/>
                </a:ln>
                <a:solidFill>
                  <a:srgbClr val="274C43"/>
                </a:solidFill>
                <a:effectLst/>
                <a:uLnTx/>
                <a:uFillTx/>
                <a:latin typeface="Calibri"/>
                <a:ea typeface="+mn-ea"/>
                <a:cs typeface="+mn-cs"/>
              </a:rPr>
              <a:t>MORE THAN MEETINGS</a:t>
            </a:r>
          </a:p>
          <a:p>
            <a:pPr marL="0" marR="0" lvl="0" indent="0" algn="l" defTabSz="457200" rtl="0" eaLnBrk="1" fontAlgn="auto" latinLnBrk="0" hangingPunct="1">
              <a:lnSpc>
                <a:spcPct val="100000"/>
              </a:lnSpc>
              <a:spcBef>
                <a:spcPts val="0"/>
              </a:spcBef>
              <a:spcAft>
                <a:spcPts val="1200"/>
              </a:spcAft>
              <a:buClrTx/>
              <a:buSzTx/>
              <a:buFontTx/>
              <a:buNone/>
              <a:tabLst/>
              <a:defRPr sz="1400">
                <a:solidFill>
                  <a:srgbClr val="373737"/>
                </a:solidFill>
              </a:defRPr>
            </a:pPr>
            <a:r>
              <a:rPr kumimoji="0" sz="1400" b="0" i="0" u="none" strike="noStrike" kern="1200" cap="none" spc="0" normalizeH="0" baseline="0" noProof="0">
                <a:ln>
                  <a:noFill/>
                </a:ln>
                <a:solidFill>
                  <a:srgbClr val="373737"/>
                </a:solidFill>
                <a:effectLst/>
                <a:uLnTx/>
                <a:uFillTx/>
                <a:latin typeface="Calibri"/>
                <a:ea typeface="+mn-ea"/>
                <a:cs typeface="+mn-cs"/>
              </a:rPr>
              <a:t>• Be part of a friendly team and meet other parents.</a:t>
            </a:r>
          </a:p>
          <a:p>
            <a:pPr marL="0" marR="0" lvl="0" indent="0" algn="l" defTabSz="457200" rtl="0" eaLnBrk="1" fontAlgn="auto" latinLnBrk="0" hangingPunct="1">
              <a:lnSpc>
                <a:spcPct val="100000"/>
              </a:lnSpc>
              <a:spcBef>
                <a:spcPts val="0"/>
              </a:spcBef>
              <a:spcAft>
                <a:spcPts val="1200"/>
              </a:spcAft>
              <a:buClrTx/>
              <a:buSzTx/>
              <a:buFontTx/>
              <a:buNone/>
              <a:tabLst/>
              <a:defRPr sz="1400">
                <a:solidFill>
                  <a:srgbClr val="373737"/>
                </a:solidFill>
              </a:defRPr>
            </a:pPr>
            <a:r>
              <a:rPr kumimoji="0" sz="1400" b="0" i="0" u="none" strike="noStrike" kern="1200" cap="none" spc="0" normalizeH="0" baseline="0" noProof="0">
                <a:ln>
                  <a:noFill/>
                </a:ln>
                <a:solidFill>
                  <a:srgbClr val="373737"/>
                </a:solidFill>
                <a:effectLst/>
                <a:uLnTx/>
                <a:uFillTx/>
                <a:latin typeface="Calibri"/>
                <a:ea typeface="+mn-ea"/>
                <a:cs typeface="+mn-cs"/>
              </a:rPr>
              <a:t>• Get involved as much or as little as you can.</a:t>
            </a:r>
          </a:p>
          <a:p>
            <a:pPr marL="0" marR="0" lvl="0" indent="0" algn="l" defTabSz="457200" rtl="0" eaLnBrk="1" fontAlgn="auto" latinLnBrk="0" hangingPunct="1">
              <a:lnSpc>
                <a:spcPct val="100000"/>
              </a:lnSpc>
              <a:spcBef>
                <a:spcPts val="0"/>
              </a:spcBef>
              <a:spcAft>
                <a:spcPts val="1200"/>
              </a:spcAft>
              <a:buClrTx/>
              <a:buSzTx/>
              <a:buFontTx/>
              <a:buNone/>
              <a:tabLst/>
              <a:defRPr sz="1400">
                <a:solidFill>
                  <a:srgbClr val="373737"/>
                </a:solidFill>
              </a:defRPr>
            </a:pPr>
            <a:r>
              <a:rPr kumimoji="0" sz="1400" b="0" i="0" u="none" strike="noStrike" kern="1200" cap="none" spc="0" normalizeH="0" baseline="0" noProof="0">
                <a:ln>
                  <a:noFill/>
                </a:ln>
                <a:solidFill>
                  <a:srgbClr val="373737"/>
                </a:solidFill>
                <a:effectLst/>
                <a:uLnTx/>
                <a:uFillTx/>
                <a:latin typeface="Calibri"/>
                <a:ea typeface="+mn-ea"/>
                <a:cs typeface="+mn-cs"/>
              </a:rPr>
              <a:t>• Help at events, share an idea, take on a role — every bit counts.</a:t>
            </a:r>
          </a:p>
        </p:txBody>
      </p:sp>
      <p:sp>
        <p:nvSpPr>
          <p:cNvPr id="8" name="Rounded Rectangle 7"/>
          <p:cNvSpPr/>
          <p:nvPr/>
        </p:nvSpPr>
        <p:spPr>
          <a:xfrm>
            <a:off x="502920" y="5715000"/>
            <a:ext cx="11155680" cy="749808"/>
          </a:xfrm>
          <a:prstGeom prst="roundRect">
            <a:avLst/>
          </a:prstGeom>
          <a:solidFill>
            <a:srgbClr val="DAE7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b="1">
                <a:solidFill>
                  <a:srgbClr val="274C43"/>
                </a:solidFill>
              </a:defRPr>
            </a:pPr>
            <a:r>
              <a:rPr kumimoji="0" sz="1500" b="1" i="0" u="none" strike="noStrike" kern="1200" cap="none" spc="0" normalizeH="0" baseline="0" noProof="0">
                <a:ln>
                  <a:noFill/>
                </a:ln>
                <a:solidFill>
                  <a:srgbClr val="274C43"/>
                </a:solidFill>
                <a:effectLst/>
                <a:uLnTx/>
                <a:uFillTx/>
                <a:latin typeface="Calibri"/>
                <a:ea typeface="+mn-ea"/>
                <a:cs typeface="+mn-cs"/>
              </a:rPr>
              <a:t>COULD YOU HELP?   •   CHAIR   •   COMMUNICATIONS   •   EVENTS   •   FUNDRAISING   •   GENERAL SUPPORT</a:t>
            </a:r>
          </a:p>
        </p:txBody>
      </p:sp>
    </p:spTree>
    <p:extLst>
      <p:ext uri="{BB962C8B-B14F-4D97-AF65-F5344CB8AC3E}">
        <p14:creationId xmlns:p14="http://schemas.microsoft.com/office/powerpoint/2010/main" val="2706895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745" y="0"/>
            <a:ext cx="11633982" cy="1325563"/>
          </a:xfrm>
        </p:spPr>
        <p:txBody>
          <a:bodyPr/>
          <a:lstStyle/>
          <a:p>
            <a:pPr algn="ctr"/>
            <a:r>
              <a:rPr lang="en-GB" dirty="0">
                <a:latin typeface="Comic Sans MS" panose="030F0902030302020204" pitchFamily="66" charset="0"/>
              </a:rPr>
              <a:t>Website and Contacts</a:t>
            </a:r>
          </a:p>
        </p:txBody>
      </p:sp>
      <p:sp>
        <p:nvSpPr>
          <p:cNvPr id="3" name="Content Placeholder 2"/>
          <p:cNvSpPr>
            <a:spLocks noGrp="1"/>
          </p:cNvSpPr>
          <p:nvPr>
            <p:ph idx="1"/>
          </p:nvPr>
        </p:nvSpPr>
        <p:spPr>
          <a:xfrm>
            <a:off x="154745" y="1003300"/>
            <a:ext cx="11633982" cy="4351338"/>
          </a:xfrm>
        </p:spPr>
        <p:txBody>
          <a:bodyPr>
            <a:noAutofit/>
          </a:bodyPr>
          <a:lstStyle/>
          <a:p>
            <a:r>
              <a:rPr lang="en-GB" sz="3200" dirty="0">
                <a:latin typeface="Comic Sans MS" panose="030F0902030302020204" pitchFamily="66" charset="0"/>
              </a:rPr>
              <a:t>There is more information for parents on the school website: </a:t>
            </a:r>
            <a:r>
              <a:rPr lang="en-GB" sz="3200" dirty="0">
                <a:latin typeface="Comic Sans MS" panose="030F0902030302020204" pitchFamily="66" charset="0"/>
                <a:hlinkClick r:id="rId2"/>
              </a:rPr>
              <a:t>https://www.stbenedicts.cheshire.sch.uk</a:t>
            </a:r>
            <a:r>
              <a:rPr lang="en-GB" sz="3200" dirty="0">
                <a:latin typeface="Comic Sans MS" panose="030F0902030302020204" pitchFamily="66" charset="0"/>
              </a:rPr>
              <a:t>  The weekly school newsletter is a great source of information and is emailed to parents every Friday.</a:t>
            </a:r>
          </a:p>
          <a:p>
            <a:r>
              <a:rPr lang="en-GB" sz="3200" dirty="0">
                <a:latin typeface="Comic Sans MS" panose="030F0902030302020204" pitchFamily="66" charset="0"/>
              </a:rPr>
              <a:t>Please keep your eye on the school website for regular updates about what we have been doing in class.</a:t>
            </a:r>
          </a:p>
          <a:p>
            <a:r>
              <a:rPr lang="en-GB" sz="3200" dirty="0">
                <a:latin typeface="Comic Sans MS" panose="030F0902030302020204" pitchFamily="66" charset="0"/>
              </a:rPr>
              <a:t> In the morning, messages can be passed to teachers via the person on the gate (often Mrs McGuire) or by the person on the class door. If you would like to speak to us in person, please leave a message for us to call you or wait until we have finished sending the children home at the end of the day.</a:t>
            </a:r>
          </a:p>
        </p:txBody>
      </p:sp>
      <p:pic>
        <p:nvPicPr>
          <p:cNvPr id="5" name="Picture 4">
            <a:extLst>
              <a:ext uri="{FF2B5EF4-FFF2-40B4-BE49-F238E27FC236}">
                <a16:creationId xmlns:a16="http://schemas.microsoft.com/office/drawing/2014/main" id="{0A9B8CDB-B9E2-044C-99F0-47F5506F2DA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165080" y="148000"/>
            <a:ext cx="1188720" cy="1220425"/>
          </a:xfrm>
          <a:prstGeom prst="ellipse">
            <a:avLst/>
          </a:prstGeom>
          <a:ln>
            <a:noFill/>
          </a:ln>
          <a:effectLst>
            <a:softEdge rad="112500"/>
          </a:effectLst>
        </p:spPr>
      </p:pic>
    </p:spTree>
    <p:extLst>
      <p:ext uri="{BB962C8B-B14F-4D97-AF65-F5344CB8AC3E}">
        <p14:creationId xmlns:p14="http://schemas.microsoft.com/office/powerpoint/2010/main" val="695585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Please complete the parent feedback form </a:t>
            </a:r>
          </a:p>
        </p:txBody>
      </p:sp>
    </p:spTree>
    <p:extLst>
      <p:ext uri="{BB962C8B-B14F-4D97-AF65-F5344CB8AC3E}">
        <p14:creationId xmlns:p14="http://schemas.microsoft.com/office/powerpoint/2010/main" val="19884838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1109</TotalTime>
  <Words>1636</Words>
  <Application>Microsoft Office PowerPoint</Application>
  <PresentationFormat>Widescreen</PresentationFormat>
  <Paragraphs>132</Paragraphs>
  <Slides>20</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Calibri</vt:lpstr>
      <vt:lpstr>Calibri Light</vt:lpstr>
      <vt:lpstr>Comic Sans MS</vt:lpstr>
      <vt:lpstr>Office Theme</vt:lpstr>
      <vt:lpstr>1_Office Theme</vt:lpstr>
      <vt:lpstr>  Reception Information</vt:lpstr>
      <vt:lpstr>Reception staff</vt:lpstr>
      <vt:lpstr>In School, On Time</vt:lpstr>
      <vt:lpstr>How to help your child read</vt:lpstr>
      <vt:lpstr>Reading and Homework expectations</vt:lpstr>
      <vt:lpstr> Learning </vt:lpstr>
      <vt:lpstr> Learning </vt:lpstr>
      <vt:lpstr>Key events this year </vt:lpstr>
      <vt:lpstr>Key events this year </vt:lpstr>
      <vt:lpstr>Key events this year </vt:lpstr>
      <vt:lpstr>Uniform</vt:lpstr>
      <vt:lpstr>PE</vt:lpstr>
      <vt:lpstr>Snacks</vt:lpstr>
      <vt:lpstr>Dinners</vt:lpstr>
      <vt:lpstr>Rewards</vt:lpstr>
      <vt:lpstr>Rewards</vt:lpstr>
      <vt:lpstr>How you can be involved  </vt:lpstr>
      <vt:lpstr>PowerPoint Presentation</vt:lpstr>
      <vt:lpstr>Website and Contacts</vt:lpstr>
      <vt:lpstr>Please complete the parent feedback form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McBride</dc:creator>
  <cp:lastModifiedBy>Aoife Marciniak</cp:lastModifiedBy>
  <cp:revision>46</cp:revision>
  <dcterms:created xsi:type="dcterms:W3CDTF">2021-09-21T20:17:39Z</dcterms:created>
  <dcterms:modified xsi:type="dcterms:W3CDTF">2026-09-07T14:45:09Z</dcterms:modified>
</cp:coreProperties>
</file>