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embeddedFontLst>
    <p:embeddedFont>
      <p:font typeface="Basic"/>
      <p:regular r:id="rId22"/>
    </p:embeddedFont>
    <p:embeddedFont>
      <p:font typeface="Playwrite GB J"/>
      <p:regular r:id="rId23"/>
      <p: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5" roundtripDataSignature="AMtx7mjdWHd0Qh7HycT9fuNpvSfK+7ZS5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Basic-regular.fntdata"/><Relationship Id="rId21" Type="http://schemas.openxmlformats.org/officeDocument/2006/relationships/slide" Target="slides/slide17.xml"/><Relationship Id="rId24" Type="http://schemas.openxmlformats.org/officeDocument/2006/relationships/font" Target="fonts/PlaywriteGBJ-italic.fntdata"/><Relationship Id="rId23" Type="http://schemas.openxmlformats.org/officeDocument/2006/relationships/font" Target="fonts/PlaywriteGBJ-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Make booklet </a:t>
            </a:r>
            <a:endParaRPr/>
          </a:p>
          <a:p>
            <a:pPr indent="0" lvl="0" marL="0" rtl="0" algn="l">
              <a:spcBef>
                <a:spcPts val="0"/>
              </a:spcBef>
              <a:spcAft>
                <a:spcPts val="0"/>
              </a:spcAft>
              <a:buNone/>
            </a:pPr>
            <a:r>
              <a:rPr lang="en-GB"/>
              <a:t>Year 5/6 statutory spellings </a:t>
            </a:r>
            <a:endParaRPr/>
          </a:p>
          <a:p>
            <a:pPr indent="0" lvl="0" marL="0" rtl="0" algn="l">
              <a:spcBef>
                <a:spcPts val="0"/>
              </a:spcBef>
              <a:spcAft>
                <a:spcPts val="0"/>
              </a:spcAft>
              <a:buNone/>
            </a:pPr>
            <a:r>
              <a:rPr lang="en-GB"/>
              <a:t>Curriculum maps</a:t>
            </a:r>
            <a:endParaRPr/>
          </a:p>
          <a:p>
            <a:pPr indent="0" lvl="0" marL="0" rtl="0" algn="l">
              <a:spcBef>
                <a:spcPts val="0"/>
              </a:spcBef>
              <a:spcAft>
                <a:spcPts val="0"/>
              </a:spcAft>
              <a:buNone/>
            </a:pPr>
            <a:r>
              <a:rPr lang="en-GB"/>
              <a:t>Questions to ask when reading </a:t>
            </a:r>
            <a:endParaRPr/>
          </a:p>
          <a:p>
            <a:pPr indent="0" lvl="0" marL="0" rtl="0" algn="l">
              <a:spcBef>
                <a:spcPts val="0"/>
              </a:spcBef>
              <a:spcAft>
                <a:spcPts val="0"/>
              </a:spcAft>
              <a:buNone/>
            </a:pPr>
            <a:r>
              <a:rPr lang="en-GB"/>
              <a:t>Open websites school run, bbc bitesize, duo lingo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8"/>
          <p:cNvSpPr/>
          <p:nvPr>
            <p:ph idx="2" type="pic"/>
          </p:nvPr>
        </p:nvSpPr>
        <p:spPr>
          <a:xfrm>
            <a:off x="5183188" y="987425"/>
            <a:ext cx="6172200" cy="4873625"/>
          </a:xfrm>
          <a:prstGeom prst="rect">
            <a:avLst/>
          </a:prstGeom>
          <a:noFill/>
          <a:ln>
            <a:noFill/>
          </a:ln>
        </p:spPr>
      </p:sp>
      <p:sp>
        <p:nvSpPr>
          <p:cNvPr id="68" name="Google Shape;68;p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booktrust.org.uk/books-and-reading/tips-and-advice/reading-tips/"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stbenedicts.cheshire.sch.uk/page/year-5/126856"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stbenedicts.cheshire.sch.uk/"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88" name="Shape 88"/>
        <p:cNvGrpSpPr/>
        <p:nvPr/>
      </p:nvGrpSpPr>
      <p:grpSpPr>
        <a:xfrm>
          <a:off x="0" y="0"/>
          <a:ext cx="0" cy="0"/>
          <a:chOff x="0" y="0"/>
          <a:chExt cx="0" cy="0"/>
        </a:xfrm>
      </p:grpSpPr>
      <p:sp>
        <p:nvSpPr>
          <p:cNvPr id="89" name="Google Shape;89;p1"/>
          <p:cNvSpPr txBox="1"/>
          <p:nvPr>
            <p:ph type="ctrTitle"/>
          </p:nvPr>
        </p:nvSpPr>
        <p:spPr>
          <a:xfrm>
            <a:off x="1524000" y="1122362"/>
            <a:ext cx="9144000" cy="2966311"/>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omic Sans MS"/>
              <a:buNone/>
            </a:pPr>
            <a:br>
              <a:rPr lang="en-GB">
                <a:latin typeface="Comic Sans MS"/>
                <a:ea typeface="Comic Sans MS"/>
                <a:cs typeface="Comic Sans MS"/>
                <a:sym typeface="Comic Sans MS"/>
              </a:rPr>
            </a:br>
            <a:br>
              <a:rPr lang="en-GB">
                <a:latin typeface="Comic Sans MS"/>
                <a:ea typeface="Comic Sans MS"/>
                <a:cs typeface="Comic Sans MS"/>
                <a:sym typeface="Comic Sans MS"/>
              </a:rPr>
            </a:br>
            <a:r>
              <a:rPr lang="en-GB">
                <a:latin typeface="Playwrite GB J"/>
                <a:ea typeface="Playwrite GB J"/>
                <a:cs typeface="Playwrite GB J"/>
                <a:sym typeface="Playwrite GB J"/>
              </a:rPr>
              <a:t>Year 5 Information</a:t>
            </a:r>
            <a:endParaRPr>
              <a:latin typeface="Playwrite GB J"/>
              <a:ea typeface="Playwrite GB J"/>
              <a:cs typeface="Playwrite GB J"/>
              <a:sym typeface="Playwrite GB J"/>
            </a:endParaRPr>
          </a:p>
        </p:txBody>
      </p:sp>
      <p:pic>
        <p:nvPicPr>
          <p:cNvPr id="90" name="Google Shape;90;p1"/>
          <p:cNvPicPr preferRelativeResize="0"/>
          <p:nvPr/>
        </p:nvPicPr>
        <p:blipFill rotWithShape="1">
          <a:blip r:embed="rId3">
            <a:alphaModFix/>
          </a:blip>
          <a:srcRect b="0" l="0" r="0" t="0"/>
          <a:stretch/>
        </p:blipFill>
        <p:spPr>
          <a:xfrm>
            <a:off x="795213" y="638016"/>
            <a:ext cx="10601574" cy="183086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94" name="Shape 94"/>
        <p:cNvGrpSpPr/>
        <p:nvPr/>
      </p:nvGrpSpPr>
      <p:grpSpPr>
        <a:xfrm>
          <a:off x="0" y="0"/>
          <a:ext cx="0" cy="0"/>
          <a:chOff x="0" y="0"/>
          <a:chExt cx="0" cy="0"/>
        </a:xfrm>
      </p:grpSpPr>
      <p:sp>
        <p:nvSpPr>
          <p:cNvPr id="95" name="Google Shape;95;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Year 5 Staff</a:t>
            </a:r>
            <a:endParaRPr>
              <a:latin typeface="Playwrite GB J"/>
              <a:ea typeface="Playwrite GB J"/>
              <a:cs typeface="Playwrite GB J"/>
              <a:sym typeface="Playwrite GB J"/>
            </a:endParaRPr>
          </a:p>
        </p:txBody>
      </p:sp>
      <p:sp>
        <p:nvSpPr>
          <p:cNvPr id="96" name="Google Shape;96;p2"/>
          <p:cNvSpPr txBox="1"/>
          <p:nvPr>
            <p:ph idx="1" type="body"/>
          </p:nvPr>
        </p:nvSpPr>
        <p:spPr>
          <a:xfrm>
            <a:off x="414475" y="2014350"/>
            <a:ext cx="11467800" cy="4351200"/>
          </a:xfrm>
          <a:prstGeom prst="rect">
            <a:avLst/>
          </a:prstGeom>
          <a:noFill/>
          <a:ln>
            <a:noFill/>
          </a:ln>
        </p:spPr>
        <p:txBody>
          <a:bodyPr anchorCtr="0" anchor="t" bIns="45700" lIns="91425" spcFirstLastPara="1" rIns="91425" wrap="square" tIns="45700">
            <a:noAutofit/>
          </a:bodyPr>
          <a:lstStyle/>
          <a:p>
            <a:pPr indent="-165100" lvl="0" marL="228600" rtl="0" algn="l">
              <a:lnSpc>
                <a:spcPct val="90000"/>
              </a:lnSpc>
              <a:spcBef>
                <a:spcPts val="0"/>
              </a:spcBef>
              <a:spcAft>
                <a:spcPts val="0"/>
              </a:spcAft>
              <a:buClr>
                <a:schemeClr val="dk1"/>
              </a:buClr>
              <a:buSzPts val="2600"/>
              <a:buFont typeface="Playwrite GB J"/>
              <a:buChar char="•"/>
            </a:pPr>
            <a:r>
              <a:rPr lang="en-GB" sz="2600">
                <a:latin typeface="Playwrite GB J"/>
                <a:ea typeface="Playwrite GB J"/>
                <a:cs typeface="Playwrite GB J"/>
                <a:sym typeface="Playwrite GB J"/>
              </a:rPr>
              <a:t>Miss Broderick teaches Monday, Tuesday and Wednesday, with PPA (teacher planning time) </a:t>
            </a:r>
            <a:r>
              <a:rPr lang="en-GB" sz="2600">
                <a:latin typeface="Playwrite GB J"/>
                <a:ea typeface="Playwrite GB J"/>
                <a:cs typeface="Playwrite GB J"/>
                <a:sym typeface="Playwrite GB J"/>
              </a:rPr>
              <a:t>every</a:t>
            </a:r>
            <a:r>
              <a:rPr lang="en-GB" sz="2600">
                <a:latin typeface="Playwrite GB J"/>
                <a:ea typeface="Playwrite GB J"/>
                <a:cs typeface="Playwrite GB J"/>
                <a:sym typeface="Playwrite GB J"/>
              </a:rPr>
              <a:t> other Monday afternoon.</a:t>
            </a:r>
            <a:endParaRPr sz="2600">
              <a:latin typeface="Playwrite GB J"/>
              <a:ea typeface="Playwrite GB J"/>
              <a:cs typeface="Playwrite GB J"/>
              <a:sym typeface="Playwrite GB J"/>
            </a:endParaRPr>
          </a:p>
          <a:p>
            <a:pPr indent="0" lvl="0" marL="228600" rtl="0" algn="l">
              <a:lnSpc>
                <a:spcPct val="90000"/>
              </a:lnSpc>
              <a:spcBef>
                <a:spcPts val="0"/>
              </a:spcBef>
              <a:spcAft>
                <a:spcPts val="0"/>
              </a:spcAft>
              <a:buNone/>
            </a:pPr>
            <a:r>
              <a:t/>
            </a:r>
            <a:endParaRPr sz="2600">
              <a:latin typeface="Playwrite GB J"/>
              <a:ea typeface="Playwrite GB J"/>
              <a:cs typeface="Playwrite GB J"/>
              <a:sym typeface="Playwrite GB J"/>
            </a:endParaRPr>
          </a:p>
          <a:p>
            <a:pPr indent="-165100" lvl="0" marL="228600" rtl="0" algn="l">
              <a:lnSpc>
                <a:spcPct val="90000"/>
              </a:lnSpc>
              <a:spcBef>
                <a:spcPts val="1000"/>
              </a:spcBef>
              <a:spcAft>
                <a:spcPts val="0"/>
              </a:spcAft>
              <a:buClr>
                <a:schemeClr val="dk1"/>
              </a:buClr>
              <a:buSzPts val="2600"/>
              <a:buFont typeface="Playwrite GB J"/>
              <a:buChar char="•"/>
            </a:pPr>
            <a:r>
              <a:rPr lang="en-GB" sz="2600">
                <a:latin typeface="Playwrite GB J"/>
                <a:ea typeface="Playwrite GB J"/>
                <a:cs typeface="Playwrite GB J"/>
                <a:sym typeface="Playwrite GB J"/>
              </a:rPr>
              <a:t>Miss Fox teaches Thursday and Friday (TA’s on the other days)</a:t>
            </a:r>
            <a:endParaRPr sz="2600">
              <a:latin typeface="Playwrite GB J"/>
              <a:ea typeface="Playwrite GB J"/>
              <a:cs typeface="Playwrite GB J"/>
              <a:sym typeface="Playwrite GB J"/>
            </a:endParaRPr>
          </a:p>
          <a:p>
            <a:pPr indent="0" lvl="0" marL="228600" rtl="0" algn="l">
              <a:lnSpc>
                <a:spcPct val="90000"/>
              </a:lnSpc>
              <a:spcBef>
                <a:spcPts val="1000"/>
              </a:spcBef>
              <a:spcAft>
                <a:spcPts val="0"/>
              </a:spcAft>
              <a:buNone/>
            </a:pPr>
            <a:r>
              <a:t/>
            </a:r>
            <a:endParaRPr sz="2600">
              <a:latin typeface="Playwrite GB J"/>
              <a:ea typeface="Playwrite GB J"/>
              <a:cs typeface="Playwrite GB J"/>
              <a:sym typeface="Playwrite GB J"/>
            </a:endParaRPr>
          </a:p>
          <a:p>
            <a:pPr indent="-165100" lvl="0" marL="228600" rtl="0" algn="l">
              <a:lnSpc>
                <a:spcPct val="90000"/>
              </a:lnSpc>
              <a:spcBef>
                <a:spcPts val="1000"/>
              </a:spcBef>
              <a:spcAft>
                <a:spcPts val="0"/>
              </a:spcAft>
              <a:buClr>
                <a:schemeClr val="dk1"/>
              </a:buClr>
              <a:buSzPts val="2600"/>
              <a:buFont typeface="Playwrite GB J"/>
              <a:buChar char="•"/>
            </a:pPr>
            <a:r>
              <a:rPr lang="en-GB" sz="2600">
                <a:latin typeface="Playwrite GB J"/>
                <a:ea typeface="Playwrite GB J"/>
                <a:cs typeface="Playwrite GB J"/>
                <a:sym typeface="Playwrite GB J"/>
              </a:rPr>
              <a:t>Miss Jordan will be our teaching assistant on a Tuesday, Wednesday and Thursday.</a:t>
            </a:r>
            <a:endParaRPr sz="2600">
              <a:latin typeface="Playwrite GB J"/>
              <a:ea typeface="Playwrite GB J"/>
              <a:cs typeface="Playwrite GB J"/>
              <a:sym typeface="Playwrite GB J"/>
            </a:endParaRPr>
          </a:p>
          <a:p>
            <a:pPr indent="0" lvl="0" marL="228600" rtl="0" algn="l">
              <a:lnSpc>
                <a:spcPct val="90000"/>
              </a:lnSpc>
              <a:spcBef>
                <a:spcPts val="1000"/>
              </a:spcBef>
              <a:spcAft>
                <a:spcPts val="0"/>
              </a:spcAft>
              <a:buNone/>
            </a:pPr>
            <a:r>
              <a:t/>
            </a:r>
            <a:endParaRPr sz="2600">
              <a:latin typeface="Playwrite GB J"/>
              <a:ea typeface="Playwrite GB J"/>
              <a:cs typeface="Playwrite GB J"/>
              <a:sym typeface="Playwrite GB J"/>
            </a:endParaRPr>
          </a:p>
          <a:p>
            <a:pPr indent="-215900" lvl="0" marL="228600" rtl="0" algn="l">
              <a:lnSpc>
                <a:spcPct val="90000"/>
              </a:lnSpc>
              <a:spcBef>
                <a:spcPts val="1000"/>
              </a:spcBef>
              <a:spcAft>
                <a:spcPts val="0"/>
              </a:spcAft>
              <a:buClr>
                <a:schemeClr val="dk1"/>
              </a:buClr>
              <a:buSzPts val="3400"/>
              <a:buFont typeface="Playwrite GB J"/>
              <a:buChar char="•"/>
            </a:pPr>
            <a:r>
              <a:rPr lang="en-GB" sz="2600">
                <a:latin typeface="Playwrite GB J"/>
                <a:ea typeface="Playwrite GB J"/>
                <a:cs typeface="Playwrite GB J"/>
                <a:sym typeface="Playwrite GB J"/>
              </a:rPr>
              <a:t>Mrs Marciniak will teach Music for 45 minutes on Wednesday afternoons.</a:t>
            </a:r>
            <a:r>
              <a:rPr lang="en-GB" sz="3400">
                <a:latin typeface="Playwrite GB J"/>
                <a:ea typeface="Playwrite GB J"/>
                <a:cs typeface="Playwrite GB J"/>
                <a:sym typeface="Playwrite GB J"/>
              </a:rPr>
              <a:t> </a:t>
            </a:r>
            <a:endParaRPr sz="2600">
              <a:latin typeface="Playwrite GB J"/>
              <a:ea typeface="Playwrite GB J"/>
              <a:cs typeface="Playwrite GB J"/>
              <a:sym typeface="Playwrite GB J"/>
            </a:endParaRPr>
          </a:p>
        </p:txBody>
      </p:sp>
      <p:pic>
        <p:nvPicPr>
          <p:cNvPr id="97" name="Google Shape;97;p2"/>
          <p:cNvPicPr preferRelativeResize="0"/>
          <p:nvPr/>
        </p:nvPicPr>
        <p:blipFill rotWithShape="1">
          <a:blip r:embed="rId3">
            <a:alphaModFix/>
          </a:blip>
          <a:srcRect b="0" l="0" r="0" t="0"/>
          <a:stretch/>
        </p:blipFill>
        <p:spPr>
          <a:xfrm>
            <a:off x="10165080" y="470263"/>
            <a:ext cx="1188720" cy="1220425"/>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1" name="Shape 101"/>
        <p:cNvGrpSpPr/>
        <p:nvPr/>
      </p:nvGrpSpPr>
      <p:grpSpPr>
        <a:xfrm>
          <a:off x="0" y="0"/>
          <a:ext cx="0" cy="0"/>
          <a:chOff x="0" y="0"/>
          <a:chExt cx="0" cy="0"/>
        </a:xfrm>
      </p:grpSpPr>
      <p:sp>
        <p:nvSpPr>
          <p:cNvPr id="102" name="Google Shape;102;p3"/>
          <p:cNvSpPr txBox="1"/>
          <p:nvPr>
            <p:ph type="title"/>
          </p:nvPr>
        </p:nvSpPr>
        <p:spPr>
          <a:xfrm>
            <a:off x="243840" y="101394"/>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Basic"/>
              <a:buNone/>
            </a:pPr>
            <a:r>
              <a:rPr lang="en-GB" sz="3600" u="sng">
                <a:latin typeface="Basic"/>
                <a:ea typeface="Basic"/>
                <a:cs typeface="Basic"/>
                <a:sym typeface="Basic"/>
              </a:rPr>
              <a:t>Reading Expectations</a:t>
            </a:r>
            <a:endParaRPr u="sng"/>
          </a:p>
        </p:txBody>
      </p:sp>
      <p:sp>
        <p:nvSpPr>
          <p:cNvPr id="103" name="Google Shape;103;p3"/>
          <p:cNvSpPr txBox="1"/>
          <p:nvPr>
            <p:ph idx="1" type="body"/>
          </p:nvPr>
        </p:nvSpPr>
        <p:spPr>
          <a:xfrm>
            <a:off x="478946" y="1538220"/>
            <a:ext cx="11234100" cy="47271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600"/>
              <a:buChar char="•"/>
            </a:pPr>
            <a:r>
              <a:rPr lang="en-GB" sz="3600">
                <a:latin typeface="Basic"/>
                <a:ea typeface="Basic"/>
                <a:cs typeface="Basic"/>
                <a:sym typeface="Basic"/>
              </a:rPr>
              <a:t> </a:t>
            </a:r>
            <a:r>
              <a:rPr lang="en-GB" sz="2900">
                <a:latin typeface="Playwrite GB J"/>
                <a:ea typeface="Playwrite GB J"/>
                <a:cs typeface="Playwrite GB J"/>
                <a:sym typeface="Playwrite GB J"/>
              </a:rPr>
              <a:t>It is essential that your child reads to an adult or independently at home, every day, for at least five minutes. Please ensure you communicate with us, and comment on their reading, in their Homework Diary Book. </a:t>
            </a:r>
            <a:endParaRPr sz="2500">
              <a:latin typeface="Playwrite GB J"/>
              <a:ea typeface="Playwrite GB J"/>
              <a:cs typeface="Playwrite GB J"/>
              <a:sym typeface="Playwrite GB J"/>
            </a:endParaRPr>
          </a:p>
          <a:p>
            <a:pPr indent="-209550" lvl="0" marL="228600" rtl="0" algn="l">
              <a:lnSpc>
                <a:spcPct val="90000"/>
              </a:lnSpc>
              <a:spcBef>
                <a:spcPts val="1000"/>
              </a:spcBef>
              <a:spcAft>
                <a:spcPts val="0"/>
              </a:spcAft>
              <a:buClr>
                <a:schemeClr val="dk1"/>
              </a:buClr>
              <a:buSzPts val="2900"/>
              <a:buFont typeface="Playwrite GB J"/>
              <a:buChar char="•"/>
            </a:pPr>
            <a:r>
              <a:rPr lang="en-GB" sz="2900">
                <a:latin typeface="Playwrite GB J"/>
                <a:ea typeface="Playwrite GB J"/>
                <a:cs typeface="Playwrite GB J"/>
                <a:sym typeface="Playwrite GB J"/>
              </a:rPr>
              <a:t>Reading books need to be in school each day.</a:t>
            </a:r>
            <a:endParaRPr sz="2500">
              <a:latin typeface="Playwrite GB J"/>
              <a:ea typeface="Playwrite GB J"/>
              <a:cs typeface="Playwrite GB J"/>
              <a:sym typeface="Playwrite GB J"/>
            </a:endParaRPr>
          </a:p>
          <a:p>
            <a:pPr indent="-209550" lvl="0" marL="228600" rtl="0" algn="l">
              <a:lnSpc>
                <a:spcPct val="90000"/>
              </a:lnSpc>
              <a:spcBef>
                <a:spcPts val="1000"/>
              </a:spcBef>
              <a:spcAft>
                <a:spcPts val="0"/>
              </a:spcAft>
              <a:buClr>
                <a:schemeClr val="dk1"/>
              </a:buClr>
              <a:buSzPts val="2900"/>
              <a:buFont typeface="Playwrite GB J"/>
              <a:buChar char="•"/>
            </a:pPr>
            <a:r>
              <a:rPr lang="en-GB" sz="2900">
                <a:latin typeface="Playwrite GB J"/>
                <a:ea typeface="Playwrite GB J"/>
                <a:cs typeface="Playwrite GB J"/>
                <a:sym typeface="Playwrite GB J"/>
              </a:rPr>
              <a:t>Please note that reading “fluency” is speed and accuracy. Not just reading “well”. In Year 5, they should be able to read 160 words a minute. </a:t>
            </a:r>
            <a:endParaRPr sz="2500">
              <a:latin typeface="Playwrite GB J"/>
              <a:ea typeface="Playwrite GB J"/>
              <a:cs typeface="Playwrite GB J"/>
              <a:sym typeface="Playwrite GB J"/>
            </a:endParaRPr>
          </a:p>
          <a:p>
            <a:pPr indent="-209550" lvl="0" marL="228600" rtl="0" algn="l">
              <a:lnSpc>
                <a:spcPct val="90000"/>
              </a:lnSpc>
              <a:spcBef>
                <a:spcPts val="1000"/>
              </a:spcBef>
              <a:spcAft>
                <a:spcPts val="0"/>
              </a:spcAft>
              <a:buClr>
                <a:srgbClr val="FF0000"/>
              </a:buClr>
              <a:buSzPts val="2900"/>
              <a:buFont typeface="Playwrite GB J"/>
              <a:buChar char="•"/>
            </a:pPr>
            <a:r>
              <a:rPr i="1" lang="en-GB" sz="2900">
                <a:solidFill>
                  <a:srgbClr val="FF0000"/>
                </a:solidFill>
                <a:latin typeface="Playwrite GB J"/>
                <a:ea typeface="Playwrite GB J"/>
                <a:cs typeface="Playwrite GB J"/>
                <a:sym typeface="Playwrite GB J"/>
              </a:rPr>
              <a:t>Every term, we will do an accelerated reader test which will advise your child on what books they should be reading. </a:t>
            </a:r>
            <a:endParaRPr i="1" sz="2900">
              <a:solidFill>
                <a:srgbClr val="FF0000"/>
              </a:solidFill>
              <a:latin typeface="Playwrite GB J"/>
              <a:ea typeface="Playwrite GB J"/>
              <a:cs typeface="Playwrite GB J"/>
              <a:sym typeface="Playwrite GB J"/>
            </a:endParaRPr>
          </a:p>
        </p:txBody>
      </p:sp>
      <p:pic>
        <p:nvPicPr>
          <p:cNvPr id="104" name="Google Shape;104;p3"/>
          <p:cNvPicPr preferRelativeResize="0"/>
          <p:nvPr/>
        </p:nvPicPr>
        <p:blipFill rotWithShape="1">
          <a:blip r:embed="rId3">
            <a:alphaModFix/>
          </a:blip>
          <a:srcRect b="0" l="0" r="0" t="0"/>
          <a:stretch/>
        </p:blipFill>
        <p:spPr>
          <a:xfrm>
            <a:off x="10165080" y="153964"/>
            <a:ext cx="1188720" cy="1220425"/>
          </a:xfrm>
          <a:prstGeom prst="ellipse">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08" name="Shape 108"/>
        <p:cNvGrpSpPr/>
        <p:nvPr/>
      </p:nvGrpSpPr>
      <p:grpSpPr>
        <a:xfrm>
          <a:off x="0" y="0"/>
          <a:ext cx="0" cy="0"/>
          <a:chOff x="0" y="0"/>
          <a:chExt cx="0" cy="0"/>
        </a:xfrm>
      </p:grpSpPr>
      <p:sp>
        <p:nvSpPr>
          <p:cNvPr id="109" name="Google Shape;109;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How to help your child read</a:t>
            </a:r>
            <a:endParaRPr>
              <a:latin typeface="Playwrite GB J"/>
              <a:ea typeface="Playwrite GB J"/>
              <a:cs typeface="Playwrite GB J"/>
              <a:sym typeface="Playwrite GB J"/>
            </a:endParaRPr>
          </a:p>
        </p:txBody>
      </p:sp>
      <p:sp>
        <p:nvSpPr>
          <p:cNvPr id="110" name="Google Shape;110;p4"/>
          <p:cNvSpPr txBox="1"/>
          <p:nvPr>
            <p:ph idx="1" type="body"/>
          </p:nvPr>
        </p:nvSpPr>
        <p:spPr>
          <a:xfrm>
            <a:off x="584525" y="1869350"/>
            <a:ext cx="5181600" cy="4351200"/>
          </a:xfrm>
          <a:prstGeom prst="rect">
            <a:avLst/>
          </a:prstGeom>
          <a:noFill/>
          <a:ln>
            <a:noFill/>
          </a:ln>
        </p:spPr>
        <p:txBody>
          <a:bodyPr anchorCtr="0" anchor="t" bIns="45700" lIns="91425" spcFirstLastPara="1" rIns="91425" wrap="square" tIns="45700">
            <a:normAutofit fontScale="70000"/>
          </a:bodyPr>
          <a:lstStyle/>
          <a:p>
            <a:pPr indent="-212407" lvl="0" marL="228600" rtl="0" algn="l">
              <a:lnSpc>
                <a:spcPct val="90000"/>
              </a:lnSpc>
              <a:spcBef>
                <a:spcPts val="0"/>
              </a:spcBef>
              <a:spcAft>
                <a:spcPts val="0"/>
              </a:spcAft>
              <a:buClr>
                <a:schemeClr val="dk1"/>
              </a:buClr>
              <a:buSzPct val="100000"/>
              <a:buFont typeface="Playwrite GB J"/>
              <a:buChar char="•"/>
            </a:pPr>
            <a:r>
              <a:rPr lang="en-GB" sz="3400">
                <a:latin typeface="Playwrite GB J"/>
                <a:ea typeface="Playwrite GB J"/>
                <a:cs typeface="Playwrite GB J"/>
                <a:sym typeface="Playwrite GB J"/>
              </a:rPr>
              <a:t>Read to them often (in English or your home language). This helps them to learn to listen for extended periods of time. Ask them questions about what you are reading to encourage good comprehension. </a:t>
            </a:r>
            <a:endParaRPr>
              <a:latin typeface="Playwrite GB J"/>
              <a:ea typeface="Playwrite GB J"/>
              <a:cs typeface="Playwrite GB J"/>
              <a:sym typeface="Playwrite GB J"/>
            </a:endParaRPr>
          </a:p>
          <a:p>
            <a:pPr indent="-212407" lvl="0" marL="228600" rtl="0" algn="l">
              <a:lnSpc>
                <a:spcPct val="90000"/>
              </a:lnSpc>
              <a:spcBef>
                <a:spcPts val="1000"/>
              </a:spcBef>
              <a:spcAft>
                <a:spcPts val="0"/>
              </a:spcAft>
              <a:buClr>
                <a:schemeClr val="dk1"/>
              </a:buClr>
              <a:buSzPct val="100000"/>
              <a:buFont typeface="Playwrite GB J"/>
              <a:buChar char="•"/>
            </a:pPr>
            <a:r>
              <a:rPr lang="en-GB" sz="3400">
                <a:latin typeface="Playwrite GB J"/>
                <a:ea typeface="Playwrite GB J"/>
                <a:cs typeface="Playwrite GB J"/>
                <a:sym typeface="Playwrite GB J"/>
              </a:rPr>
              <a:t>Listen to audio books to help build their vocabulary </a:t>
            </a:r>
            <a:endParaRPr>
              <a:latin typeface="Playwrite GB J"/>
              <a:ea typeface="Playwrite GB J"/>
              <a:cs typeface="Playwrite GB J"/>
              <a:sym typeface="Playwrite GB J"/>
            </a:endParaRPr>
          </a:p>
          <a:p>
            <a:pPr indent="-212407" lvl="0" marL="228600" rtl="0" algn="l">
              <a:lnSpc>
                <a:spcPct val="90000"/>
              </a:lnSpc>
              <a:spcBef>
                <a:spcPts val="1000"/>
              </a:spcBef>
              <a:spcAft>
                <a:spcPts val="0"/>
              </a:spcAft>
              <a:buClr>
                <a:schemeClr val="dk1"/>
              </a:buClr>
              <a:buSzPct val="100000"/>
              <a:buFont typeface="Playwrite GB J"/>
              <a:buChar char="•"/>
            </a:pPr>
            <a:r>
              <a:rPr lang="en-GB" sz="3400">
                <a:latin typeface="Playwrite GB J"/>
                <a:ea typeface="Playwrite GB J"/>
                <a:cs typeface="Playwrite GB J"/>
                <a:sym typeface="Playwrite GB J"/>
              </a:rPr>
              <a:t>Set aside time every day for them to read to you and build into your home routine</a:t>
            </a:r>
            <a:r>
              <a:rPr lang="en-GB">
                <a:latin typeface="Playwrite GB J"/>
                <a:ea typeface="Playwrite GB J"/>
                <a:cs typeface="Playwrite GB J"/>
                <a:sym typeface="Playwrite GB J"/>
              </a:rPr>
              <a:t>. </a:t>
            </a:r>
            <a:endParaRPr>
              <a:latin typeface="Playwrite GB J"/>
              <a:ea typeface="Playwrite GB J"/>
              <a:cs typeface="Playwrite GB J"/>
              <a:sym typeface="Playwrite GB J"/>
            </a:endParaRPr>
          </a:p>
        </p:txBody>
      </p:sp>
      <p:sp>
        <p:nvSpPr>
          <p:cNvPr id="111" name="Google Shape;111;p4"/>
          <p:cNvSpPr txBox="1"/>
          <p:nvPr>
            <p:ph idx="2" type="body"/>
          </p:nvPr>
        </p:nvSpPr>
        <p:spPr>
          <a:xfrm>
            <a:off x="6172200" y="1690700"/>
            <a:ext cx="5181600" cy="43512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600"/>
              <a:buFont typeface="Playwrite GB J"/>
              <a:buChar char="•"/>
            </a:pPr>
            <a:r>
              <a:rPr lang="en-GB" sz="2600">
                <a:latin typeface="Playwrite GB J"/>
                <a:ea typeface="Playwrite GB J"/>
                <a:cs typeface="Playwrite GB J"/>
                <a:sym typeface="Playwrite GB J"/>
              </a:rPr>
              <a:t>Set good practice for reading: well-lit area, with the book supported and steady in front of them, as quiet and distraction free as possible.</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600"/>
              <a:buFont typeface="Playwrite GB J"/>
              <a:buChar char="•"/>
            </a:pPr>
            <a:r>
              <a:rPr lang="en-GB" sz="2600">
                <a:latin typeface="Playwrite GB J"/>
                <a:ea typeface="Playwrite GB J"/>
                <a:cs typeface="Playwrite GB J"/>
                <a:sym typeface="Playwrite GB J"/>
              </a:rPr>
              <a:t>Visit the library together </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600"/>
              <a:buFont typeface="Playwrite GB J"/>
              <a:buChar char="•"/>
            </a:pPr>
            <a:r>
              <a:rPr lang="en-GB" sz="2600">
                <a:latin typeface="Playwrite GB J"/>
                <a:ea typeface="Playwrite GB J"/>
                <a:cs typeface="Playwrite GB J"/>
                <a:sym typeface="Playwrite GB J"/>
              </a:rPr>
              <a:t>You can get lots of ideas from this website- </a:t>
            </a:r>
            <a:r>
              <a:rPr lang="en-GB" sz="2600" u="sng">
                <a:solidFill>
                  <a:schemeClr val="hlink"/>
                </a:solidFill>
                <a:latin typeface="Playwrite GB J"/>
                <a:ea typeface="Playwrite GB J"/>
                <a:cs typeface="Playwrite GB J"/>
                <a:sym typeface="Playwrite GB J"/>
                <a:hlinkClick r:id="rId3"/>
              </a:rPr>
              <a:t>https://www.booktrust.org.uk/books-and-reading/tips-and-advice/reading-tips/</a:t>
            </a:r>
            <a:r>
              <a:rPr lang="en-GB" sz="2600">
                <a:latin typeface="Playwrite GB J"/>
                <a:ea typeface="Playwrite GB J"/>
                <a:cs typeface="Playwrite GB J"/>
                <a:sym typeface="Playwrite GB J"/>
              </a:rPr>
              <a:t> </a:t>
            </a:r>
            <a:endParaRPr>
              <a:latin typeface="Playwrite GB J"/>
              <a:ea typeface="Playwrite GB J"/>
              <a:cs typeface="Playwrite GB J"/>
              <a:sym typeface="Playwrite GB J"/>
            </a:endParaRPr>
          </a:p>
        </p:txBody>
      </p:sp>
      <p:pic>
        <p:nvPicPr>
          <p:cNvPr id="112" name="Google Shape;112;p4"/>
          <p:cNvPicPr preferRelativeResize="0"/>
          <p:nvPr/>
        </p:nvPicPr>
        <p:blipFill rotWithShape="1">
          <a:blip r:embed="rId4">
            <a:alphaModFix/>
          </a:blip>
          <a:srcRect b="0" l="0" r="0" t="0"/>
          <a:stretch/>
        </p:blipFill>
        <p:spPr>
          <a:xfrm>
            <a:off x="10165080" y="470263"/>
            <a:ext cx="1188720" cy="1220425"/>
          </a:xfrm>
          <a:prstGeom prst="ellipse">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118" name="Google Shape;118;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sp>
        <p:nvSpPr>
          <p:cNvPr id="119" name="Google Shape;119;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20" name="Google Shape;120;p5"/>
          <p:cNvPicPr preferRelativeResize="0"/>
          <p:nvPr/>
        </p:nvPicPr>
        <p:blipFill rotWithShape="1">
          <a:blip r:embed="rId3">
            <a:alphaModFix/>
          </a:blip>
          <a:srcRect b="0" l="0" r="0" t="0"/>
          <a:stretch/>
        </p:blipFill>
        <p:spPr>
          <a:xfrm>
            <a:off x="0" y="0"/>
            <a:ext cx="12192000" cy="68113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24" name="Shape 124"/>
        <p:cNvGrpSpPr/>
        <p:nvPr/>
      </p:nvGrpSpPr>
      <p:grpSpPr>
        <a:xfrm>
          <a:off x="0" y="0"/>
          <a:ext cx="0" cy="0"/>
          <a:chOff x="0" y="0"/>
          <a:chExt cx="0" cy="0"/>
        </a:xfrm>
      </p:grpSpPr>
      <p:sp>
        <p:nvSpPr>
          <p:cNvPr id="125" name="Google Shape;125;p6"/>
          <p:cNvSpPr txBox="1"/>
          <p:nvPr>
            <p:ph type="title"/>
          </p:nvPr>
        </p:nvSpPr>
        <p:spPr>
          <a:xfrm>
            <a:off x="260875" y="-166339"/>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In School, On Time</a:t>
            </a:r>
            <a:endParaRPr>
              <a:latin typeface="Playwrite GB J"/>
              <a:ea typeface="Playwrite GB J"/>
              <a:cs typeface="Playwrite GB J"/>
              <a:sym typeface="Playwrite GB J"/>
            </a:endParaRPr>
          </a:p>
        </p:txBody>
      </p:sp>
      <p:sp>
        <p:nvSpPr>
          <p:cNvPr id="126" name="Google Shape;126;p6"/>
          <p:cNvSpPr txBox="1"/>
          <p:nvPr>
            <p:ph idx="1" type="body"/>
          </p:nvPr>
        </p:nvSpPr>
        <p:spPr>
          <a:xfrm>
            <a:off x="129900" y="845700"/>
            <a:ext cx="11787600" cy="5777700"/>
          </a:xfrm>
          <a:prstGeom prst="rect">
            <a:avLst/>
          </a:prstGeom>
          <a:noFill/>
          <a:ln>
            <a:noFill/>
          </a:ln>
        </p:spPr>
        <p:txBody>
          <a:bodyPr anchorCtr="0" anchor="t" bIns="45700" lIns="91425" spcFirstLastPara="1" rIns="91425" wrap="square" tIns="45700">
            <a:noAutofit/>
          </a:bodyPr>
          <a:lstStyle/>
          <a:p>
            <a:pPr indent="-222250" lvl="0" marL="228600" rtl="0" algn="l">
              <a:lnSpc>
                <a:spcPct val="90000"/>
              </a:lnSpc>
              <a:spcBef>
                <a:spcPts val="0"/>
              </a:spcBef>
              <a:spcAft>
                <a:spcPts val="0"/>
              </a:spcAft>
              <a:buClr>
                <a:schemeClr val="dk1"/>
              </a:buClr>
              <a:buSzPts val="2100"/>
              <a:buFont typeface="Playwrite GB J"/>
              <a:buChar char="•"/>
            </a:pPr>
            <a:r>
              <a:rPr lang="en-GB" sz="2100">
                <a:latin typeface="Playwrite GB J"/>
                <a:ea typeface="Playwrite GB J"/>
                <a:cs typeface="Playwrite GB J"/>
                <a:sym typeface="Playwrite GB J"/>
              </a:rPr>
              <a:t>It is essential that your child is on time and comes to school every day. Lessons start at 9am - some children will be accessing interventions </a:t>
            </a:r>
            <a:r>
              <a:rPr lang="en-GB" sz="2100">
                <a:latin typeface="Playwrite GB J"/>
                <a:ea typeface="Playwrite GB J"/>
                <a:cs typeface="Playwrite GB J"/>
                <a:sym typeface="Playwrite GB J"/>
              </a:rPr>
              <a:t>before</a:t>
            </a:r>
            <a:r>
              <a:rPr lang="en-GB" sz="2100">
                <a:latin typeface="Playwrite GB J"/>
                <a:ea typeface="Playwrite GB J"/>
                <a:cs typeface="Playwrite GB J"/>
                <a:sym typeface="Playwrite GB J"/>
              </a:rPr>
              <a:t> lessons too to help their learning.</a:t>
            </a:r>
            <a:endParaRPr sz="2700">
              <a:latin typeface="Playwrite GB J"/>
              <a:ea typeface="Playwrite GB J"/>
              <a:cs typeface="Playwrite GB J"/>
              <a:sym typeface="Playwrite GB J"/>
            </a:endParaRPr>
          </a:p>
          <a:p>
            <a:pPr indent="-222250" lvl="0" marL="228600" rtl="0" algn="l">
              <a:lnSpc>
                <a:spcPct val="90000"/>
              </a:lnSpc>
              <a:spcBef>
                <a:spcPts val="1000"/>
              </a:spcBef>
              <a:spcAft>
                <a:spcPts val="0"/>
              </a:spcAft>
              <a:buClr>
                <a:schemeClr val="dk1"/>
              </a:buClr>
              <a:buSzPts val="2100"/>
              <a:buFont typeface="Playwrite GB J"/>
              <a:buChar char="•"/>
            </a:pPr>
            <a:r>
              <a:rPr lang="en-GB" sz="2100">
                <a:latin typeface="Playwrite GB J"/>
                <a:ea typeface="Playwrite GB J"/>
                <a:cs typeface="Playwrite GB J"/>
                <a:sym typeface="Playwrite GB J"/>
              </a:rPr>
              <a:t>There might be occasions when your child is sick but if the illness is mild, we encourage you to send them in with some medicine and we will monitor them during the day. </a:t>
            </a:r>
            <a:endParaRPr sz="2700">
              <a:latin typeface="Playwrite GB J"/>
              <a:ea typeface="Playwrite GB J"/>
              <a:cs typeface="Playwrite GB J"/>
              <a:sym typeface="Playwrite GB J"/>
            </a:endParaRPr>
          </a:p>
          <a:p>
            <a:pPr indent="-222250" lvl="0" marL="228600" rtl="0" algn="l">
              <a:lnSpc>
                <a:spcPct val="90000"/>
              </a:lnSpc>
              <a:spcBef>
                <a:spcPts val="1000"/>
              </a:spcBef>
              <a:spcAft>
                <a:spcPts val="0"/>
              </a:spcAft>
              <a:buClr>
                <a:schemeClr val="dk1"/>
              </a:buClr>
              <a:buSzPts val="2100"/>
              <a:buFont typeface="Playwrite GB J"/>
              <a:buChar char="•"/>
            </a:pPr>
            <a:r>
              <a:rPr lang="en-GB" sz="2100">
                <a:latin typeface="Playwrite GB J"/>
                <a:ea typeface="Playwrite GB J"/>
                <a:cs typeface="Playwrite GB J"/>
                <a:sym typeface="Playwrite GB J"/>
              </a:rPr>
              <a:t>Good attendance is considered to be less than 10 days off in a year.</a:t>
            </a:r>
            <a:endParaRPr sz="2700">
              <a:latin typeface="Playwrite GB J"/>
              <a:ea typeface="Playwrite GB J"/>
              <a:cs typeface="Playwrite GB J"/>
              <a:sym typeface="Playwrite GB J"/>
            </a:endParaRPr>
          </a:p>
          <a:p>
            <a:pPr indent="-222250" lvl="0" marL="228600" rtl="0" algn="l">
              <a:lnSpc>
                <a:spcPct val="90000"/>
              </a:lnSpc>
              <a:spcBef>
                <a:spcPts val="1000"/>
              </a:spcBef>
              <a:spcAft>
                <a:spcPts val="0"/>
              </a:spcAft>
              <a:buClr>
                <a:schemeClr val="dk1"/>
              </a:buClr>
              <a:buSzPts val="2100"/>
              <a:buFont typeface="Playwrite GB J"/>
              <a:buChar char="•"/>
            </a:pPr>
            <a:r>
              <a:rPr lang="en-GB" sz="2100">
                <a:latin typeface="Playwrite GB J"/>
                <a:ea typeface="Playwrite GB J"/>
                <a:cs typeface="Playwrite GB J"/>
                <a:sym typeface="Playwrite GB J"/>
              </a:rPr>
              <a:t>If your child has more than 19 days off in a year, they are classed as a Persistently Absent child, and they will be monitored by the local authority. </a:t>
            </a:r>
            <a:endParaRPr sz="2700">
              <a:latin typeface="Playwrite GB J"/>
              <a:ea typeface="Playwrite GB J"/>
              <a:cs typeface="Playwrite GB J"/>
              <a:sym typeface="Playwrite GB J"/>
            </a:endParaRPr>
          </a:p>
          <a:p>
            <a:pPr indent="-222250" lvl="0" marL="228600" rtl="0" algn="l">
              <a:lnSpc>
                <a:spcPct val="90000"/>
              </a:lnSpc>
              <a:spcBef>
                <a:spcPts val="1000"/>
              </a:spcBef>
              <a:spcAft>
                <a:spcPts val="0"/>
              </a:spcAft>
              <a:buClr>
                <a:schemeClr val="dk1"/>
              </a:buClr>
              <a:buSzPts val="2100"/>
              <a:buFont typeface="Playwrite GB J"/>
              <a:buChar char="•"/>
            </a:pPr>
            <a:r>
              <a:rPr lang="en-GB" sz="2100">
                <a:latin typeface="Playwrite GB J"/>
                <a:ea typeface="Playwrite GB J"/>
                <a:cs typeface="Playwrite GB J"/>
                <a:sym typeface="Playwrite GB J"/>
              </a:rPr>
              <a:t>Apart from ensuring they don’t miss out on learning, being in school is important for developing friendships with other children. It also teaches children good habits for when they are older and start to work. </a:t>
            </a:r>
            <a:endParaRPr sz="2700">
              <a:latin typeface="Playwrite GB J"/>
              <a:ea typeface="Playwrite GB J"/>
              <a:cs typeface="Playwrite GB J"/>
              <a:sym typeface="Playwrite GB J"/>
            </a:endParaRPr>
          </a:p>
          <a:p>
            <a:pPr indent="-222250" lvl="0" marL="228600" rtl="0" algn="l">
              <a:lnSpc>
                <a:spcPct val="90000"/>
              </a:lnSpc>
              <a:spcBef>
                <a:spcPts val="1000"/>
              </a:spcBef>
              <a:spcAft>
                <a:spcPts val="0"/>
              </a:spcAft>
              <a:buClr>
                <a:schemeClr val="dk1"/>
              </a:buClr>
              <a:buSzPts val="2100"/>
              <a:buFont typeface="Playwrite GB J"/>
              <a:buChar char="•"/>
            </a:pPr>
            <a:r>
              <a:rPr lang="en-GB" sz="2100">
                <a:latin typeface="Playwrite GB J"/>
                <a:ea typeface="Playwrite GB J"/>
                <a:cs typeface="Playwrite GB J"/>
                <a:sym typeface="Playwrite GB J"/>
              </a:rPr>
              <a:t>Being on time, is equally important – children get embarrassed and anxious if they have to walk into a classroom after the lesson has started. </a:t>
            </a:r>
            <a:r>
              <a:rPr i="1" lang="en-GB" sz="2100">
                <a:latin typeface="Playwrite GB J"/>
                <a:ea typeface="Playwrite GB J"/>
                <a:cs typeface="Playwrite GB J"/>
                <a:sym typeface="Playwrite GB J"/>
              </a:rPr>
              <a:t>Term-time holiday will not be authorised. If your child has 5 or more days absent, you will be fined by the Local Authority.</a:t>
            </a:r>
            <a:endParaRPr sz="2700">
              <a:latin typeface="Playwrite GB J"/>
              <a:ea typeface="Playwrite GB J"/>
              <a:cs typeface="Playwrite GB J"/>
              <a:sym typeface="Playwrite GB J"/>
            </a:endParaRPr>
          </a:p>
          <a:p>
            <a:pPr indent="-222250" lvl="0" marL="228600" rtl="0" algn="l">
              <a:lnSpc>
                <a:spcPct val="90000"/>
              </a:lnSpc>
              <a:spcBef>
                <a:spcPts val="1000"/>
              </a:spcBef>
              <a:spcAft>
                <a:spcPts val="0"/>
              </a:spcAft>
              <a:buClr>
                <a:schemeClr val="dk1"/>
              </a:buClr>
              <a:buSzPts val="2100"/>
              <a:buFont typeface="Playwrite GB J"/>
              <a:buChar char="•"/>
            </a:pPr>
            <a:r>
              <a:rPr i="1" lang="en-GB" sz="2100">
                <a:latin typeface="Playwrite GB J"/>
                <a:ea typeface="Playwrite GB J"/>
                <a:cs typeface="Playwrite GB J"/>
                <a:sym typeface="Playwrite GB J"/>
              </a:rPr>
              <a:t>You will receive an email at the end of each half-term sharing your child’s attendance. You will also be able to check on the Arbor Parent App. </a:t>
            </a:r>
            <a:endParaRPr sz="2700">
              <a:latin typeface="Playwrite GB J"/>
              <a:ea typeface="Playwrite GB J"/>
              <a:cs typeface="Playwrite GB J"/>
              <a:sym typeface="Playwrite GB J"/>
            </a:endParaRPr>
          </a:p>
        </p:txBody>
      </p:sp>
      <p:pic>
        <p:nvPicPr>
          <p:cNvPr id="127" name="Google Shape;127;p6"/>
          <p:cNvPicPr preferRelativeResize="0"/>
          <p:nvPr/>
        </p:nvPicPr>
        <p:blipFill rotWithShape="1">
          <a:blip r:embed="rId3">
            <a:alphaModFix/>
          </a:blip>
          <a:srcRect b="0" l="0" r="0" t="0"/>
          <a:stretch/>
        </p:blipFill>
        <p:spPr>
          <a:xfrm>
            <a:off x="11003407" y="0"/>
            <a:ext cx="1188600" cy="1220400"/>
          </a:xfrm>
          <a:prstGeom prst="ellipse">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1" name="Shape 131"/>
        <p:cNvGrpSpPr/>
        <p:nvPr/>
      </p:nvGrpSpPr>
      <p:grpSpPr>
        <a:xfrm>
          <a:off x="0" y="0"/>
          <a:ext cx="0" cy="0"/>
          <a:chOff x="0" y="0"/>
          <a:chExt cx="0" cy="0"/>
        </a:xfrm>
      </p:grpSpPr>
      <p:sp>
        <p:nvSpPr>
          <p:cNvPr id="132" name="Google Shape;132;p7"/>
          <p:cNvSpPr txBox="1"/>
          <p:nvPr>
            <p:ph type="title"/>
          </p:nvPr>
        </p:nvSpPr>
        <p:spPr>
          <a:xfrm>
            <a:off x="458445" y="-9454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b="1" lang="en-GB" sz="3600">
                <a:latin typeface="Playwrite GB J"/>
                <a:ea typeface="Playwrite GB J"/>
                <a:cs typeface="Playwrite GB J"/>
                <a:sym typeface="Playwrite GB J"/>
              </a:rPr>
              <a:t>Home Learning </a:t>
            </a:r>
            <a:endParaRPr>
              <a:latin typeface="Playwrite GB J"/>
              <a:ea typeface="Playwrite GB J"/>
              <a:cs typeface="Playwrite GB J"/>
              <a:sym typeface="Playwrite GB J"/>
            </a:endParaRPr>
          </a:p>
        </p:txBody>
      </p:sp>
      <p:sp>
        <p:nvSpPr>
          <p:cNvPr id="133" name="Google Shape;133;p7"/>
          <p:cNvSpPr txBox="1"/>
          <p:nvPr>
            <p:ph idx="1" type="body"/>
          </p:nvPr>
        </p:nvSpPr>
        <p:spPr>
          <a:xfrm>
            <a:off x="478965" y="1142414"/>
            <a:ext cx="11234100" cy="47271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None/>
            </a:pPr>
            <a:r>
              <a:rPr lang="en-GB" sz="1800">
                <a:latin typeface="Playwrite GB J"/>
                <a:ea typeface="Playwrite GB J"/>
                <a:cs typeface="Playwrite GB J"/>
                <a:sym typeface="Playwrite GB J"/>
              </a:rPr>
              <a:t>Please see the Year 5 Key Skills document for what you can be focusing on at home each half-term in addition to weekly homework. </a:t>
            </a:r>
            <a:endParaRPr sz="2600">
              <a:latin typeface="Playwrite GB J"/>
              <a:ea typeface="Playwrite GB J"/>
              <a:cs typeface="Playwrite GB J"/>
              <a:sym typeface="Playwrite GB J"/>
            </a:endParaRPr>
          </a:p>
          <a:p>
            <a:pPr indent="0" lvl="0" marL="0" rtl="0" algn="l">
              <a:lnSpc>
                <a:spcPct val="90000"/>
              </a:lnSpc>
              <a:spcBef>
                <a:spcPts val="1000"/>
              </a:spcBef>
              <a:spcAft>
                <a:spcPts val="0"/>
              </a:spcAft>
              <a:buClr>
                <a:schemeClr val="dk1"/>
              </a:buClr>
              <a:buSzPts val="2000"/>
              <a:buNone/>
            </a:pPr>
            <a:r>
              <a:rPr lang="en-GB" sz="1800">
                <a:latin typeface="Playwrite GB J"/>
                <a:ea typeface="Playwrite GB J"/>
                <a:cs typeface="Playwrite GB J"/>
                <a:sym typeface="Playwrite GB J"/>
              </a:rPr>
              <a:t>Weekly homework will be:</a:t>
            </a:r>
            <a:endParaRPr sz="2600">
              <a:latin typeface="Playwrite GB J"/>
              <a:ea typeface="Playwrite GB J"/>
              <a:cs typeface="Playwrite GB J"/>
              <a:sym typeface="Playwrite GB J"/>
            </a:endParaRPr>
          </a:p>
          <a:p>
            <a:pPr indent="-444500" lvl="0" marL="457200" rtl="0" algn="l">
              <a:lnSpc>
                <a:spcPct val="90000"/>
              </a:lnSpc>
              <a:spcBef>
                <a:spcPts val="1000"/>
              </a:spcBef>
              <a:spcAft>
                <a:spcPts val="0"/>
              </a:spcAft>
              <a:buClr>
                <a:schemeClr val="dk1"/>
              </a:buClr>
              <a:buSzPts val="1800"/>
              <a:buFont typeface="Playwrite GB J"/>
              <a:buAutoNum type="arabicParenR"/>
            </a:pPr>
            <a:r>
              <a:rPr lang="en-GB" sz="1800">
                <a:latin typeface="Playwrite GB J"/>
                <a:ea typeface="Playwrite GB J"/>
                <a:cs typeface="Playwrite GB J"/>
                <a:sym typeface="Playwrite GB J"/>
              </a:rPr>
              <a:t>Reading everyday and recording this in reading logs which will be checked. </a:t>
            </a:r>
            <a:endParaRPr sz="2600">
              <a:latin typeface="Playwrite GB J"/>
              <a:ea typeface="Playwrite GB J"/>
              <a:cs typeface="Playwrite GB J"/>
              <a:sym typeface="Playwrite GB J"/>
            </a:endParaRPr>
          </a:p>
          <a:p>
            <a:pPr indent="-444500" lvl="0" marL="457200" rtl="0" algn="l">
              <a:lnSpc>
                <a:spcPct val="90000"/>
              </a:lnSpc>
              <a:spcBef>
                <a:spcPts val="1000"/>
              </a:spcBef>
              <a:spcAft>
                <a:spcPts val="0"/>
              </a:spcAft>
              <a:buClr>
                <a:schemeClr val="dk1"/>
              </a:buClr>
              <a:buSzPts val="1800"/>
              <a:buFont typeface="Playwrite GB J"/>
              <a:buAutoNum type="arabicParenR"/>
            </a:pPr>
            <a:r>
              <a:rPr lang="en-GB" sz="1800">
                <a:latin typeface="Playwrite GB J"/>
                <a:ea typeface="Playwrite GB J"/>
                <a:cs typeface="Playwrite GB J"/>
                <a:sym typeface="Playwrite GB J"/>
              </a:rPr>
              <a:t>Times Tables – this will be monitored through the pupil’s engagement and accuracy on Times Tables Rock Stars.</a:t>
            </a:r>
            <a:endParaRPr sz="2600">
              <a:latin typeface="Playwrite GB J"/>
              <a:ea typeface="Playwrite GB J"/>
              <a:cs typeface="Playwrite GB J"/>
              <a:sym typeface="Playwrite GB J"/>
            </a:endParaRPr>
          </a:p>
          <a:p>
            <a:pPr indent="-444500" lvl="0" marL="457200" rtl="0" algn="l">
              <a:lnSpc>
                <a:spcPct val="90000"/>
              </a:lnSpc>
              <a:spcBef>
                <a:spcPts val="1000"/>
              </a:spcBef>
              <a:spcAft>
                <a:spcPts val="0"/>
              </a:spcAft>
              <a:buClr>
                <a:schemeClr val="dk1"/>
              </a:buClr>
              <a:buSzPts val="1800"/>
              <a:buFont typeface="Playwrite GB J"/>
              <a:buAutoNum type="arabicParenR"/>
            </a:pPr>
            <a:r>
              <a:rPr lang="en-GB" sz="1800">
                <a:latin typeface="Playwrite GB J"/>
                <a:ea typeface="Playwrite GB J"/>
                <a:cs typeface="Playwrite GB J"/>
                <a:sym typeface="Playwrite GB J"/>
              </a:rPr>
              <a:t>Spellings on Spelling Shed – monitored for completion and accuracy each week. They are to be practiced a minimum of 3 times before Friday. </a:t>
            </a:r>
            <a:endParaRPr sz="1800">
              <a:latin typeface="Playwrite GB J"/>
              <a:ea typeface="Playwrite GB J"/>
              <a:cs typeface="Playwrite GB J"/>
              <a:sym typeface="Playwrite GB J"/>
            </a:endParaRPr>
          </a:p>
          <a:p>
            <a:pPr indent="0" lvl="0" marL="0" rtl="0" algn="l">
              <a:lnSpc>
                <a:spcPct val="90000"/>
              </a:lnSpc>
              <a:spcBef>
                <a:spcPts val="1000"/>
              </a:spcBef>
              <a:spcAft>
                <a:spcPts val="0"/>
              </a:spcAft>
              <a:buNone/>
            </a:pPr>
            <a:r>
              <a:rPr b="1" lang="en-GB" sz="1800">
                <a:solidFill>
                  <a:srgbClr val="FF0000"/>
                </a:solidFill>
                <a:latin typeface="Playwrite GB J"/>
                <a:ea typeface="Playwrite GB J"/>
                <a:cs typeface="Playwrite GB J"/>
                <a:sym typeface="Playwrite GB J"/>
              </a:rPr>
              <a:t>Children will each have a punch card where they will be able to collect hole punches for completing their homework. This is a reward system to try and motivate them to </a:t>
            </a:r>
            <a:r>
              <a:rPr b="1" lang="en-GB" sz="1800">
                <a:solidFill>
                  <a:srgbClr val="FF0000"/>
                </a:solidFill>
                <a:latin typeface="Playwrite GB J"/>
                <a:ea typeface="Playwrite GB J"/>
                <a:cs typeface="Playwrite GB J"/>
                <a:sym typeface="Playwrite GB J"/>
              </a:rPr>
              <a:t>engage.</a:t>
            </a:r>
            <a:r>
              <a:rPr b="1" lang="en-GB" sz="1800">
                <a:latin typeface="Playwrite GB J"/>
                <a:ea typeface="Playwrite GB J"/>
                <a:cs typeface="Playwrite GB J"/>
                <a:sym typeface="Playwrite GB J"/>
              </a:rPr>
              <a:t> </a:t>
            </a:r>
            <a:endParaRPr b="1" sz="1800">
              <a:latin typeface="Playwrite GB J"/>
              <a:ea typeface="Playwrite GB J"/>
              <a:cs typeface="Playwrite GB J"/>
              <a:sym typeface="Playwrite GB J"/>
            </a:endParaRPr>
          </a:p>
          <a:p>
            <a:pPr indent="0" lvl="0" marL="0" rtl="0" algn="l">
              <a:lnSpc>
                <a:spcPct val="90000"/>
              </a:lnSpc>
              <a:spcBef>
                <a:spcPts val="1000"/>
              </a:spcBef>
              <a:spcAft>
                <a:spcPts val="0"/>
              </a:spcAft>
              <a:buClr>
                <a:schemeClr val="dk1"/>
              </a:buClr>
              <a:buSzPts val="2000"/>
              <a:buNone/>
            </a:pPr>
            <a:r>
              <a:rPr lang="en-GB" sz="1800" u="sng">
                <a:latin typeface="Playwrite GB J"/>
                <a:ea typeface="Playwrite GB J"/>
                <a:cs typeface="Playwrite GB J"/>
                <a:sym typeface="Playwrite GB J"/>
              </a:rPr>
              <a:t>Key life skills: </a:t>
            </a:r>
            <a:endParaRPr sz="2600">
              <a:latin typeface="Playwrite GB J"/>
              <a:ea typeface="Playwrite GB J"/>
              <a:cs typeface="Playwrite GB J"/>
              <a:sym typeface="Playwrite GB J"/>
            </a:endParaRPr>
          </a:p>
          <a:p>
            <a:pPr indent="-215900" lvl="0" marL="228600" rtl="0" algn="l">
              <a:lnSpc>
                <a:spcPct val="90000"/>
              </a:lnSpc>
              <a:spcBef>
                <a:spcPts val="1000"/>
              </a:spcBef>
              <a:spcAft>
                <a:spcPts val="0"/>
              </a:spcAft>
              <a:buClr>
                <a:schemeClr val="dk1"/>
              </a:buClr>
              <a:buSzPts val="1800"/>
              <a:buFont typeface="Playwrite GB J"/>
              <a:buChar char="•"/>
            </a:pPr>
            <a:r>
              <a:rPr lang="en-GB" sz="1800">
                <a:latin typeface="Playwrite GB J"/>
                <a:ea typeface="Playwrite GB J"/>
                <a:cs typeface="Playwrite GB J"/>
                <a:sym typeface="Playwrite GB J"/>
              </a:rPr>
              <a:t>Being able to tie shoelaces and ties</a:t>
            </a:r>
            <a:endParaRPr sz="2600">
              <a:latin typeface="Playwrite GB J"/>
              <a:ea typeface="Playwrite GB J"/>
              <a:cs typeface="Playwrite GB J"/>
              <a:sym typeface="Playwrite GB J"/>
            </a:endParaRPr>
          </a:p>
          <a:p>
            <a:pPr indent="-215900" lvl="0" marL="228600" rtl="0" algn="l">
              <a:lnSpc>
                <a:spcPct val="90000"/>
              </a:lnSpc>
              <a:spcBef>
                <a:spcPts val="1000"/>
              </a:spcBef>
              <a:spcAft>
                <a:spcPts val="0"/>
              </a:spcAft>
              <a:buClr>
                <a:schemeClr val="dk1"/>
              </a:buClr>
              <a:buSzPts val="1800"/>
              <a:buFont typeface="Playwrite GB J"/>
              <a:buChar char="•"/>
            </a:pPr>
            <a:r>
              <a:rPr lang="en-GB" sz="1800">
                <a:latin typeface="Playwrite GB J"/>
                <a:ea typeface="Playwrite GB J"/>
                <a:cs typeface="Playwrite GB J"/>
                <a:sym typeface="Playwrite GB J"/>
              </a:rPr>
              <a:t>Being able to tell the time on an analogue clock (school clocks are not digital)</a:t>
            </a:r>
            <a:endParaRPr sz="2600">
              <a:latin typeface="Playwrite GB J"/>
              <a:ea typeface="Playwrite GB J"/>
              <a:cs typeface="Playwrite GB J"/>
              <a:sym typeface="Playwrite GB J"/>
            </a:endParaRPr>
          </a:p>
          <a:p>
            <a:pPr indent="-215900" lvl="0" marL="228600" rtl="0" algn="l">
              <a:lnSpc>
                <a:spcPct val="90000"/>
              </a:lnSpc>
              <a:spcBef>
                <a:spcPts val="1000"/>
              </a:spcBef>
              <a:spcAft>
                <a:spcPts val="0"/>
              </a:spcAft>
              <a:buClr>
                <a:schemeClr val="dk1"/>
              </a:buClr>
              <a:buSzPts val="1800"/>
              <a:buFont typeface="Playwrite GB J"/>
              <a:buChar char="•"/>
            </a:pPr>
            <a:r>
              <a:rPr lang="en-GB" sz="1800">
                <a:latin typeface="Playwrite GB J"/>
                <a:ea typeface="Playwrite GB J"/>
                <a:cs typeface="Playwrite GB J"/>
                <a:sym typeface="Playwrite GB J"/>
              </a:rPr>
              <a:t>Being able to get changed/dressed quickly</a:t>
            </a:r>
            <a:endParaRPr sz="2600">
              <a:latin typeface="Playwrite GB J"/>
              <a:ea typeface="Playwrite GB J"/>
              <a:cs typeface="Playwrite GB J"/>
              <a:sym typeface="Playwrite GB J"/>
            </a:endParaRPr>
          </a:p>
          <a:p>
            <a:pPr indent="0" lvl="0" marL="0" rtl="0" algn="ctr">
              <a:lnSpc>
                <a:spcPct val="90000"/>
              </a:lnSpc>
              <a:spcBef>
                <a:spcPts val="1000"/>
              </a:spcBef>
              <a:spcAft>
                <a:spcPts val="0"/>
              </a:spcAft>
              <a:buClr>
                <a:schemeClr val="dk1"/>
              </a:buClr>
              <a:buSzPts val="2000"/>
              <a:buNone/>
            </a:pPr>
            <a:r>
              <a:rPr lang="en-GB" sz="1800">
                <a:latin typeface="Playwrite GB J"/>
                <a:ea typeface="Playwrite GB J"/>
                <a:cs typeface="Playwrite GB J"/>
                <a:sym typeface="Playwrite GB J"/>
              </a:rPr>
              <a:t>Spelling Shed and Times Tables Rockstars Log ins will be sent home and/or stuck into reading journals in September. </a:t>
            </a:r>
            <a:endParaRPr sz="2600">
              <a:latin typeface="Playwrite GB J"/>
              <a:ea typeface="Playwrite GB J"/>
              <a:cs typeface="Playwrite GB J"/>
              <a:sym typeface="Playwrite GB J"/>
            </a:endParaRPr>
          </a:p>
          <a:p>
            <a:pPr indent="0" lvl="0" marL="0" rtl="0" algn="l">
              <a:lnSpc>
                <a:spcPct val="90000"/>
              </a:lnSpc>
              <a:spcBef>
                <a:spcPts val="1000"/>
              </a:spcBef>
              <a:spcAft>
                <a:spcPts val="0"/>
              </a:spcAft>
              <a:buClr>
                <a:schemeClr val="dk1"/>
              </a:buClr>
              <a:buSzPts val="2400"/>
              <a:buNone/>
            </a:pPr>
            <a:r>
              <a:t/>
            </a:r>
            <a:endParaRPr sz="2400">
              <a:latin typeface="Comic Sans MS"/>
              <a:ea typeface="Comic Sans MS"/>
              <a:cs typeface="Comic Sans MS"/>
              <a:sym typeface="Comic Sans MS"/>
            </a:endParaRPr>
          </a:p>
          <a:p>
            <a:pPr indent="-304800" lvl="0" marL="457200" rtl="0" algn="l">
              <a:lnSpc>
                <a:spcPct val="90000"/>
              </a:lnSpc>
              <a:spcBef>
                <a:spcPts val="1000"/>
              </a:spcBef>
              <a:spcAft>
                <a:spcPts val="0"/>
              </a:spcAft>
              <a:buClr>
                <a:schemeClr val="dk1"/>
              </a:buClr>
              <a:buSzPts val="2400"/>
              <a:buNone/>
            </a:pPr>
            <a:r>
              <a:t/>
            </a:r>
            <a:endParaRPr sz="2400">
              <a:latin typeface="Comic Sans MS"/>
              <a:ea typeface="Comic Sans MS"/>
              <a:cs typeface="Comic Sans MS"/>
              <a:sym typeface="Comic Sans MS"/>
            </a:endParaRPr>
          </a:p>
          <a:p>
            <a:pPr indent="0" lvl="0" marL="0" rtl="0" algn="l">
              <a:lnSpc>
                <a:spcPct val="90000"/>
              </a:lnSpc>
              <a:spcBef>
                <a:spcPts val="1000"/>
              </a:spcBef>
              <a:spcAft>
                <a:spcPts val="0"/>
              </a:spcAft>
              <a:buClr>
                <a:schemeClr val="dk1"/>
              </a:buClr>
              <a:buSzPts val="3200"/>
              <a:buNone/>
            </a:pPr>
            <a:r>
              <a:t/>
            </a:r>
            <a:endParaRPr sz="3200">
              <a:latin typeface="Comic Sans MS"/>
              <a:ea typeface="Comic Sans MS"/>
              <a:cs typeface="Comic Sans MS"/>
              <a:sym typeface="Comic Sans MS"/>
            </a:endParaRPr>
          </a:p>
        </p:txBody>
      </p:sp>
      <p:pic>
        <p:nvPicPr>
          <p:cNvPr id="134" name="Google Shape;134;p7"/>
          <p:cNvPicPr preferRelativeResize="0"/>
          <p:nvPr/>
        </p:nvPicPr>
        <p:blipFill rotWithShape="1">
          <a:blip r:embed="rId3">
            <a:alphaModFix/>
          </a:blip>
          <a:srcRect b="0" l="0" r="0" t="0"/>
          <a:stretch/>
        </p:blipFill>
        <p:spPr>
          <a:xfrm>
            <a:off x="10904505" y="-11"/>
            <a:ext cx="1188600" cy="1220400"/>
          </a:xfrm>
          <a:prstGeom prst="ellipse">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38" name="Shape 138"/>
        <p:cNvGrpSpPr/>
        <p:nvPr/>
      </p:nvGrpSpPr>
      <p:grpSpPr>
        <a:xfrm>
          <a:off x="0" y="0"/>
          <a:ext cx="0" cy="0"/>
          <a:chOff x="0" y="0"/>
          <a:chExt cx="0" cy="0"/>
        </a:xfrm>
      </p:grpSpPr>
      <p:sp>
        <p:nvSpPr>
          <p:cNvPr id="139" name="Google Shape;139;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How you can be involved:	</a:t>
            </a:r>
            <a:endParaRPr>
              <a:latin typeface="Playwrite GB J"/>
              <a:ea typeface="Playwrite GB J"/>
              <a:cs typeface="Playwrite GB J"/>
              <a:sym typeface="Playwrite GB J"/>
            </a:endParaRPr>
          </a:p>
        </p:txBody>
      </p:sp>
      <p:sp>
        <p:nvSpPr>
          <p:cNvPr id="140" name="Google Shape;140;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Font typeface="Playwrite GB J"/>
              <a:buChar char="•"/>
            </a:pPr>
            <a:r>
              <a:rPr lang="en-GB">
                <a:latin typeface="Playwrite GB J"/>
                <a:ea typeface="Playwrite GB J"/>
                <a:cs typeface="Playwrite GB J"/>
                <a:sym typeface="Playwrite GB J"/>
              </a:rPr>
              <a:t>Thankful Thursdays (once a half-term)</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Sports Day</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Parent Assembly (once a half-term)</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Parents evening </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Reading the newsletter</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Checking website for the curriculum information and supporting this learning at home</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Being on time </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Supporting reading </a:t>
            </a:r>
            <a:endParaRPr>
              <a:latin typeface="Playwrite GB J"/>
              <a:ea typeface="Playwrite GB J"/>
              <a:cs typeface="Playwrite GB J"/>
              <a:sym typeface="Playwrite GB J"/>
            </a:endParaRPr>
          </a:p>
        </p:txBody>
      </p:sp>
      <p:pic>
        <p:nvPicPr>
          <p:cNvPr id="141" name="Google Shape;141;p8"/>
          <p:cNvPicPr preferRelativeResize="0"/>
          <p:nvPr/>
        </p:nvPicPr>
        <p:blipFill rotWithShape="1">
          <a:blip r:embed="rId3">
            <a:alphaModFix/>
          </a:blip>
          <a:srcRect b="0" l="0" r="0" t="0"/>
          <a:stretch/>
        </p:blipFill>
        <p:spPr>
          <a:xfrm>
            <a:off x="10165080" y="470263"/>
            <a:ext cx="1188720" cy="1220425"/>
          </a:xfrm>
          <a:prstGeom prst="ellipse">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45" name="Shape 145"/>
        <p:cNvGrpSpPr/>
        <p:nvPr/>
      </p:nvGrpSpPr>
      <p:grpSpPr>
        <a:xfrm>
          <a:off x="0" y="0"/>
          <a:ext cx="0" cy="0"/>
          <a:chOff x="0" y="0"/>
          <a:chExt cx="0" cy="0"/>
        </a:xfrm>
      </p:grpSpPr>
      <p:sp>
        <p:nvSpPr>
          <p:cNvPr id="146" name="Google Shape;14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Year 5 Curriculum Maps</a:t>
            </a:r>
            <a:endParaRPr>
              <a:latin typeface="Playwrite GB J"/>
              <a:ea typeface="Playwrite GB J"/>
              <a:cs typeface="Playwrite GB J"/>
              <a:sym typeface="Playwrite GB J"/>
            </a:endParaRPr>
          </a:p>
        </p:txBody>
      </p:sp>
      <p:sp>
        <p:nvSpPr>
          <p:cNvPr id="147" name="Google Shape;147;p9"/>
          <p:cNvSpPr txBox="1"/>
          <p:nvPr>
            <p:ph idx="1" type="body"/>
          </p:nvPr>
        </p:nvSpPr>
        <p:spPr>
          <a:xfrm>
            <a:off x="912628" y="2700749"/>
            <a:ext cx="10515600" cy="12204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FF0000"/>
              </a:buClr>
              <a:buSzPts val="4000"/>
              <a:buNone/>
            </a:pPr>
            <a:r>
              <a:rPr i="1" lang="en-GB" sz="4000" u="sng">
                <a:latin typeface="Playwrite GB J"/>
                <a:ea typeface="Playwrite GB J"/>
                <a:cs typeface="Playwrite GB J"/>
                <a:sym typeface="Playwrite GB J"/>
                <a:hlinkClick r:id="rId3"/>
              </a:rPr>
              <a:t>https://www.stbenedicts.cheshire.sch.uk/page/year-5/126856</a:t>
            </a:r>
            <a:r>
              <a:rPr i="1" lang="en-GB" sz="4000">
                <a:latin typeface="Playwrite GB J"/>
                <a:ea typeface="Playwrite GB J"/>
                <a:cs typeface="Playwrite GB J"/>
                <a:sym typeface="Playwrite GB J"/>
              </a:rPr>
              <a:t> </a:t>
            </a:r>
            <a:endParaRPr>
              <a:latin typeface="Playwrite GB J"/>
              <a:ea typeface="Playwrite GB J"/>
              <a:cs typeface="Playwrite GB J"/>
              <a:sym typeface="Playwrite GB J"/>
            </a:endParaRPr>
          </a:p>
          <a:p>
            <a:pPr indent="0" lvl="0" marL="0" rtl="0" algn="ctr">
              <a:lnSpc>
                <a:spcPct val="90000"/>
              </a:lnSpc>
              <a:spcBef>
                <a:spcPts val="1000"/>
              </a:spcBef>
              <a:spcAft>
                <a:spcPts val="0"/>
              </a:spcAft>
              <a:buClr>
                <a:schemeClr val="dk1"/>
              </a:buClr>
              <a:buSzPts val="3200"/>
              <a:buNone/>
            </a:pPr>
            <a:r>
              <a:t/>
            </a:r>
            <a:endParaRPr i="1" sz="3200">
              <a:latin typeface="Playwrite GB J"/>
              <a:ea typeface="Playwrite GB J"/>
              <a:cs typeface="Playwrite GB J"/>
              <a:sym typeface="Playwrite GB J"/>
            </a:endParaRPr>
          </a:p>
          <a:p>
            <a:pPr indent="0" lvl="0" marL="0" rtl="0" algn="ctr">
              <a:lnSpc>
                <a:spcPct val="90000"/>
              </a:lnSpc>
              <a:spcBef>
                <a:spcPts val="1000"/>
              </a:spcBef>
              <a:spcAft>
                <a:spcPts val="0"/>
              </a:spcAft>
              <a:buClr>
                <a:srgbClr val="FF0000"/>
              </a:buClr>
              <a:buSzPts val="3200"/>
              <a:buNone/>
            </a:pPr>
            <a:r>
              <a:t/>
            </a:r>
            <a:endParaRPr>
              <a:latin typeface="Playwrite GB J"/>
              <a:ea typeface="Playwrite GB J"/>
              <a:cs typeface="Playwrite GB J"/>
              <a:sym typeface="Playwrite GB J"/>
            </a:endParaRPr>
          </a:p>
        </p:txBody>
      </p:sp>
      <p:pic>
        <p:nvPicPr>
          <p:cNvPr id="148" name="Google Shape;148;p9"/>
          <p:cNvPicPr preferRelativeResize="0"/>
          <p:nvPr/>
        </p:nvPicPr>
        <p:blipFill rotWithShape="1">
          <a:blip r:embed="rId4">
            <a:alphaModFix/>
          </a:blip>
          <a:srcRect b="0" l="0" r="0" t="0"/>
          <a:stretch/>
        </p:blipFill>
        <p:spPr>
          <a:xfrm>
            <a:off x="10165080" y="470263"/>
            <a:ext cx="1188720" cy="1220425"/>
          </a:xfrm>
          <a:prstGeom prst="ellipse">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52" name="Shape 152"/>
        <p:cNvGrpSpPr/>
        <p:nvPr/>
      </p:nvGrpSpPr>
      <p:grpSpPr>
        <a:xfrm>
          <a:off x="0" y="0"/>
          <a:ext cx="0" cy="0"/>
          <a:chOff x="0" y="0"/>
          <a:chExt cx="0" cy="0"/>
        </a:xfrm>
      </p:grpSpPr>
      <p:pic>
        <p:nvPicPr>
          <p:cNvPr id="153" name="Google Shape;153;p10" title="Screenshot 2025-07-24 at 19.50.06.png"/>
          <p:cNvPicPr preferRelativeResize="0"/>
          <p:nvPr/>
        </p:nvPicPr>
        <p:blipFill rotWithShape="1">
          <a:blip r:embed="rId3">
            <a:alphaModFix/>
          </a:blip>
          <a:srcRect b="0" l="12398" r="9084" t="14930"/>
          <a:stretch/>
        </p:blipFill>
        <p:spPr>
          <a:xfrm>
            <a:off x="1280475" y="0"/>
            <a:ext cx="9732439" cy="68579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57" name="Shape 157"/>
        <p:cNvGrpSpPr/>
        <p:nvPr/>
      </p:nvGrpSpPr>
      <p:grpSpPr>
        <a:xfrm>
          <a:off x="0" y="0"/>
          <a:ext cx="0" cy="0"/>
          <a:chOff x="0" y="0"/>
          <a:chExt cx="0" cy="0"/>
        </a:xfrm>
      </p:grpSpPr>
      <p:sp>
        <p:nvSpPr>
          <p:cNvPr id="158" name="Google Shape;158;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omic Sans MS"/>
              <a:buNone/>
            </a:pPr>
            <a:r>
              <a:rPr lang="en-GB">
                <a:latin typeface="Playwrite GB J"/>
                <a:ea typeface="Playwrite GB J"/>
                <a:cs typeface="Playwrite GB J"/>
                <a:sym typeface="Playwrite GB J"/>
              </a:rPr>
              <a:t>Y5 Timetable</a:t>
            </a:r>
            <a:br>
              <a:rPr lang="en-GB">
                <a:latin typeface="Comic Sans MS"/>
                <a:ea typeface="Comic Sans MS"/>
                <a:cs typeface="Comic Sans MS"/>
                <a:sym typeface="Comic Sans MS"/>
              </a:rPr>
            </a:br>
            <a:br>
              <a:rPr lang="en-GB">
                <a:latin typeface="Comic Sans MS"/>
                <a:ea typeface="Comic Sans MS"/>
                <a:cs typeface="Comic Sans MS"/>
                <a:sym typeface="Comic Sans MS"/>
              </a:rPr>
            </a:br>
            <a:r>
              <a:rPr lang="en-GB">
                <a:latin typeface="Comic Sans MS"/>
                <a:ea typeface="Comic Sans MS"/>
                <a:cs typeface="Comic Sans MS"/>
                <a:sym typeface="Comic Sans MS"/>
              </a:rPr>
              <a:t> </a:t>
            </a:r>
            <a:endParaRPr>
              <a:solidFill>
                <a:srgbClr val="FF0000"/>
              </a:solidFill>
              <a:latin typeface="Comic Sans MS"/>
              <a:ea typeface="Comic Sans MS"/>
              <a:cs typeface="Comic Sans MS"/>
              <a:sym typeface="Comic Sans MS"/>
            </a:endParaRPr>
          </a:p>
        </p:txBody>
      </p:sp>
      <p:pic>
        <p:nvPicPr>
          <p:cNvPr id="159" name="Google Shape;159;p11"/>
          <p:cNvPicPr preferRelativeResize="0"/>
          <p:nvPr/>
        </p:nvPicPr>
        <p:blipFill rotWithShape="1">
          <a:blip r:embed="rId3">
            <a:alphaModFix/>
          </a:blip>
          <a:srcRect b="0" l="0" r="0" t="0"/>
          <a:stretch/>
        </p:blipFill>
        <p:spPr>
          <a:xfrm>
            <a:off x="10165080" y="470263"/>
            <a:ext cx="1188720" cy="1220425"/>
          </a:xfrm>
          <a:prstGeom prst="ellipse">
            <a:avLst/>
          </a:prstGeom>
          <a:noFill/>
          <a:ln>
            <a:noFill/>
          </a:ln>
        </p:spPr>
      </p:pic>
      <p:pic>
        <p:nvPicPr>
          <p:cNvPr id="160" name="Google Shape;160;p11" title="Screenshot 2026-09-02 at 10.34.02.png"/>
          <p:cNvPicPr preferRelativeResize="0"/>
          <p:nvPr/>
        </p:nvPicPr>
        <p:blipFill rotWithShape="1">
          <a:blip r:embed="rId4">
            <a:alphaModFix/>
          </a:blip>
          <a:srcRect b="0" l="11931" r="14241" t="23401"/>
          <a:stretch/>
        </p:blipFill>
        <p:spPr>
          <a:xfrm>
            <a:off x="300750" y="1003950"/>
            <a:ext cx="8514048" cy="57453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64" name="Shape 164"/>
        <p:cNvGrpSpPr/>
        <p:nvPr/>
      </p:nvGrpSpPr>
      <p:grpSpPr>
        <a:xfrm>
          <a:off x="0" y="0"/>
          <a:ext cx="0" cy="0"/>
          <a:chOff x="0" y="0"/>
          <a:chExt cx="0" cy="0"/>
        </a:xfrm>
      </p:grpSpPr>
      <p:sp>
        <p:nvSpPr>
          <p:cNvPr id="165" name="Google Shape;165;p12"/>
          <p:cNvSpPr txBox="1"/>
          <p:nvPr>
            <p:ph type="title"/>
          </p:nvPr>
        </p:nvSpPr>
        <p:spPr>
          <a:xfrm>
            <a:off x="785725" y="10650"/>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b="1" lang="en-GB">
                <a:latin typeface="Playwrite GB J"/>
                <a:ea typeface="Playwrite GB J"/>
                <a:cs typeface="Playwrite GB J"/>
                <a:sym typeface="Playwrite GB J"/>
              </a:rPr>
              <a:t>Key events this year </a:t>
            </a:r>
            <a:endParaRPr>
              <a:latin typeface="Playwrite GB J"/>
              <a:ea typeface="Playwrite GB J"/>
              <a:cs typeface="Playwrite GB J"/>
              <a:sym typeface="Playwrite GB J"/>
            </a:endParaRPr>
          </a:p>
        </p:txBody>
      </p:sp>
      <p:sp>
        <p:nvSpPr>
          <p:cNvPr id="166" name="Google Shape;166;p12"/>
          <p:cNvSpPr txBox="1"/>
          <p:nvPr>
            <p:ph idx="1" type="body"/>
          </p:nvPr>
        </p:nvSpPr>
        <p:spPr>
          <a:xfrm>
            <a:off x="99625" y="1259700"/>
            <a:ext cx="11887800" cy="5598300"/>
          </a:xfrm>
          <a:prstGeom prst="rect">
            <a:avLst/>
          </a:prstGeom>
          <a:noFill/>
          <a:ln>
            <a:noFill/>
          </a:ln>
        </p:spPr>
        <p:txBody>
          <a:bodyPr anchorCtr="0" anchor="t" bIns="45700" lIns="91425" spcFirstLastPara="1" rIns="91425" wrap="square" tIns="45700">
            <a:normAutofit fontScale="77500" lnSpcReduction="10000"/>
          </a:bodyPr>
          <a:lstStyle/>
          <a:p>
            <a:pPr indent="-361474" lvl="0" marL="457200" rtl="0" algn="l">
              <a:lnSpc>
                <a:spcPct val="100000"/>
              </a:lnSpc>
              <a:spcBef>
                <a:spcPts val="0"/>
              </a:spcBef>
              <a:spcAft>
                <a:spcPts val="0"/>
              </a:spcAft>
              <a:buSzPct val="100000"/>
              <a:buFont typeface="Playwrite GB J"/>
              <a:buChar char="•"/>
            </a:pPr>
            <a:r>
              <a:rPr b="1" lang="en-GB" sz="2700">
                <a:latin typeface="Playwrite GB J"/>
                <a:ea typeface="Playwrite GB J"/>
                <a:cs typeface="Playwrite GB J"/>
                <a:sym typeface="Playwrite GB J"/>
              </a:rPr>
              <a:t>Autumn 1 </a:t>
            </a:r>
            <a:r>
              <a:rPr lang="en-GB" sz="2700">
                <a:latin typeface="Playwrite GB J"/>
                <a:ea typeface="Playwrite GB J"/>
                <a:cs typeface="Playwrite GB J"/>
                <a:sym typeface="Playwrite GB J"/>
              </a:rPr>
              <a:t>– </a:t>
            </a:r>
            <a:r>
              <a:rPr lang="en-GB" sz="2700">
                <a:latin typeface="Playwrite GB J"/>
                <a:ea typeface="Playwrite GB J"/>
                <a:cs typeface="Playwrite GB J"/>
                <a:sym typeface="Playwrite GB J"/>
              </a:rPr>
              <a:t>Lowry Artist Workshop. An artist will visit Year 5 for the day in school and create some pieces of art inspired by L.S Lowry with them (cost approx. £10). </a:t>
            </a:r>
            <a:endParaRPr sz="2700">
              <a:latin typeface="Playwrite GB J"/>
              <a:ea typeface="Playwrite GB J"/>
              <a:cs typeface="Playwrite GB J"/>
              <a:sym typeface="Playwrite GB J"/>
            </a:endParaRPr>
          </a:p>
          <a:p>
            <a:pPr indent="0" lvl="0" marL="457200" rtl="0" algn="l">
              <a:lnSpc>
                <a:spcPct val="100000"/>
              </a:lnSpc>
              <a:spcBef>
                <a:spcPts val="0"/>
              </a:spcBef>
              <a:spcAft>
                <a:spcPts val="0"/>
              </a:spcAft>
              <a:buNone/>
            </a:pPr>
            <a:r>
              <a:t/>
            </a:r>
            <a:endParaRPr sz="2700">
              <a:latin typeface="Playwrite GB J"/>
              <a:ea typeface="Playwrite GB J"/>
              <a:cs typeface="Playwrite GB J"/>
              <a:sym typeface="Playwrite GB J"/>
            </a:endParaRPr>
          </a:p>
          <a:p>
            <a:pPr indent="-361474" lvl="0" marL="457200" rtl="0" algn="l">
              <a:lnSpc>
                <a:spcPct val="100000"/>
              </a:lnSpc>
              <a:spcBef>
                <a:spcPts val="0"/>
              </a:spcBef>
              <a:spcAft>
                <a:spcPts val="0"/>
              </a:spcAft>
              <a:buSzPct val="100000"/>
              <a:buFont typeface="Playwrite GB J"/>
              <a:buChar char="•"/>
            </a:pPr>
            <a:r>
              <a:rPr b="1" lang="en-GB" sz="2700">
                <a:latin typeface="Playwrite GB J"/>
                <a:ea typeface="Playwrite GB J"/>
                <a:cs typeface="Playwrite GB J"/>
                <a:sym typeface="Playwrite GB J"/>
              </a:rPr>
              <a:t>Autumn 2</a:t>
            </a:r>
            <a:r>
              <a:rPr lang="en-GB" sz="2700">
                <a:latin typeface="Playwrite GB J"/>
                <a:ea typeface="Playwrite GB J"/>
                <a:cs typeface="Playwrite GB J"/>
                <a:sym typeface="Playwrite GB J"/>
              </a:rPr>
              <a:t> - School Pantomime (15th Dec)</a:t>
            </a:r>
            <a:endParaRPr sz="2700">
              <a:latin typeface="Playwrite GB J"/>
              <a:ea typeface="Playwrite GB J"/>
              <a:cs typeface="Playwrite GB J"/>
              <a:sym typeface="Playwrite GB J"/>
            </a:endParaRPr>
          </a:p>
          <a:p>
            <a:pPr indent="0" lvl="0" marL="0" rtl="0" algn="l">
              <a:lnSpc>
                <a:spcPct val="100000"/>
              </a:lnSpc>
              <a:spcBef>
                <a:spcPts val="0"/>
              </a:spcBef>
              <a:spcAft>
                <a:spcPts val="0"/>
              </a:spcAft>
              <a:buNone/>
            </a:pPr>
            <a:r>
              <a:t/>
            </a:r>
            <a:endParaRPr sz="2700">
              <a:latin typeface="Playwrite GB J"/>
              <a:ea typeface="Playwrite GB J"/>
              <a:cs typeface="Playwrite GB J"/>
              <a:sym typeface="Playwrite GB J"/>
            </a:endParaRPr>
          </a:p>
          <a:p>
            <a:pPr indent="0" lvl="0" marL="457200" rtl="0" algn="l">
              <a:lnSpc>
                <a:spcPct val="100000"/>
              </a:lnSpc>
              <a:spcBef>
                <a:spcPts val="0"/>
              </a:spcBef>
              <a:spcAft>
                <a:spcPts val="0"/>
              </a:spcAft>
              <a:buNone/>
            </a:pPr>
            <a:r>
              <a:t/>
            </a:r>
            <a:endParaRPr sz="2700">
              <a:latin typeface="Playwrite GB J"/>
              <a:ea typeface="Playwrite GB J"/>
              <a:cs typeface="Playwrite GB J"/>
              <a:sym typeface="Playwrite GB J"/>
            </a:endParaRPr>
          </a:p>
          <a:p>
            <a:pPr indent="-361474" lvl="0" marL="457200" rtl="0" algn="l">
              <a:lnSpc>
                <a:spcPct val="100000"/>
              </a:lnSpc>
              <a:spcBef>
                <a:spcPts val="1000"/>
              </a:spcBef>
              <a:spcAft>
                <a:spcPts val="0"/>
              </a:spcAft>
              <a:buSzPct val="100000"/>
              <a:buFont typeface="Playwrite GB J"/>
              <a:buChar char="•"/>
            </a:pPr>
            <a:r>
              <a:rPr b="1" lang="en-GB" sz="2700">
                <a:latin typeface="Playwrite GB J"/>
                <a:ea typeface="Playwrite GB J"/>
                <a:cs typeface="Playwrite GB J"/>
                <a:sym typeface="Playwrite GB J"/>
              </a:rPr>
              <a:t>Spring 1 </a:t>
            </a:r>
            <a:r>
              <a:rPr lang="en-GB" sz="2700">
                <a:latin typeface="Playwrite GB J"/>
                <a:ea typeface="Playwrite GB J"/>
                <a:cs typeface="Playwrite GB J"/>
                <a:sym typeface="Playwrite GB J"/>
              </a:rPr>
              <a:t>– Styal Mill. Pupils will either walk from school or be dropped off there. (Cost approx. £10) </a:t>
            </a:r>
            <a:r>
              <a:rPr lang="en-GB" sz="2700">
                <a:solidFill>
                  <a:srgbClr val="FF0000"/>
                </a:solidFill>
                <a:latin typeface="Playwrite GB J"/>
                <a:ea typeface="Playwrite GB J"/>
                <a:cs typeface="Playwrite GB J"/>
                <a:sym typeface="Playwrite GB J"/>
              </a:rPr>
              <a:t>TBC</a:t>
            </a:r>
            <a:endParaRPr sz="2700">
              <a:solidFill>
                <a:srgbClr val="FF0000"/>
              </a:solidFill>
              <a:latin typeface="Playwrite GB J"/>
              <a:ea typeface="Playwrite GB J"/>
              <a:cs typeface="Playwrite GB J"/>
              <a:sym typeface="Playwrite GB J"/>
            </a:endParaRPr>
          </a:p>
          <a:p>
            <a:pPr indent="0" lvl="0" marL="457200" rtl="0" algn="l">
              <a:lnSpc>
                <a:spcPct val="100000"/>
              </a:lnSpc>
              <a:spcBef>
                <a:spcPts val="1000"/>
              </a:spcBef>
              <a:spcAft>
                <a:spcPts val="0"/>
              </a:spcAft>
              <a:buNone/>
            </a:pPr>
            <a:r>
              <a:t/>
            </a:r>
            <a:endParaRPr sz="2700">
              <a:solidFill>
                <a:srgbClr val="FF0000"/>
              </a:solidFill>
              <a:latin typeface="Playwrite GB J"/>
              <a:ea typeface="Playwrite GB J"/>
              <a:cs typeface="Playwrite GB J"/>
              <a:sym typeface="Playwrite GB J"/>
            </a:endParaRPr>
          </a:p>
          <a:p>
            <a:pPr indent="-361474" lvl="0" marL="457200" rtl="0" algn="l">
              <a:lnSpc>
                <a:spcPct val="100000"/>
              </a:lnSpc>
              <a:spcBef>
                <a:spcPts val="1000"/>
              </a:spcBef>
              <a:spcAft>
                <a:spcPts val="0"/>
              </a:spcAft>
              <a:buSzPct val="100000"/>
              <a:buFont typeface="Playwrite GB J"/>
              <a:buChar char="•"/>
            </a:pPr>
            <a:r>
              <a:rPr b="1" lang="en-GB" sz="2700">
                <a:latin typeface="Playwrite GB J"/>
                <a:ea typeface="Playwrite GB J"/>
                <a:cs typeface="Playwrite GB J"/>
                <a:sym typeface="Playwrite GB J"/>
              </a:rPr>
              <a:t>Spring 2 </a:t>
            </a:r>
            <a:r>
              <a:rPr lang="en-GB" sz="2700">
                <a:latin typeface="Playwrite GB J"/>
                <a:ea typeface="Playwrite GB J"/>
                <a:cs typeface="Playwrite GB J"/>
                <a:sym typeface="Playwrite GB J"/>
              </a:rPr>
              <a:t>– Robin Wood 3 day activity Residential  (Cost approx. £300)</a:t>
            </a:r>
            <a:endParaRPr sz="2700">
              <a:latin typeface="Playwrite GB J"/>
              <a:ea typeface="Playwrite GB J"/>
              <a:cs typeface="Playwrite GB J"/>
              <a:sym typeface="Playwrite GB J"/>
            </a:endParaRPr>
          </a:p>
          <a:p>
            <a:pPr indent="0" lvl="0" marL="457200" rtl="0" algn="l">
              <a:lnSpc>
                <a:spcPct val="100000"/>
              </a:lnSpc>
              <a:spcBef>
                <a:spcPts val="1000"/>
              </a:spcBef>
              <a:spcAft>
                <a:spcPts val="0"/>
              </a:spcAft>
              <a:buNone/>
            </a:pPr>
            <a:r>
              <a:t/>
            </a:r>
            <a:endParaRPr sz="2700">
              <a:latin typeface="Playwrite GB J"/>
              <a:ea typeface="Playwrite GB J"/>
              <a:cs typeface="Playwrite GB J"/>
              <a:sym typeface="Playwrite GB J"/>
            </a:endParaRPr>
          </a:p>
          <a:p>
            <a:pPr indent="-361474" lvl="0" marL="457200" rtl="0" algn="l">
              <a:lnSpc>
                <a:spcPct val="100000"/>
              </a:lnSpc>
              <a:spcBef>
                <a:spcPts val="1000"/>
              </a:spcBef>
              <a:spcAft>
                <a:spcPts val="0"/>
              </a:spcAft>
              <a:buSzPct val="100000"/>
              <a:buFont typeface="Playwrite GB J"/>
              <a:buChar char="•"/>
            </a:pPr>
            <a:r>
              <a:rPr b="1" lang="en-GB" sz="2700">
                <a:latin typeface="Playwrite GB J"/>
                <a:ea typeface="Playwrite GB J"/>
                <a:cs typeface="Playwrite GB J"/>
                <a:sym typeface="Playwrite GB J"/>
              </a:rPr>
              <a:t>Summer 2 </a:t>
            </a:r>
            <a:r>
              <a:rPr lang="en-GB" sz="2700">
                <a:latin typeface="Playwrite GB J"/>
                <a:ea typeface="Playwrite GB J"/>
                <a:cs typeface="Playwrite GB J"/>
                <a:sym typeface="Playwrite GB J"/>
              </a:rPr>
              <a:t>– </a:t>
            </a:r>
            <a:r>
              <a:rPr lang="en-GB" sz="2700">
                <a:latin typeface="Playwrite GB J"/>
                <a:ea typeface="Playwrite GB J"/>
                <a:cs typeface="Playwrite GB J"/>
                <a:sym typeface="Playwrite GB J"/>
              </a:rPr>
              <a:t>Synagogue (potentially) and </a:t>
            </a:r>
            <a:r>
              <a:rPr lang="en-GB" sz="2700">
                <a:latin typeface="Playwrite GB J"/>
                <a:ea typeface="Playwrite GB J"/>
                <a:cs typeface="Playwrite GB J"/>
                <a:sym typeface="Playwrite GB J"/>
              </a:rPr>
              <a:t>Sports Day - 24th June </a:t>
            </a:r>
            <a:endParaRPr sz="2700">
              <a:latin typeface="Playwrite GB J"/>
              <a:ea typeface="Playwrite GB J"/>
              <a:cs typeface="Playwrite GB J"/>
              <a:sym typeface="Playwrite GB J"/>
            </a:endParaRPr>
          </a:p>
          <a:p>
            <a:pPr indent="0" lvl="0" marL="457200" rtl="0" algn="l">
              <a:lnSpc>
                <a:spcPct val="100000"/>
              </a:lnSpc>
              <a:spcBef>
                <a:spcPts val="1000"/>
              </a:spcBef>
              <a:spcAft>
                <a:spcPts val="0"/>
              </a:spcAft>
              <a:buNone/>
            </a:pPr>
            <a:r>
              <a:rPr lang="en-GB" sz="2700">
                <a:latin typeface="Playwrite GB J"/>
                <a:ea typeface="Playwrite GB J"/>
                <a:cs typeface="Playwrite GB J"/>
                <a:sym typeface="Playwrite GB J"/>
              </a:rPr>
              <a:t> </a:t>
            </a:r>
            <a:endParaRPr sz="2700">
              <a:latin typeface="Playwrite GB J"/>
              <a:ea typeface="Playwrite GB J"/>
              <a:cs typeface="Playwrite GB J"/>
              <a:sym typeface="Playwrite GB J"/>
            </a:endParaRPr>
          </a:p>
          <a:p>
            <a:pPr indent="0" lvl="0" marL="0" rtl="0" algn="l">
              <a:lnSpc>
                <a:spcPct val="100000"/>
              </a:lnSpc>
              <a:spcBef>
                <a:spcPts val="1000"/>
              </a:spcBef>
              <a:spcAft>
                <a:spcPts val="0"/>
              </a:spcAft>
              <a:buNone/>
            </a:pPr>
            <a:r>
              <a:rPr b="1" lang="en-GB" sz="2700">
                <a:solidFill>
                  <a:srgbClr val="FF0000"/>
                </a:solidFill>
                <a:latin typeface="Playwrite GB J"/>
                <a:ea typeface="Playwrite GB J"/>
                <a:cs typeface="Playwrite GB J"/>
                <a:sym typeface="Playwrite GB J"/>
              </a:rPr>
              <a:t>Assessments </a:t>
            </a:r>
            <a:r>
              <a:rPr lang="en-GB" sz="2700">
                <a:solidFill>
                  <a:srgbClr val="FF0000"/>
                </a:solidFill>
                <a:latin typeface="Playwrite GB J"/>
                <a:ea typeface="Playwrite GB J"/>
                <a:cs typeface="Playwrite GB J"/>
                <a:sym typeface="Playwrite GB J"/>
              </a:rPr>
              <a:t>are done in Spring 1 – January and Summer 2 -June. In Year 5 they complete 6 assessments. Spelling, Punctuation and Grammar, Reading, Arithmetic, Reasoning 1 and Reasoning 2. </a:t>
            </a:r>
            <a:endParaRPr sz="2700">
              <a:solidFill>
                <a:srgbClr val="FF0000"/>
              </a:solidFill>
              <a:latin typeface="Playwrite GB J"/>
              <a:ea typeface="Playwrite GB J"/>
              <a:cs typeface="Playwrite GB J"/>
              <a:sym typeface="Playwrite GB J"/>
            </a:endParaRPr>
          </a:p>
        </p:txBody>
      </p:sp>
      <p:pic>
        <p:nvPicPr>
          <p:cNvPr id="167" name="Google Shape;167;p12"/>
          <p:cNvPicPr preferRelativeResize="0"/>
          <p:nvPr/>
        </p:nvPicPr>
        <p:blipFill rotWithShape="1">
          <a:blip r:embed="rId3">
            <a:alphaModFix/>
          </a:blip>
          <a:srcRect b="0" l="0" r="0" t="0"/>
          <a:stretch/>
        </p:blipFill>
        <p:spPr>
          <a:xfrm>
            <a:off x="10716180" y="63276"/>
            <a:ext cx="1188600" cy="1220400"/>
          </a:xfrm>
          <a:prstGeom prst="ellipse">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71" name="Shape 171"/>
        <p:cNvGrpSpPr/>
        <p:nvPr/>
      </p:nvGrpSpPr>
      <p:grpSpPr>
        <a:xfrm>
          <a:off x="0" y="0"/>
          <a:ext cx="0" cy="0"/>
          <a:chOff x="0" y="0"/>
          <a:chExt cx="0" cy="0"/>
        </a:xfrm>
      </p:grpSpPr>
      <p:sp>
        <p:nvSpPr>
          <p:cNvPr id="172" name="Google Shape;172;p13"/>
          <p:cNvSpPr txBox="1"/>
          <p:nvPr>
            <p:ph type="title"/>
          </p:nvPr>
        </p:nvSpPr>
        <p:spPr>
          <a:xfrm>
            <a:off x="574766" y="-125529"/>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Uniform</a:t>
            </a:r>
            <a:endParaRPr>
              <a:latin typeface="Playwrite GB J"/>
              <a:ea typeface="Playwrite GB J"/>
              <a:cs typeface="Playwrite GB J"/>
              <a:sym typeface="Playwrite GB J"/>
            </a:endParaRPr>
          </a:p>
        </p:txBody>
      </p:sp>
      <p:sp>
        <p:nvSpPr>
          <p:cNvPr id="173" name="Google Shape;173;p13"/>
          <p:cNvSpPr txBox="1"/>
          <p:nvPr>
            <p:ph idx="1" type="body"/>
          </p:nvPr>
        </p:nvSpPr>
        <p:spPr>
          <a:xfrm>
            <a:off x="245141" y="1148335"/>
            <a:ext cx="11038200" cy="55980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Font typeface="Playwrite GB J"/>
              <a:buChar char="•"/>
            </a:pPr>
            <a:r>
              <a:rPr lang="en-GB" sz="2400">
                <a:latin typeface="Playwrite GB J"/>
                <a:ea typeface="Playwrite GB J"/>
                <a:cs typeface="Playwrite GB J"/>
                <a:sym typeface="Playwrite GB J"/>
              </a:rPr>
              <a:t>Please make sure that all your child’s clothes and belongings are clearly named so that if they are misplaced, they can be returned.</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400"/>
              <a:buFont typeface="Playwrite GB J"/>
              <a:buChar char="•"/>
            </a:pPr>
            <a:r>
              <a:rPr lang="en-GB" sz="2400">
                <a:latin typeface="Playwrite GB J"/>
                <a:ea typeface="Playwrite GB J"/>
                <a:cs typeface="Playwrite GB J"/>
                <a:sym typeface="Playwrite GB J"/>
              </a:rPr>
              <a:t>The children should wear their winter uniform from the start of the Autumn term until the end of the Spring term. They can wear their summer uniform throughout the Summer term.</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400"/>
              <a:buFont typeface="Playwrite GB J"/>
              <a:buChar char="•"/>
            </a:pPr>
            <a:r>
              <a:rPr lang="en-GB" sz="2400">
                <a:latin typeface="Playwrite GB J"/>
                <a:ea typeface="Playwrite GB J"/>
                <a:cs typeface="Playwrite GB J"/>
                <a:sym typeface="Playwrite GB J"/>
              </a:rPr>
              <a:t>We would appreciate your support in ensuring the children wear the correct school uniform as outlined on the school website and in the class procedures letter - </a:t>
            </a:r>
            <a:r>
              <a:rPr b="1" lang="en-GB" sz="2400">
                <a:latin typeface="Playwrite GB J"/>
                <a:ea typeface="Playwrite GB J"/>
                <a:cs typeface="Playwrite GB J"/>
                <a:sym typeface="Playwrite GB J"/>
              </a:rPr>
              <a:t>no leggings!</a:t>
            </a:r>
            <a:endParaRPr b="1">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400"/>
              <a:buFont typeface="Playwrite GB J"/>
              <a:buChar char="•"/>
            </a:pPr>
            <a:r>
              <a:rPr lang="en-GB" sz="2400">
                <a:latin typeface="Playwrite GB J"/>
                <a:ea typeface="Playwrite GB J"/>
                <a:cs typeface="Playwrite GB J"/>
                <a:sym typeface="Playwrite GB J"/>
              </a:rPr>
              <a:t>Jewellery should not be worn to school. If you choose to send your child with earrings – they must be studs and should be removed or taped up for PE</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400"/>
              <a:buFont typeface="Playwrite GB J"/>
              <a:buChar char="•"/>
            </a:pPr>
            <a:r>
              <a:rPr lang="en-GB" sz="2400">
                <a:latin typeface="Playwrite GB J"/>
                <a:ea typeface="Playwrite GB J"/>
                <a:cs typeface="Playwrite GB J"/>
                <a:sym typeface="Playwrite GB J"/>
              </a:rPr>
              <a:t>Children should wear suitable school shoes at all times and bring a coat to wear during playtimes all year round. </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400"/>
              <a:buFont typeface="Playwrite GB J"/>
              <a:buChar char="•"/>
            </a:pPr>
            <a:r>
              <a:rPr lang="en-GB" sz="2400">
                <a:latin typeface="Playwrite GB J"/>
                <a:ea typeface="Playwrite GB J"/>
                <a:cs typeface="Playwrite GB J"/>
                <a:sym typeface="Playwrite GB J"/>
              </a:rPr>
              <a:t> Long hair must be tied back.</a:t>
            </a:r>
            <a:endParaRPr>
              <a:latin typeface="Playwrite GB J"/>
              <a:ea typeface="Playwrite GB J"/>
              <a:cs typeface="Playwrite GB J"/>
              <a:sym typeface="Playwrite GB J"/>
            </a:endParaRPr>
          </a:p>
        </p:txBody>
      </p:sp>
      <p:pic>
        <p:nvPicPr>
          <p:cNvPr id="174" name="Google Shape;174;p13"/>
          <p:cNvPicPr preferRelativeResize="0"/>
          <p:nvPr/>
        </p:nvPicPr>
        <p:blipFill rotWithShape="1">
          <a:blip r:embed="rId3">
            <a:alphaModFix/>
          </a:blip>
          <a:srcRect b="0" l="0" r="0" t="0"/>
          <a:stretch/>
        </p:blipFill>
        <p:spPr>
          <a:xfrm>
            <a:off x="10921720" y="144136"/>
            <a:ext cx="1188600" cy="1220400"/>
          </a:xfrm>
          <a:prstGeom prst="ellipse">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78" name="Shape 178"/>
        <p:cNvGrpSpPr/>
        <p:nvPr/>
      </p:nvGrpSpPr>
      <p:grpSpPr>
        <a:xfrm>
          <a:off x="0" y="0"/>
          <a:ext cx="0" cy="0"/>
          <a:chOff x="0" y="0"/>
          <a:chExt cx="0" cy="0"/>
        </a:xfrm>
      </p:grpSpPr>
      <p:sp>
        <p:nvSpPr>
          <p:cNvPr id="179" name="Google Shape;179;p14"/>
          <p:cNvSpPr txBox="1"/>
          <p:nvPr>
            <p:ph type="title"/>
          </p:nvPr>
        </p:nvSpPr>
        <p:spPr>
          <a:xfrm>
            <a:off x="593651" y="-72232"/>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PE</a:t>
            </a:r>
            <a:endParaRPr>
              <a:latin typeface="Playwrite GB J"/>
              <a:ea typeface="Playwrite GB J"/>
              <a:cs typeface="Playwrite GB J"/>
              <a:sym typeface="Playwrite GB J"/>
            </a:endParaRPr>
          </a:p>
        </p:txBody>
      </p:sp>
      <p:sp>
        <p:nvSpPr>
          <p:cNvPr id="180" name="Google Shape;180;p14"/>
          <p:cNvSpPr txBox="1"/>
          <p:nvPr>
            <p:ph idx="1" type="body"/>
          </p:nvPr>
        </p:nvSpPr>
        <p:spPr>
          <a:xfrm>
            <a:off x="348941" y="1120341"/>
            <a:ext cx="11474463"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The children will have their PE lessons on Tuesdays and Thursdays</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The school PE kits should be worn to school on these days or plain black. Not branded or own clothes. </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Black tracksuits bottoms and the black and green hoodie should be worn in the winter.</a:t>
            </a:r>
            <a:endParaRPr b="1">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Trainers can be worn on PE days only</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Earrings should be removed or covered and long hair, tied back</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Please support your child in learning how to tie their trainer laces. </a:t>
            </a:r>
            <a:endParaRPr sz="3200">
              <a:latin typeface="Playwrite GB J"/>
              <a:ea typeface="Playwrite GB J"/>
              <a:cs typeface="Playwrite GB J"/>
              <a:sym typeface="Playwrite GB J"/>
            </a:endParaRPr>
          </a:p>
        </p:txBody>
      </p:sp>
      <p:pic>
        <p:nvPicPr>
          <p:cNvPr id="181" name="Google Shape;181;p14"/>
          <p:cNvPicPr preferRelativeResize="0"/>
          <p:nvPr/>
        </p:nvPicPr>
        <p:blipFill rotWithShape="1">
          <a:blip r:embed="rId3">
            <a:alphaModFix/>
          </a:blip>
          <a:srcRect b="0" l="0" r="0" t="0"/>
          <a:stretch/>
        </p:blipFill>
        <p:spPr>
          <a:xfrm>
            <a:off x="10759440" y="-100084"/>
            <a:ext cx="1188720" cy="1220425"/>
          </a:xfrm>
          <a:prstGeom prst="ellipse">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85" name="Shape 185"/>
        <p:cNvGrpSpPr/>
        <p:nvPr/>
      </p:nvGrpSpPr>
      <p:grpSpPr>
        <a:xfrm>
          <a:off x="0" y="0"/>
          <a:ext cx="0" cy="0"/>
          <a:chOff x="0" y="0"/>
          <a:chExt cx="0" cy="0"/>
        </a:xfrm>
      </p:grpSpPr>
      <p:sp>
        <p:nvSpPr>
          <p:cNvPr id="186" name="Google Shape;18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Snacks</a:t>
            </a:r>
            <a:endParaRPr>
              <a:latin typeface="Playwrite GB J"/>
              <a:ea typeface="Playwrite GB J"/>
              <a:cs typeface="Playwrite GB J"/>
              <a:sym typeface="Playwrite GB J"/>
            </a:endParaRPr>
          </a:p>
        </p:txBody>
      </p:sp>
      <p:sp>
        <p:nvSpPr>
          <p:cNvPr id="187" name="Google Shape;187;p15"/>
          <p:cNvSpPr txBox="1"/>
          <p:nvPr>
            <p:ph idx="1" type="body"/>
          </p:nvPr>
        </p:nvSpPr>
        <p:spPr>
          <a:xfrm>
            <a:off x="318250" y="1355350"/>
            <a:ext cx="11686500" cy="43512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Font typeface="Playwrite GB J"/>
              <a:buChar char="•"/>
            </a:pPr>
            <a:r>
              <a:rPr lang="en-GB">
                <a:latin typeface="Playwrite GB J"/>
                <a:ea typeface="Playwrite GB J"/>
                <a:cs typeface="Playwrite GB J"/>
                <a:sym typeface="Playwrite GB J"/>
              </a:rPr>
              <a:t>Pupils should bring in a healthy snack from home. Please note that </a:t>
            </a:r>
            <a:r>
              <a:rPr lang="en-GB">
                <a:solidFill>
                  <a:srgbClr val="FF0000"/>
                </a:solidFill>
                <a:latin typeface="Playwrite GB J"/>
                <a:ea typeface="Playwrite GB J"/>
                <a:cs typeface="Playwrite GB J"/>
                <a:sym typeface="Playwrite GB J"/>
              </a:rPr>
              <a:t>no nuts or nut products </a:t>
            </a:r>
            <a:r>
              <a:rPr lang="en-GB">
                <a:latin typeface="Playwrite GB J"/>
                <a:ea typeface="Playwrite GB J"/>
                <a:cs typeface="Playwrite GB J"/>
                <a:sym typeface="Playwrite GB J"/>
              </a:rPr>
              <a:t>are allowed in school. This includes Nutella, Kinder Buenos, Reese’s, peanut butter, chocolate hazelnut breakfast bars</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 Chocolate or sweets are not allowed for their snack. </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Snacks are eaten at break time, which is only 15 minutes, so please do not send a lot of food.</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Unhealthy snacks are allowed, but not essential, each Friday.</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Font typeface="Playwrite GB J"/>
              <a:buChar char="•"/>
            </a:pPr>
            <a:r>
              <a:rPr lang="en-GB">
                <a:latin typeface="Playwrite GB J"/>
                <a:ea typeface="Playwrite GB J"/>
                <a:cs typeface="Playwrite GB J"/>
                <a:sym typeface="Playwrite GB J"/>
              </a:rPr>
              <a:t>Children must bring a named bottle of water into school. This will be kept in the classroom for them to access throughout the day. </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2800"/>
              <a:buChar char="•"/>
            </a:pPr>
            <a:r>
              <a:rPr lang="en-GB">
                <a:latin typeface="Playwrite GB J"/>
                <a:ea typeface="Playwrite GB J"/>
                <a:cs typeface="Playwrite GB J"/>
                <a:sym typeface="Playwrite GB J"/>
              </a:rPr>
              <a:t> Fizzy drinks and juice are not permitted.</a:t>
            </a:r>
            <a:r>
              <a:rPr lang="en-GB">
                <a:latin typeface="Basic"/>
                <a:ea typeface="Basic"/>
                <a:cs typeface="Basic"/>
                <a:sym typeface="Basic"/>
              </a:rPr>
              <a:t> </a:t>
            </a:r>
            <a:endParaRPr/>
          </a:p>
        </p:txBody>
      </p:sp>
      <p:pic>
        <p:nvPicPr>
          <p:cNvPr id="188" name="Google Shape;188;p15"/>
          <p:cNvPicPr preferRelativeResize="0"/>
          <p:nvPr/>
        </p:nvPicPr>
        <p:blipFill rotWithShape="1">
          <a:blip r:embed="rId3">
            <a:alphaModFix/>
          </a:blip>
          <a:srcRect b="0" l="0" r="0" t="0"/>
          <a:stretch/>
        </p:blipFill>
        <p:spPr>
          <a:xfrm>
            <a:off x="10165080" y="134937"/>
            <a:ext cx="1188720" cy="1220425"/>
          </a:xfrm>
          <a:prstGeom prst="ellipse">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92" name="Shape 192"/>
        <p:cNvGrpSpPr/>
        <p:nvPr/>
      </p:nvGrpSpPr>
      <p:grpSpPr>
        <a:xfrm>
          <a:off x="0" y="0"/>
          <a:ext cx="0" cy="0"/>
          <a:chOff x="0" y="0"/>
          <a:chExt cx="0" cy="0"/>
        </a:xfrm>
      </p:grpSpPr>
      <p:sp>
        <p:nvSpPr>
          <p:cNvPr id="193" name="Google Shape;193;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Rewards</a:t>
            </a:r>
            <a:endParaRPr>
              <a:latin typeface="Playwrite GB J"/>
              <a:ea typeface="Playwrite GB J"/>
              <a:cs typeface="Playwrite GB J"/>
              <a:sym typeface="Playwrite GB J"/>
            </a:endParaRPr>
          </a:p>
        </p:txBody>
      </p:sp>
      <p:sp>
        <p:nvSpPr>
          <p:cNvPr id="194" name="Google Shape;194;p16"/>
          <p:cNvSpPr txBox="1"/>
          <p:nvPr>
            <p:ph idx="1" type="body"/>
          </p:nvPr>
        </p:nvSpPr>
        <p:spPr>
          <a:xfrm>
            <a:off x="309500" y="1690700"/>
            <a:ext cx="11371800" cy="43512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Children who are spotted behaving in a respectful manner will be added to the class Respect wall. If a child is on the Respect wall all week, they will receive a certificate in assembly and a prize.</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 Each child is in one of six school houses. Children can win house points for their house by showing respect, good work and general good behaviour.</a:t>
            </a:r>
            <a:endParaRPr>
              <a:latin typeface="Playwrite GB J"/>
              <a:ea typeface="Playwrite GB J"/>
              <a:cs typeface="Playwrite GB J"/>
              <a:sym typeface="Playwrite GB J"/>
            </a:endParaRPr>
          </a:p>
          <a:p>
            <a:pPr indent="-228600" lvl="0" marL="228600" rtl="0" algn="l">
              <a:lnSpc>
                <a:spcPct val="90000"/>
              </a:lnSpc>
              <a:spcBef>
                <a:spcPts val="1000"/>
              </a:spcBef>
              <a:spcAft>
                <a:spcPts val="0"/>
              </a:spcAft>
              <a:buClr>
                <a:schemeClr val="dk1"/>
              </a:buClr>
              <a:buSzPts val="3200"/>
              <a:buFont typeface="Playwrite GB J"/>
              <a:buChar char="•"/>
            </a:pPr>
            <a:r>
              <a:rPr lang="en-GB" sz="3200">
                <a:latin typeface="Playwrite GB J"/>
                <a:ea typeface="Playwrite GB J"/>
                <a:cs typeface="Playwrite GB J"/>
                <a:sym typeface="Playwrite GB J"/>
              </a:rPr>
              <a:t>Each half term, the house with the most tokens wins a prize, e.g. a chocolate fountain party or pizza party.</a:t>
            </a:r>
            <a:endParaRPr>
              <a:latin typeface="Playwrite GB J"/>
              <a:ea typeface="Playwrite GB J"/>
              <a:cs typeface="Playwrite GB J"/>
              <a:sym typeface="Playwrite GB J"/>
            </a:endParaRPr>
          </a:p>
          <a:p>
            <a:pPr indent="-25400" lvl="0" marL="228600" rtl="0" algn="l">
              <a:lnSpc>
                <a:spcPct val="90000"/>
              </a:lnSpc>
              <a:spcBef>
                <a:spcPts val="1000"/>
              </a:spcBef>
              <a:spcAft>
                <a:spcPts val="0"/>
              </a:spcAft>
              <a:buClr>
                <a:schemeClr val="dk1"/>
              </a:buClr>
              <a:buSzPts val="3200"/>
              <a:buNone/>
            </a:pPr>
            <a:r>
              <a:t/>
            </a:r>
            <a:endParaRPr sz="3200">
              <a:latin typeface="Comic Sans MS"/>
              <a:ea typeface="Comic Sans MS"/>
              <a:cs typeface="Comic Sans MS"/>
              <a:sym typeface="Comic Sans MS"/>
            </a:endParaRPr>
          </a:p>
        </p:txBody>
      </p:sp>
      <p:pic>
        <p:nvPicPr>
          <p:cNvPr id="195" name="Google Shape;195;p16"/>
          <p:cNvPicPr preferRelativeResize="0"/>
          <p:nvPr/>
        </p:nvPicPr>
        <p:blipFill rotWithShape="1">
          <a:blip r:embed="rId3">
            <a:alphaModFix/>
          </a:blip>
          <a:srcRect b="0" l="0" r="0" t="0"/>
          <a:stretch/>
        </p:blipFill>
        <p:spPr>
          <a:xfrm>
            <a:off x="10422605" y="269088"/>
            <a:ext cx="1188600" cy="1220400"/>
          </a:xfrm>
          <a:prstGeom prst="ellipse">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D1DC"/>
        </a:solidFill>
      </p:bgPr>
    </p:bg>
    <p:spTree>
      <p:nvGrpSpPr>
        <p:cNvPr id="199" name="Shape 199"/>
        <p:cNvGrpSpPr/>
        <p:nvPr/>
      </p:nvGrpSpPr>
      <p:grpSpPr>
        <a:xfrm>
          <a:off x="0" y="0"/>
          <a:ext cx="0" cy="0"/>
          <a:chOff x="0" y="0"/>
          <a:chExt cx="0" cy="0"/>
        </a:xfrm>
      </p:grpSpPr>
      <p:sp>
        <p:nvSpPr>
          <p:cNvPr id="200" name="Google Shape;200;p17"/>
          <p:cNvSpPr txBox="1"/>
          <p:nvPr>
            <p:ph type="title"/>
          </p:nvPr>
        </p:nvSpPr>
        <p:spPr>
          <a:xfrm>
            <a:off x="154745" y="0"/>
            <a:ext cx="11633982"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Basic"/>
              <a:buNone/>
            </a:pPr>
            <a:r>
              <a:rPr lang="en-GB">
                <a:latin typeface="Playwrite GB J"/>
                <a:ea typeface="Playwrite GB J"/>
                <a:cs typeface="Playwrite GB J"/>
                <a:sym typeface="Playwrite GB J"/>
              </a:rPr>
              <a:t>Website and Contacts</a:t>
            </a:r>
            <a:endParaRPr>
              <a:latin typeface="Playwrite GB J"/>
              <a:ea typeface="Playwrite GB J"/>
              <a:cs typeface="Playwrite GB J"/>
              <a:sym typeface="Playwrite GB J"/>
            </a:endParaRPr>
          </a:p>
        </p:txBody>
      </p:sp>
      <p:sp>
        <p:nvSpPr>
          <p:cNvPr id="201" name="Google Shape;201;p17"/>
          <p:cNvSpPr txBox="1"/>
          <p:nvPr>
            <p:ph idx="1" type="body"/>
          </p:nvPr>
        </p:nvSpPr>
        <p:spPr>
          <a:xfrm>
            <a:off x="242220" y="1483025"/>
            <a:ext cx="11634000" cy="4351200"/>
          </a:xfrm>
          <a:prstGeom prst="rect">
            <a:avLst/>
          </a:prstGeom>
          <a:noFill/>
          <a:ln>
            <a:noFill/>
          </a:ln>
        </p:spPr>
        <p:txBody>
          <a:bodyPr anchorCtr="0" anchor="t" bIns="45700" lIns="91425" spcFirstLastPara="1" rIns="91425" wrap="square" tIns="45700">
            <a:noAutofit/>
          </a:bodyPr>
          <a:lstStyle/>
          <a:p>
            <a:pPr indent="-215900" lvl="0" marL="228600" rtl="0" algn="l">
              <a:lnSpc>
                <a:spcPct val="90000"/>
              </a:lnSpc>
              <a:spcBef>
                <a:spcPts val="0"/>
              </a:spcBef>
              <a:spcAft>
                <a:spcPts val="0"/>
              </a:spcAft>
              <a:buClr>
                <a:schemeClr val="dk1"/>
              </a:buClr>
              <a:buSzPts val="3000"/>
              <a:buFont typeface="Playwrite GB J"/>
              <a:buChar char="•"/>
            </a:pPr>
            <a:r>
              <a:rPr lang="en-GB" sz="3000">
                <a:latin typeface="Playwrite GB J"/>
                <a:ea typeface="Playwrite GB J"/>
                <a:cs typeface="Playwrite GB J"/>
                <a:sym typeface="Playwrite GB J"/>
              </a:rPr>
              <a:t>There is more information for parents on the school website: </a:t>
            </a:r>
            <a:r>
              <a:rPr lang="en-GB" sz="3000" u="sng">
                <a:solidFill>
                  <a:schemeClr val="hlink"/>
                </a:solidFill>
                <a:latin typeface="Playwrite GB J"/>
                <a:ea typeface="Playwrite GB J"/>
                <a:cs typeface="Playwrite GB J"/>
                <a:sym typeface="Playwrite GB J"/>
                <a:hlinkClick r:id="rId3"/>
              </a:rPr>
              <a:t>https://www.stbenedicts.cheshire.sch.uk</a:t>
            </a:r>
            <a:r>
              <a:rPr lang="en-GB" sz="3000">
                <a:latin typeface="Playwrite GB J"/>
                <a:ea typeface="Playwrite GB J"/>
                <a:cs typeface="Playwrite GB J"/>
                <a:sym typeface="Playwrite GB J"/>
              </a:rPr>
              <a:t>  The weekly school newsletter is a great source of information and is emailed to parents every Friday.</a:t>
            </a:r>
            <a:endParaRPr sz="2600">
              <a:latin typeface="Playwrite GB J"/>
              <a:ea typeface="Playwrite GB J"/>
              <a:cs typeface="Playwrite GB J"/>
              <a:sym typeface="Playwrite GB J"/>
            </a:endParaRPr>
          </a:p>
          <a:p>
            <a:pPr indent="-215900" lvl="0" marL="228600" rtl="0" algn="l">
              <a:lnSpc>
                <a:spcPct val="90000"/>
              </a:lnSpc>
              <a:spcBef>
                <a:spcPts val="1000"/>
              </a:spcBef>
              <a:spcAft>
                <a:spcPts val="0"/>
              </a:spcAft>
              <a:buClr>
                <a:schemeClr val="dk1"/>
              </a:buClr>
              <a:buSzPts val="3000"/>
              <a:buFont typeface="Playwrite GB J"/>
              <a:buChar char="•"/>
            </a:pPr>
            <a:r>
              <a:rPr lang="en-GB" sz="3000">
                <a:latin typeface="Playwrite GB J"/>
                <a:ea typeface="Playwrite GB J"/>
                <a:cs typeface="Playwrite GB J"/>
                <a:sym typeface="Playwrite GB J"/>
              </a:rPr>
              <a:t>Please keep your eye on the school media for what school has been getting up to.</a:t>
            </a:r>
            <a:endParaRPr sz="3000">
              <a:latin typeface="Playwrite GB J"/>
              <a:ea typeface="Playwrite GB J"/>
              <a:cs typeface="Playwrite GB J"/>
              <a:sym typeface="Playwrite GB J"/>
            </a:endParaRPr>
          </a:p>
          <a:p>
            <a:pPr indent="-215900" lvl="0" marL="228600" rtl="0" algn="l">
              <a:lnSpc>
                <a:spcPct val="90000"/>
              </a:lnSpc>
              <a:spcBef>
                <a:spcPts val="1000"/>
              </a:spcBef>
              <a:spcAft>
                <a:spcPts val="0"/>
              </a:spcAft>
              <a:buClr>
                <a:schemeClr val="dk1"/>
              </a:buClr>
              <a:buSzPts val="3000"/>
              <a:buFont typeface="Playwrite GB J"/>
              <a:buChar char="•"/>
            </a:pPr>
            <a:r>
              <a:rPr lang="en-GB" sz="3000">
                <a:latin typeface="Playwrite GB J"/>
                <a:ea typeface="Playwrite GB J"/>
                <a:cs typeface="Playwrite GB J"/>
                <a:sym typeface="Playwrite GB J"/>
              </a:rPr>
              <a:t> In the morning, messages can be passed to teachers via the person on the gate (often Mrs McGuire) or through the office. If you would like to speak to us in person, please leave a message for us to call you or wait until we have finished sending the children home at the end of the day. </a:t>
            </a:r>
            <a:endParaRPr sz="2600">
              <a:latin typeface="Playwrite GB J"/>
              <a:ea typeface="Playwrite GB J"/>
              <a:cs typeface="Playwrite GB J"/>
              <a:sym typeface="Playwrite GB J"/>
            </a:endParaRPr>
          </a:p>
        </p:txBody>
      </p:sp>
      <p:pic>
        <p:nvPicPr>
          <p:cNvPr id="202" name="Google Shape;202;p17"/>
          <p:cNvPicPr preferRelativeResize="0"/>
          <p:nvPr/>
        </p:nvPicPr>
        <p:blipFill rotWithShape="1">
          <a:blip r:embed="rId4">
            <a:alphaModFix/>
          </a:blip>
          <a:srcRect b="0" l="0" r="0" t="0"/>
          <a:stretch/>
        </p:blipFill>
        <p:spPr>
          <a:xfrm>
            <a:off x="10165080" y="148000"/>
            <a:ext cx="1188720" cy="1220425"/>
          </a:xfrm>
          <a:prstGeom prst="ellipse">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2021-09-21T20:17:39Z</dcterms:created>
  <dc:creator>Catherine McBride</dc:creator>
</cp:coreProperties>
</file>