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7" r:id="rId4"/>
    <p:sldId id="263" r:id="rId5"/>
    <p:sldId id="271" r:id="rId6"/>
    <p:sldId id="272" r:id="rId7"/>
    <p:sldId id="269" r:id="rId8"/>
    <p:sldId id="273" r:id="rId9"/>
    <p:sldId id="274" r:id="rId10"/>
    <p:sldId id="259" r:id="rId11"/>
    <p:sldId id="260" r:id="rId12"/>
    <p:sldId id="264" r:id="rId13"/>
    <p:sldId id="267" r:id="rId14"/>
    <p:sldId id="275" r:id="rId15"/>
    <p:sldId id="266" r:id="rId16"/>
    <p:sldId id="27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29" autoAdjust="0"/>
    <p:restoredTop sz="94660"/>
  </p:normalViewPr>
  <p:slideViewPr>
    <p:cSldViewPr snapToGrid="0">
      <p:cViewPr varScale="1">
        <p:scale>
          <a:sx n="69" d="100"/>
          <a:sy n="69" d="100"/>
        </p:scale>
        <p:origin x="56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82A56BE-CB66-40CB-9BD7-DA5DF99AA129}"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40552415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82A56BE-CB66-40CB-9BD7-DA5DF99AA129}"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22765440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82A56BE-CB66-40CB-9BD7-DA5DF99AA129}"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30668147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82A56BE-CB66-40CB-9BD7-DA5DF99AA129}"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4018861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82A56BE-CB66-40CB-9BD7-DA5DF99AA129}" type="datetimeFigureOut">
              <a:rPr lang="en-GB" smtClean="0"/>
              <a:t>24/09/2025</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1874723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82A56BE-CB66-40CB-9BD7-DA5DF99AA129}"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9920519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82A56BE-CB66-40CB-9BD7-DA5DF99AA129}" type="datetimeFigureOut">
              <a:rPr lang="en-GB" smtClean="0"/>
              <a:t>24/09/2025</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32327331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82A56BE-CB66-40CB-9BD7-DA5DF99AA129}" type="datetimeFigureOut">
              <a:rPr lang="en-GB" smtClean="0"/>
              <a:t>24/09/2025</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3477489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2A56BE-CB66-40CB-9BD7-DA5DF99AA129}" type="datetimeFigureOut">
              <a:rPr lang="en-GB" smtClean="0"/>
              <a:t>24/09/2025</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835856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A56BE-CB66-40CB-9BD7-DA5DF99AA129}"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25020727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82A56BE-CB66-40CB-9BD7-DA5DF99AA129}" type="datetimeFigureOut">
              <a:rPr lang="en-GB" smtClean="0"/>
              <a:t>24/09/2025</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C9C1A1A-23E4-47B3-A224-33B16F1E45FF}" type="slidenum">
              <a:rPr lang="en-GB" smtClean="0"/>
              <a:t>‹#›</a:t>
            </a:fld>
            <a:endParaRPr lang="en-GB"/>
          </a:p>
        </p:txBody>
      </p:sp>
    </p:spTree>
    <p:extLst>
      <p:ext uri="{BB962C8B-B14F-4D97-AF65-F5344CB8AC3E}">
        <p14:creationId xmlns:p14="http://schemas.microsoft.com/office/powerpoint/2010/main" val="10550058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2A56BE-CB66-40CB-9BD7-DA5DF99AA129}" type="datetimeFigureOut">
              <a:rPr lang="en-GB" smtClean="0"/>
              <a:t>24/09/2025</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C9C1A1A-23E4-47B3-A224-33B16F1E45FF}" type="slidenum">
              <a:rPr lang="en-GB" smtClean="0"/>
              <a:t>‹#›</a:t>
            </a:fld>
            <a:endParaRPr lang="en-GB"/>
          </a:p>
        </p:txBody>
      </p:sp>
    </p:spTree>
    <p:extLst>
      <p:ext uri="{BB962C8B-B14F-4D97-AF65-F5344CB8AC3E}">
        <p14:creationId xmlns:p14="http://schemas.microsoft.com/office/powerpoint/2010/main" val="3710328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stbenedicts.cheshire.sch.uk/"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literacyshedblog.com/uploads/1/2/5/7/12572836/ks2_reading_vipers.pdf"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opmarks.co.uk/maths-games/hit-the-button"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2"/>
            <a:ext cx="9144000" cy="2966311"/>
          </a:xfrm>
        </p:spPr>
        <p:txBody>
          <a:bodyPr>
            <a:normAutofit/>
          </a:bodyPr>
          <a:lstStyle/>
          <a:p>
            <a:r>
              <a:rPr lang="en-GB" dirty="0">
                <a:latin typeface="Comic Sans MS" panose="030F0902030302020204" pitchFamily="66" charset="0"/>
              </a:rPr>
              <a:t/>
            </a:r>
            <a:br>
              <a:rPr lang="en-GB" dirty="0">
                <a:latin typeface="Comic Sans MS" panose="030F0902030302020204" pitchFamily="66" charset="0"/>
              </a:rPr>
            </a:br>
            <a:r>
              <a:rPr lang="en-GB" dirty="0">
                <a:latin typeface="Comic Sans MS" panose="030F0902030302020204" pitchFamily="66" charset="0"/>
              </a:rPr>
              <a:t/>
            </a:r>
            <a:br>
              <a:rPr lang="en-GB" dirty="0">
                <a:latin typeface="Comic Sans MS" panose="030F0902030302020204" pitchFamily="66" charset="0"/>
              </a:rPr>
            </a:br>
            <a:r>
              <a:rPr lang="en-GB" dirty="0">
                <a:latin typeface="Comic Sans MS" panose="030F0902030302020204" pitchFamily="66" charset="0"/>
              </a:rPr>
              <a:t>Year 3 Information</a:t>
            </a:r>
          </a:p>
        </p:txBody>
      </p:sp>
      <p:pic>
        <p:nvPicPr>
          <p:cNvPr id="5" name="Picture 4"/>
          <p:cNvPicPr>
            <a:picLocks noChangeAspect="1"/>
          </p:cNvPicPr>
          <p:nvPr/>
        </p:nvPicPr>
        <p:blipFill>
          <a:blip r:embed="rId2"/>
          <a:stretch>
            <a:fillRect/>
          </a:stretch>
        </p:blipFill>
        <p:spPr>
          <a:xfrm>
            <a:off x="795213" y="638016"/>
            <a:ext cx="10601574" cy="1830864"/>
          </a:xfrm>
          <a:prstGeom prst="rect">
            <a:avLst/>
          </a:prstGeom>
          <a:ln>
            <a:noFill/>
          </a:ln>
          <a:effectLst>
            <a:softEdge rad="112500"/>
          </a:effectLst>
        </p:spPr>
      </p:pic>
    </p:spTree>
    <p:extLst>
      <p:ext uri="{BB962C8B-B14F-4D97-AF65-F5344CB8AC3E}">
        <p14:creationId xmlns:p14="http://schemas.microsoft.com/office/powerpoint/2010/main" val="9028664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Uniform</a:t>
            </a:r>
          </a:p>
        </p:txBody>
      </p:sp>
      <p:sp>
        <p:nvSpPr>
          <p:cNvPr id="3" name="Content Placeholder 2"/>
          <p:cNvSpPr>
            <a:spLocks noGrp="1"/>
          </p:cNvSpPr>
          <p:nvPr>
            <p:ph idx="1"/>
          </p:nvPr>
        </p:nvSpPr>
        <p:spPr>
          <a:xfrm>
            <a:off x="574766" y="1332411"/>
            <a:ext cx="11038114" cy="4844552"/>
          </a:xfrm>
        </p:spPr>
        <p:txBody>
          <a:bodyPr>
            <a:noAutofit/>
          </a:bodyPr>
          <a:lstStyle/>
          <a:p>
            <a:r>
              <a:rPr lang="en-GB" sz="2400" dirty="0">
                <a:latin typeface="Comic Sans MS" panose="030F0902030302020204" pitchFamily="66" charset="0"/>
              </a:rPr>
              <a:t>Please make sure that all your child’s clothes and belongings are clearly named.</a:t>
            </a:r>
          </a:p>
          <a:p>
            <a:r>
              <a:rPr lang="en-GB" sz="2400" dirty="0">
                <a:latin typeface="Comic Sans MS" panose="030F0902030302020204" pitchFamily="66" charset="0"/>
              </a:rPr>
              <a:t>The children should wear their winter uniform from the start of the Autumn term until the end of the Spring term. They can wear their summer uniform throughout the Summer term.</a:t>
            </a:r>
          </a:p>
          <a:p>
            <a:r>
              <a:rPr lang="en-GB" sz="2400" dirty="0">
                <a:latin typeface="Comic Sans MS" panose="030F0902030302020204" pitchFamily="66" charset="0"/>
              </a:rPr>
              <a:t>We would appreciate your support in ensuring the children wear the correct school uniform as outlined on the school website and in the class procedures letter. </a:t>
            </a:r>
          </a:p>
          <a:p>
            <a:r>
              <a:rPr lang="en-GB" sz="2400" dirty="0">
                <a:latin typeface="Comic Sans MS" panose="030F0902030302020204" pitchFamily="66" charset="0"/>
              </a:rPr>
              <a:t>Jewellery should not be worn to school. If you choose to send your child with earrings – they must be studs. </a:t>
            </a:r>
          </a:p>
          <a:p>
            <a:r>
              <a:rPr lang="en-GB" sz="2400" dirty="0">
                <a:latin typeface="Comic Sans MS" panose="030F0902030302020204" pitchFamily="66" charset="0"/>
              </a:rPr>
              <a:t>Children should wear suitable school shoes at all times and bring a coat to wear during playtimes. </a:t>
            </a:r>
          </a:p>
          <a:p>
            <a:r>
              <a:rPr lang="en-GB" sz="2400" dirty="0">
                <a:latin typeface="Comic Sans MS" panose="030F0902030302020204" pitchFamily="66" charset="0"/>
              </a:rPr>
              <a:t> Long hair must be tied back.</a:t>
            </a:r>
          </a:p>
        </p:txBody>
      </p:sp>
      <p:pic>
        <p:nvPicPr>
          <p:cNvPr id="5" name="Picture 4">
            <a:extLst>
              <a:ext uri="{FF2B5EF4-FFF2-40B4-BE49-F238E27FC236}">
                <a16:creationId xmlns:a16="http://schemas.microsoft.com/office/drawing/2014/main" id="{3EEE6EE4-2414-7741-BAF8-4FEED338293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94620" y="111986"/>
            <a:ext cx="1188720" cy="1220425"/>
          </a:xfrm>
          <a:prstGeom prst="ellipse">
            <a:avLst/>
          </a:prstGeom>
          <a:ln>
            <a:noFill/>
          </a:ln>
          <a:effectLst>
            <a:softEdge rad="112500"/>
          </a:effectLst>
        </p:spPr>
      </p:pic>
    </p:spTree>
    <p:extLst>
      <p:ext uri="{BB962C8B-B14F-4D97-AF65-F5344CB8AC3E}">
        <p14:creationId xmlns:p14="http://schemas.microsoft.com/office/powerpoint/2010/main" val="14208930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PE</a:t>
            </a:r>
          </a:p>
        </p:txBody>
      </p:sp>
      <p:sp>
        <p:nvSpPr>
          <p:cNvPr id="3" name="Content Placeholder 2"/>
          <p:cNvSpPr>
            <a:spLocks noGrp="1"/>
          </p:cNvSpPr>
          <p:nvPr>
            <p:ph idx="1"/>
          </p:nvPr>
        </p:nvSpPr>
        <p:spPr/>
        <p:txBody>
          <a:bodyPr>
            <a:noAutofit/>
          </a:bodyPr>
          <a:lstStyle/>
          <a:p>
            <a:r>
              <a:rPr lang="en-GB" sz="3200" u="sng" dirty="0" smtClean="0">
                <a:latin typeface="Comic Sans MS" panose="030F0902030302020204" pitchFamily="66" charset="0"/>
              </a:rPr>
              <a:t>This term</a:t>
            </a:r>
            <a:r>
              <a:rPr lang="en-GB" sz="3200" dirty="0" smtClean="0">
                <a:latin typeface="Comic Sans MS" panose="030F0902030302020204" pitchFamily="66" charset="0"/>
              </a:rPr>
              <a:t>, the </a:t>
            </a:r>
            <a:r>
              <a:rPr lang="en-GB" sz="3200" dirty="0">
                <a:latin typeface="Comic Sans MS" panose="030F0902030302020204" pitchFamily="66" charset="0"/>
              </a:rPr>
              <a:t>children will have their PE lessons on Mondays and Fridays.</a:t>
            </a:r>
          </a:p>
          <a:p>
            <a:r>
              <a:rPr lang="en-GB" sz="3200" dirty="0">
                <a:latin typeface="Comic Sans MS" panose="030F0902030302020204" pitchFamily="66" charset="0"/>
              </a:rPr>
              <a:t>The school PE kits should be worn to school on these days (Not Reception children)</a:t>
            </a:r>
          </a:p>
          <a:p>
            <a:r>
              <a:rPr lang="en-GB" sz="3200" dirty="0">
                <a:latin typeface="Comic Sans MS" panose="030F0902030302020204" pitchFamily="66" charset="0"/>
              </a:rPr>
              <a:t>Black tracksuits bottoms and the black and green hoodie should be worn in the winter.</a:t>
            </a:r>
          </a:p>
          <a:p>
            <a:r>
              <a:rPr lang="en-GB" sz="3200" dirty="0">
                <a:latin typeface="Comic Sans MS" panose="030F0902030302020204" pitchFamily="66" charset="0"/>
              </a:rPr>
              <a:t>Trainers can be worn on PE days only</a:t>
            </a:r>
          </a:p>
        </p:txBody>
      </p:sp>
      <p:pic>
        <p:nvPicPr>
          <p:cNvPr id="5" name="Picture 4">
            <a:extLst>
              <a:ext uri="{FF2B5EF4-FFF2-40B4-BE49-F238E27FC236}">
                <a16:creationId xmlns:a16="http://schemas.microsoft.com/office/drawing/2014/main" id="{8AA877BC-EC6F-B84B-9B34-111B657065C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20337989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Snacks</a:t>
            </a:r>
          </a:p>
        </p:txBody>
      </p:sp>
      <p:sp>
        <p:nvSpPr>
          <p:cNvPr id="3" name="Content Placeholder 2"/>
          <p:cNvSpPr>
            <a:spLocks noGrp="1"/>
          </p:cNvSpPr>
          <p:nvPr>
            <p:ph idx="1"/>
          </p:nvPr>
        </p:nvSpPr>
        <p:spPr>
          <a:xfrm>
            <a:off x="838200" y="1355362"/>
            <a:ext cx="10515600" cy="4351338"/>
          </a:xfrm>
        </p:spPr>
        <p:txBody>
          <a:bodyPr>
            <a:noAutofit/>
          </a:bodyPr>
          <a:lstStyle/>
          <a:p>
            <a:r>
              <a:rPr lang="en-GB" dirty="0">
                <a:latin typeface="Comic Sans MS" panose="030F0902030302020204" pitchFamily="66" charset="0"/>
              </a:rPr>
              <a:t>If you wish, your child can bring in a healthy snack from home. Please note that no nuts, chocolate or sweets are allowed for their snack. Parents can also sign up for their children to have toast.</a:t>
            </a:r>
          </a:p>
          <a:p>
            <a:r>
              <a:rPr lang="en-GB" dirty="0">
                <a:latin typeface="Comic Sans MS" panose="030F0902030302020204" pitchFamily="66" charset="0"/>
              </a:rPr>
              <a:t>Snacks are eaten either just before or just after break. We only have a small window of time so please do not send your child with lots of food.</a:t>
            </a:r>
          </a:p>
          <a:p>
            <a:r>
              <a:rPr lang="en-GB" dirty="0">
                <a:latin typeface="Comic Sans MS" panose="030F0902030302020204" pitchFamily="66" charset="0"/>
              </a:rPr>
              <a:t>Unhealthy snacks are allowed, but not essential, each Friday.</a:t>
            </a:r>
          </a:p>
          <a:p>
            <a:r>
              <a:rPr lang="en-GB" dirty="0">
                <a:latin typeface="Comic Sans MS" panose="030F0902030302020204" pitchFamily="66" charset="0"/>
              </a:rPr>
              <a:t>Children must bring a named bottle of water into school. This will be kept in the classroom for them to access throughout the day. </a:t>
            </a:r>
          </a:p>
          <a:p>
            <a:r>
              <a:rPr lang="en-GB" dirty="0">
                <a:latin typeface="Comic Sans MS" panose="030F0902030302020204" pitchFamily="66" charset="0"/>
              </a:rPr>
              <a:t> Fizzy drinks and juice are not permitted. </a:t>
            </a:r>
          </a:p>
        </p:txBody>
      </p:sp>
      <p:pic>
        <p:nvPicPr>
          <p:cNvPr id="5" name="Picture 4">
            <a:extLst>
              <a:ext uri="{FF2B5EF4-FFF2-40B4-BE49-F238E27FC236}">
                <a16:creationId xmlns:a16="http://schemas.microsoft.com/office/drawing/2014/main" id="{B065BAE2-04CB-ED4A-BFEA-F79444AC41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134937"/>
            <a:ext cx="1188720" cy="1220425"/>
          </a:xfrm>
          <a:prstGeom prst="ellipse">
            <a:avLst/>
          </a:prstGeom>
          <a:ln>
            <a:noFill/>
          </a:ln>
          <a:effectLst>
            <a:softEdge rad="112500"/>
          </a:effectLst>
        </p:spPr>
      </p:pic>
    </p:spTree>
    <p:extLst>
      <p:ext uri="{BB962C8B-B14F-4D97-AF65-F5344CB8AC3E}">
        <p14:creationId xmlns:p14="http://schemas.microsoft.com/office/powerpoint/2010/main" val="36301256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Rewards</a:t>
            </a:r>
          </a:p>
        </p:txBody>
      </p:sp>
      <p:sp>
        <p:nvSpPr>
          <p:cNvPr id="3" name="Content Placeholder 2"/>
          <p:cNvSpPr>
            <a:spLocks noGrp="1"/>
          </p:cNvSpPr>
          <p:nvPr>
            <p:ph idx="1"/>
          </p:nvPr>
        </p:nvSpPr>
        <p:spPr>
          <a:xfrm>
            <a:off x="838200" y="1616609"/>
            <a:ext cx="10515600" cy="4351338"/>
          </a:xfrm>
        </p:spPr>
        <p:txBody>
          <a:bodyPr>
            <a:noAutofit/>
          </a:bodyPr>
          <a:lstStyle/>
          <a:p>
            <a:r>
              <a:rPr lang="en-GB" sz="3200" dirty="0">
                <a:latin typeface="Comic Sans MS" panose="030F0902030302020204" pitchFamily="66" charset="0"/>
              </a:rPr>
              <a:t>Children who are spotted behaving in a respectful manner will be added to the class Respect wall. If a child is on the Respect wall all week, they will receive a certificate in assembly and a reward</a:t>
            </a:r>
          </a:p>
          <a:p>
            <a:r>
              <a:rPr lang="en-GB" sz="3200" dirty="0">
                <a:latin typeface="Comic Sans MS" panose="030F0902030302020204" pitchFamily="66" charset="0"/>
              </a:rPr>
              <a:t> Each child is in one of six school houses. Children can win tokens for their house by showing respect, good work and general good behaviour.</a:t>
            </a:r>
          </a:p>
          <a:p>
            <a:r>
              <a:rPr lang="en-GB" sz="3200" dirty="0">
                <a:latin typeface="Comic Sans MS" panose="030F0902030302020204" pitchFamily="66" charset="0"/>
              </a:rPr>
              <a:t>Each half term, the house with the most tokens wins a prize, e.g. some fun activities with one of our sports coaches.</a:t>
            </a:r>
          </a:p>
        </p:txBody>
      </p:sp>
      <p:pic>
        <p:nvPicPr>
          <p:cNvPr id="5" name="Picture 4">
            <a:extLst>
              <a:ext uri="{FF2B5EF4-FFF2-40B4-BE49-F238E27FC236}">
                <a16:creationId xmlns:a16="http://schemas.microsoft.com/office/drawing/2014/main" id="{009E9D42-01F0-0A45-98FB-04C9FB0E54E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381442391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First Holy Communion</a:t>
            </a:r>
          </a:p>
        </p:txBody>
      </p:sp>
      <p:sp>
        <p:nvSpPr>
          <p:cNvPr id="3" name="Content Placeholder 2"/>
          <p:cNvSpPr>
            <a:spLocks noGrp="1"/>
          </p:cNvSpPr>
          <p:nvPr>
            <p:ph idx="1"/>
          </p:nvPr>
        </p:nvSpPr>
        <p:spPr>
          <a:xfrm>
            <a:off x="838200" y="1616609"/>
            <a:ext cx="10515600" cy="4351338"/>
          </a:xfrm>
        </p:spPr>
        <p:txBody>
          <a:bodyPr>
            <a:noAutofit/>
          </a:bodyPr>
          <a:lstStyle/>
          <a:p>
            <a:r>
              <a:rPr lang="en-GB" dirty="0">
                <a:latin typeface="Comic Sans MS" panose="030F0902030302020204" pitchFamily="66" charset="0"/>
              </a:rPr>
              <a:t>We will be sending an email out in October asking parents to sign their children up for the sacramental programme. </a:t>
            </a:r>
          </a:p>
          <a:p>
            <a:r>
              <a:rPr lang="en-GB" dirty="0">
                <a:latin typeface="Comic Sans MS" panose="030F0902030302020204" pitchFamily="66" charset="0"/>
              </a:rPr>
              <a:t>We will require a copy of your child’s baptismal certificate, and your child will need to have been baptised a Catholic.</a:t>
            </a:r>
          </a:p>
          <a:p>
            <a:r>
              <a:rPr lang="en-GB" dirty="0">
                <a:latin typeface="Comic Sans MS" panose="030F0902030302020204" pitchFamily="66" charset="0"/>
              </a:rPr>
              <a:t>The programme will begin in January.</a:t>
            </a:r>
          </a:p>
          <a:p>
            <a:r>
              <a:rPr lang="en-GB" dirty="0">
                <a:latin typeface="Comic Sans MS" panose="030F0902030302020204" pitchFamily="66" charset="0"/>
              </a:rPr>
              <a:t>Mass of Enrolment – Sunday 18</a:t>
            </a:r>
            <a:r>
              <a:rPr lang="en-GB" baseline="30000" dirty="0">
                <a:latin typeface="Comic Sans MS" panose="030F0902030302020204" pitchFamily="66" charset="0"/>
              </a:rPr>
              <a:t>th</a:t>
            </a:r>
            <a:r>
              <a:rPr lang="en-GB" dirty="0">
                <a:latin typeface="Comic Sans MS" panose="030F0902030302020204" pitchFamily="66" charset="0"/>
              </a:rPr>
              <a:t> January 2026</a:t>
            </a:r>
          </a:p>
          <a:p>
            <a:r>
              <a:rPr lang="en-GB" dirty="0">
                <a:latin typeface="Comic Sans MS" panose="030F0902030302020204" pitchFamily="66" charset="0"/>
              </a:rPr>
              <a:t>First Reconciliation – Thursday 7</a:t>
            </a:r>
            <a:r>
              <a:rPr lang="en-GB" baseline="30000" dirty="0">
                <a:latin typeface="Comic Sans MS" panose="030F0902030302020204" pitchFamily="66" charset="0"/>
              </a:rPr>
              <a:t>th</a:t>
            </a:r>
            <a:r>
              <a:rPr lang="en-GB" dirty="0">
                <a:latin typeface="Comic Sans MS" panose="030F0902030302020204" pitchFamily="66" charset="0"/>
              </a:rPr>
              <a:t> May (in school time)</a:t>
            </a:r>
          </a:p>
          <a:p>
            <a:r>
              <a:rPr lang="en-GB" dirty="0">
                <a:latin typeface="Comic Sans MS" panose="030F0902030302020204" pitchFamily="66" charset="0"/>
              </a:rPr>
              <a:t>First Holy Communion – Saturday 6</a:t>
            </a:r>
            <a:r>
              <a:rPr lang="en-GB" baseline="30000" dirty="0">
                <a:latin typeface="Comic Sans MS" panose="030F0902030302020204" pitchFamily="66" charset="0"/>
              </a:rPr>
              <a:t>th</a:t>
            </a:r>
            <a:r>
              <a:rPr lang="en-GB" dirty="0">
                <a:latin typeface="Comic Sans MS" panose="030F0902030302020204" pitchFamily="66" charset="0"/>
              </a:rPr>
              <a:t> June @</a:t>
            </a:r>
            <a:r>
              <a:rPr lang="en-GB" dirty="0" smtClean="0">
                <a:latin typeface="Comic Sans MS" panose="030F0902030302020204" pitchFamily="66" charset="0"/>
              </a:rPr>
              <a:t>11:30am</a:t>
            </a:r>
            <a:endParaRPr lang="en-GB" dirty="0">
              <a:latin typeface="Comic Sans MS" panose="030F0902030302020204" pitchFamily="66" charset="0"/>
            </a:endParaRPr>
          </a:p>
        </p:txBody>
      </p:sp>
      <p:pic>
        <p:nvPicPr>
          <p:cNvPr id="5" name="Picture 4">
            <a:extLst>
              <a:ext uri="{FF2B5EF4-FFF2-40B4-BE49-F238E27FC236}">
                <a16:creationId xmlns:a16="http://schemas.microsoft.com/office/drawing/2014/main" id="{009E9D42-01F0-0A45-98FB-04C9FB0E54E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30108515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54745" y="0"/>
            <a:ext cx="11633982" cy="1325563"/>
          </a:xfrm>
        </p:spPr>
        <p:txBody>
          <a:bodyPr/>
          <a:lstStyle/>
          <a:p>
            <a:pPr algn="ctr"/>
            <a:r>
              <a:rPr lang="en-GB" b="1" dirty="0">
                <a:latin typeface="Comic Sans MS" panose="030F0902030302020204" pitchFamily="66" charset="0"/>
              </a:rPr>
              <a:t>Website and Contacts</a:t>
            </a:r>
          </a:p>
        </p:txBody>
      </p:sp>
      <p:sp>
        <p:nvSpPr>
          <p:cNvPr id="3" name="Content Placeholder 2"/>
          <p:cNvSpPr>
            <a:spLocks noGrp="1"/>
          </p:cNvSpPr>
          <p:nvPr>
            <p:ph idx="1"/>
          </p:nvPr>
        </p:nvSpPr>
        <p:spPr>
          <a:xfrm>
            <a:off x="154745" y="1003300"/>
            <a:ext cx="11633982" cy="4351338"/>
          </a:xfrm>
        </p:spPr>
        <p:txBody>
          <a:bodyPr>
            <a:noAutofit/>
          </a:bodyPr>
          <a:lstStyle/>
          <a:p>
            <a:r>
              <a:rPr lang="en-GB" sz="3200" dirty="0">
                <a:latin typeface="Comic Sans MS" panose="030F0902030302020204" pitchFamily="66" charset="0"/>
              </a:rPr>
              <a:t>There is more information for parents on the school website: </a:t>
            </a:r>
            <a:r>
              <a:rPr lang="en-GB" sz="3200" dirty="0">
                <a:latin typeface="Comic Sans MS" panose="030F0902030302020204" pitchFamily="66" charset="0"/>
                <a:hlinkClick r:id="rId2"/>
              </a:rPr>
              <a:t>https://www.stbenedicts.cheshire.sch.uk</a:t>
            </a:r>
            <a:r>
              <a:rPr lang="en-GB" sz="3200" dirty="0">
                <a:latin typeface="Comic Sans MS" panose="030F0902030302020204" pitchFamily="66" charset="0"/>
              </a:rPr>
              <a:t>  The weekly school newsletter is a great source of information and is emailed to parents every Friday.</a:t>
            </a:r>
          </a:p>
          <a:p>
            <a:r>
              <a:rPr lang="en-GB" sz="3200" dirty="0">
                <a:latin typeface="Comic Sans MS" panose="030F0902030302020204" pitchFamily="66" charset="0"/>
              </a:rPr>
              <a:t>Please keep your eye on the school website for regular updates about what we have been doing in class.</a:t>
            </a:r>
          </a:p>
          <a:p>
            <a:r>
              <a:rPr lang="en-GB" sz="3200" dirty="0">
                <a:latin typeface="Comic Sans MS" panose="030F0902030302020204" pitchFamily="66" charset="0"/>
              </a:rPr>
              <a:t> In the morning, messages can be passed to teachers via the person on the gate (often Mrs McGuire) or by the person on the class door. If you would like to speak to us in person, please leave a message for us to call you or wait until we have finished sending the children home at the end of the day.</a:t>
            </a:r>
          </a:p>
        </p:txBody>
      </p:sp>
      <p:pic>
        <p:nvPicPr>
          <p:cNvPr id="5" name="Picture 4">
            <a:extLst>
              <a:ext uri="{FF2B5EF4-FFF2-40B4-BE49-F238E27FC236}">
                <a16:creationId xmlns:a16="http://schemas.microsoft.com/office/drawing/2014/main" id="{0A9B8CDB-B9E2-044C-99F0-47F5506F2DA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165080" y="148000"/>
            <a:ext cx="1188720" cy="1220425"/>
          </a:xfrm>
          <a:prstGeom prst="ellipse">
            <a:avLst/>
          </a:prstGeom>
          <a:ln>
            <a:noFill/>
          </a:ln>
          <a:effectLst>
            <a:softEdge rad="112500"/>
          </a:effectLst>
        </p:spPr>
      </p:pic>
    </p:spTree>
    <p:extLst>
      <p:ext uri="{BB962C8B-B14F-4D97-AF65-F5344CB8AC3E}">
        <p14:creationId xmlns:p14="http://schemas.microsoft.com/office/powerpoint/2010/main" val="6955858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Information from you</a:t>
            </a:r>
          </a:p>
        </p:txBody>
      </p:sp>
      <p:sp>
        <p:nvSpPr>
          <p:cNvPr id="3" name="Content Placeholder 2"/>
          <p:cNvSpPr>
            <a:spLocks noGrp="1"/>
          </p:cNvSpPr>
          <p:nvPr>
            <p:ph idx="1"/>
          </p:nvPr>
        </p:nvSpPr>
        <p:spPr>
          <a:xfrm>
            <a:off x="838200" y="1616609"/>
            <a:ext cx="10515600" cy="4351338"/>
          </a:xfrm>
        </p:spPr>
        <p:txBody>
          <a:bodyPr>
            <a:noAutofit/>
          </a:bodyPr>
          <a:lstStyle/>
          <a:p>
            <a:r>
              <a:rPr lang="en-GB" sz="3200" dirty="0">
                <a:latin typeface="Comic Sans MS" panose="030F0902030302020204" pitchFamily="66" charset="0"/>
              </a:rPr>
              <a:t>Please check that we have your child’s medication in school, e.g. inhalers</a:t>
            </a:r>
          </a:p>
          <a:p>
            <a:endParaRPr lang="en-GB" sz="3200" dirty="0">
              <a:latin typeface="Comic Sans MS" panose="030F0902030302020204" pitchFamily="66" charset="0"/>
            </a:endParaRPr>
          </a:p>
          <a:p>
            <a:r>
              <a:rPr lang="en-GB" sz="3200" dirty="0">
                <a:latin typeface="Comic Sans MS" panose="030F0902030302020204" pitchFamily="66" charset="0"/>
              </a:rPr>
              <a:t>Please consider getting your child’s eyes checked by an optician.</a:t>
            </a:r>
          </a:p>
          <a:p>
            <a:endParaRPr lang="en-GB" sz="3200" dirty="0">
              <a:latin typeface="Comic Sans MS" panose="030F0902030302020204" pitchFamily="66" charset="0"/>
            </a:endParaRPr>
          </a:p>
          <a:p>
            <a:r>
              <a:rPr lang="en-GB" sz="3200" dirty="0">
                <a:latin typeface="Comic Sans MS" panose="030F0902030302020204" pitchFamily="66" charset="0"/>
              </a:rPr>
              <a:t>Is there anything we need to know about your child?</a:t>
            </a:r>
          </a:p>
          <a:p>
            <a:pPr marL="0" indent="0" algn="ctr">
              <a:buNone/>
            </a:pPr>
            <a:endParaRPr lang="en-GB" sz="3200" b="1" dirty="0">
              <a:latin typeface="Comic Sans MS" panose="030F0902030302020204" pitchFamily="66" charset="0"/>
            </a:endParaRPr>
          </a:p>
          <a:p>
            <a:endParaRPr lang="en-GB" sz="3200" dirty="0">
              <a:latin typeface="Comic Sans MS" panose="030F0902030302020204" pitchFamily="66" charset="0"/>
            </a:endParaRPr>
          </a:p>
        </p:txBody>
      </p:sp>
      <p:pic>
        <p:nvPicPr>
          <p:cNvPr id="5" name="Picture 4">
            <a:extLst>
              <a:ext uri="{FF2B5EF4-FFF2-40B4-BE49-F238E27FC236}">
                <a16:creationId xmlns:a16="http://schemas.microsoft.com/office/drawing/2014/main" id="{009E9D42-01F0-0A45-98FB-04C9FB0E54E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33127899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97628" y="86564"/>
            <a:ext cx="11291047" cy="1325563"/>
          </a:xfrm>
        </p:spPr>
        <p:txBody>
          <a:bodyPr/>
          <a:lstStyle/>
          <a:p>
            <a:pPr algn="ctr"/>
            <a:r>
              <a:rPr lang="en-GB" b="1" dirty="0">
                <a:latin typeface="Comic Sans MS" panose="030F0902030302020204" pitchFamily="66" charset="0"/>
              </a:rPr>
              <a:t>Mrs Nixon, Mrs McBride &amp; Mrs Burwood </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0940527" y="909534"/>
            <a:ext cx="1188720" cy="1220425"/>
          </a:xfrm>
          <a:prstGeom prst="ellipse">
            <a:avLst/>
          </a:prstGeom>
          <a:ln>
            <a:noFill/>
          </a:ln>
          <a:effectLst>
            <a:softEdge rad="112500"/>
          </a:effectLst>
        </p:spPr>
      </p:pic>
      <p:pic>
        <p:nvPicPr>
          <p:cNvPr id="5" name="Picture 4" descr="A group of women taking a selfie&#10;&#10;Description automatically generated">
            <a:extLst>
              <a:ext uri="{FF2B5EF4-FFF2-40B4-BE49-F238E27FC236}">
                <a16:creationId xmlns:a16="http://schemas.microsoft.com/office/drawing/2014/main" id="{CB1179E9-808E-4DD3-9F94-D89C95760BF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411506" y="1295586"/>
            <a:ext cx="6965577" cy="5224184"/>
          </a:xfrm>
          <a:prstGeom prst="rect">
            <a:avLst/>
          </a:prstGeom>
        </p:spPr>
      </p:pic>
    </p:spTree>
    <p:extLst>
      <p:ext uri="{BB962C8B-B14F-4D97-AF65-F5344CB8AC3E}">
        <p14:creationId xmlns:p14="http://schemas.microsoft.com/office/powerpoint/2010/main" val="34931425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b="1" dirty="0">
                <a:latin typeface="Comic Sans MS" panose="030F0902030302020204" pitchFamily="66" charset="0"/>
              </a:rPr>
              <a:t>Y3 staff</a:t>
            </a:r>
          </a:p>
        </p:txBody>
      </p:sp>
      <p:sp>
        <p:nvSpPr>
          <p:cNvPr id="3" name="Content Placeholder 2"/>
          <p:cNvSpPr>
            <a:spLocks noGrp="1"/>
          </p:cNvSpPr>
          <p:nvPr>
            <p:ph idx="1"/>
          </p:nvPr>
        </p:nvSpPr>
        <p:spPr/>
        <p:txBody>
          <a:bodyPr>
            <a:noAutofit/>
          </a:bodyPr>
          <a:lstStyle/>
          <a:p>
            <a:r>
              <a:rPr lang="en-GB" sz="3200" dirty="0">
                <a:latin typeface="Comic Sans MS" panose="030F0902030302020204" pitchFamily="66" charset="0"/>
              </a:rPr>
              <a:t>Mrs McBride teaches Monday &amp; Tuesday. Mrs Burwood teaches Wednesday, Thursday and Friday, with PPA (teacher planning time) scheduled on Friday afternoon after lunch.</a:t>
            </a:r>
          </a:p>
          <a:p>
            <a:r>
              <a:rPr lang="en-GB" sz="3200" dirty="0">
                <a:latin typeface="Comic Sans MS" panose="030F0902030302020204" pitchFamily="66" charset="0"/>
              </a:rPr>
              <a:t>Mrs Nixon is our class teaching assistant, working Monday-Friday.</a:t>
            </a:r>
          </a:p>
          <a:p>
            <a:r>
              <a:rPr lang="en-GB" sz="3200" dirty="0">
                <a:latin typeface="Comic Sans MS" panose="030F0902030302020204" pitchFamily="66" charset="0"/>
              </a:rPr>
              <a:t>Mrs Nixon covers Mrs Burwood’s PPA on Friday afternoon from lunch</a:t>
            </a:r>
            <a:r>
              <a:rPr lang="en-GB" sz="3200" i="1" dirty="0">
                <a:latin typeface="Comic Sans MS" panose="030F0902030302020204" pitchFamily="66" charset="0"/>
              </a:rPr>
              <a:t>.</a:t>
            </a:r>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936719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840" y="297339"/>
            <a:ext cx="10515600" cy="1325563"/>
          </a:xfrm>
        </p:spPr>
        <p:txBody>
          <a:bodyPr>
            <a:normAutofit/>
          </a:bodyPr>
          <a:lstStyle/>
          <a:p>
            <a:pPr algn="ctr"/>
            <a:r>
              <a:rPr lang="en-GB" sz="3600" b="1" dirty="0">
                <a:latin typeface="Comic Sans MS" panose="030F0902030302020204" pitchFamily="66" charset="0"/>
              </a:rPr>
              <a:t>Reading and Homework expectations</a:t>
            </a:r>
          </a:p>
        </p:txBody>
      </p:sp>
      <p:sp>
        <p:nvSpPr>
          <p:cNvPr id="3" name="Content Placeholder 2"/>
          <p:cNvSpPr>
            <a:spLocks noGrp="1"/>
          </p:cNvSpPr>
          <p:nvPr>
            <p:ph idx="1"/>
          </p:nvPr>
        </p:nvSpPr>
        <p:spPr>
          <a:xfrm>
            <a:off x="539403" y="1217371"/>
            <a:ext cx="11234057" cy="4726986"/>
          </a:xfrm>
        </p:spPr>
        <p:txBody>
          <a:bodyPr>
            <a:noAutofit/>
          </a:bodyPr>
          <a:lstStyle/>
          <a:p>
            <a:r>
              <a:rPr lang="en-GB" sz="3200" dirty="0">
                <a:latin typeface="Comic Sans MS" panose="030F0902030302020204" pitchFamily="66" charset="0"/>
              </a:rPr>
              <a:t> It is essential that your child reads to an adult at home, every day, for at least ten minutes. Please ensure you communicate with us, and comment on their reading, in their Homework diaries. </a:t>
            </a:r>
          </a:p>
          <a:p>
            <a:r>
              <a:rPr lang="en-GB" sz="3200" dirty="0">
                <a:latin typeface="Comic Sans MS" panose="030F0902030302020204" pitchFamily="66" charset="0"/>
              </a:rPr>
              <a:t>Reading books need to be in school each day even if they have not been finished.</a:t>
            </a:r>
          </a:p>
          <a:p>
            <a:r>
              <a:rPr lang="en-GB" sz="3200" dirty="0">
                <a:latin typeface="Comic Sans MS" panose="030F0902030302020204" pitchFamily="66" charset="0"/>
              </a:rPr>
              <a:t>We have a special reading reward system for the children. Every time they read, they get a smiley face on their </a:t>
            </a:r>
            <a:r>
              <a:rPr lang="en-GB" sz="3200" dirty="0" err="1">
                <a:latin typeface="Comic Sans MS" panose="030F0902030302020204" pitchFamily="66" charset="0"/>
              </a:rPr>
              <a:t>Starbooks</a:t>
            </a:r>
            <a:r>
              <a:rPr lang="en-GB" sz="3200">
                <a:latin typeface="Comic Sans MS" panose="030F0902030302020204" pitchFamily="66" charset="0"/>
              </a:rPr>
              <a:t> loyalty </a:t>
            </a:r>
            <a:r>
              <a:rPr lang="en-GB" sz="3200" dirty="0">
                <a:latin typeface="Comic Sans MS" panose="030F0902030302020204" pitchFamily="66" charset="0"/>
              </a:rPr>
              <a:t>c</a:t>
            </a:r>
            <a:r>
              <a:rPr lang="en-GB" sz="3200">
                <a:latin typeface="Comic Sans MS" panose="030F0902030302020204" pitchFamily="66" charset="0"/>
              </a:rPr>
              <a:t>ard</a:t>
            </a:r>
            <a:r>
              <a:rPr lang="en-GB" sz="3200" dirty="0">
                <a:latin typeface="Comic Sans MS" panose="030F0902030302020204" pitchFamily="66" charset="0"/>
              </a:rPr>
              <a:t>. When they have 8 smiley faces, they get to choose a mini figurine animal and their name goes into a draw for a prize at the end of each half term. </a:t>
            </a:r>
          </a:p>
        </p:txBody>
      </p:sp>
      <p:pic>
        <p:nvPicPr>
          <p:cNvPr id="5" name="Picture 4">
            <a:extLst>
              <a:ext uri="{FF2B5EF4-FFF2-40B4-BE49-F238E27FC236}">
                <a16:creationId xmlns:a16="http://schemas.microsoft.com/office/drawing/2014/main" id="{EC17A66F-63B6-6F4C-A2E5-2960D41E81C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153964"/>
            <a:ext cx="1188720" cy="1220425"/>
          </a:xfrm>
          <a:prstGeom prst="ellipse">
            <a:avLst/>
          </a:prstGeom>
          <a:ln>
            <a:noFill/>
          </a:ln>
          <a:effectLst>
            <a:softEdge rad="112500"/>
          </a:effectLst>
        </p:spPr>
      </p:pic>
    </p:spTree>
    <p:extLst>
      <p:ext uri="{BB962C8B-B14F-4D97-AF65-F5344CB8AC3E}">
        <p14:creationId xmlns:p14="http://schemas.microsoft.com/office/powerpoint/2010/main" val="2775358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omic Sans MS" panose="030F0702030302020204" pitchFamily="66" charset="0"/>
              </a:rPr>
              <a:t>How to help your child read</a:t>
            </a:r>
          </a:p>
        </p:txBody>
      </p:sp>
      <p:sp>
        <p:nvSpPr>
          <p:cNvPr id="3" name="Content Placeholder 2"/>
          <p:cNvSpPr>
            <a:spLocks noGrp="1"/>
          </p:cNvSpPr>
          <p:nvPr>
            <p:ph sz="half" idx="1"/>
          </p:nvPr>
        </p:nvSpPr>
        <p:spPr/>
        <p:txBody>
          <a:bodyPr>
            <a:noAutofit/>
          </a:bodyPr>
          <a:lstStyle/>
          <a:p>
            <a:r>
              <a:rPr lang="en-GB" sz="2400" dirty="0">
                <a:latin typeface="Comic Sans MS" panose="030F0702030302020204" pitchFamily="66" charset="0"/>
              </a:rPr>
              <a:t>Read to them often (in English or your home language). This helps them to learn to listen for extended periods of time. Ask them questions about what you are reading to encourage good comprehension. This is even true in KS2.</a:t>
            </a:r>
          </a:p>
          <a:p>
            <a:r>
              <a:rPr lang="en-GB" sz="2400" dirty="0">
                <a:latin typeface="Comic Sans MS" panose="030F0702030302020204" pitchFamily="66" charset="0"/>
              </a:rPr>
              <a:t>Listen to audio books to help build their vocabulary </a:t>
            </a:r>
          </a:p>
          <a:p>
            <a:r>
              <a:rPr lang="en-GB" sz="2400" dirty="0">
                <a:latin typeface="Comic Sans MS" panose="030F0702030302020204" pitchFamily="66" charset="0"/>
              </a:rPr>
              <a:t>Set aside time every day for them to read to you and build into your home routine. </a:t>
            </a:r>
          </a:p>
        </p:txBody>
      </p:sp>
      <p:sp>
        <p:nvSpPr>
          <p:cNvPr id="4" name="Content Placeholder 3"/>
          <p:cNvSpPr>
            <a:spLocks noGrp="1"/>
          </p:cNvSpPr>
          <p:nvPr>
            <p:ph sz="half" idx="2"/>
          </p:nvPr>
        </p:nvSpPr>
        <p:spPr>
          <a:xfrm>
            <a:off x="6456680" y="1690688"/>
            <a:ext cx="5181600" cy="4486275"/>
          </a:xfrm>
        </p:spPr>
        <p:txBody>
          <a:bodyPr>
            <a:noAutofit/>
          </a:bodyPr>
          <a:lstStyle/>
          <a:p>
            <a:r>
              <a:rPr lang="en-GB" sz="1800" dirty="0">
                <a:latin typeface="Comic Sans MS" panose="030F0702030302020204" pitchFamily="66" charset="0"/>
              </a:rPr>
              <a:t>Set good practice for reading: well-lit area, with the book supported and steady in front of them, as quiet and distraction free as possible.</a:t>
            </a:r>
          </a:p>
          <a:p>
            <a:r>
              <a:rPr lang="en-GB" sz="1800" i="1" dirty="0">
                <a:latin typeface="Comic Sans MS" panose="030F0702030302020204" pitchFamily="66" charset="0"/>
              </a:rPr>
              <a:t>Look at the picture on the front of the book and discuss what they think the book is about. </a:t>
            </a:r>
          </a:p>
          <a:p>
            <a:r>
              <a:rPr lang="en-GB" sz="1800" i="1" dirty="0">
                <a:latin typeface="Comic Sans MS" panose="030F0702030302020204" pitchFamily="66" charset="0"/>
              </a:rPr>
              <a:t>Ask them different style questions during their reading. You can find examples of questions at:</a:t>
            </a:r>
          </a:p>
          <a:p>
            <a:r>
              <a:rPr lang="en-GB" sz="1800" i="1" dirty="0">
                <a:solidFill>
                  <a:srgbClr val="FF0000"/>
                </a:solidFill>
                <a:latin typeface="Comic Sans MS" panose="030F0702030302020204" pitchFamily="66" charset="0"/>
                <a:hlinkClick r:id="rId2"/>
              </a:rPr>
              <a:t>https://www.literacyshedblog.com/uploads/1/2/5/7/12572836/ks2_reading_vipers.pdf</a:t>
            </a:r>
            <a:endParaRPr lang="en-GB" sz="1800" i="1" dirty="0">
              <a:solidFill>
                <a:srgbClr val="FF0000"/>
              </a:solidFill>
              <a:latin typeface="Comic Sans MS" panose="030F0702030302020204" pitchFamily="66" charset="0"/>
            </a:endParaRPr>
          </a:p>
          <a:p>
            <a:r>
              <a:rPr lang="en-GB" sz="1800" dirty="0">
                <a:latin typeface="Comic Sans MS" panose="030F0702030302020204" pitchFamily="66" charset="0"/>
              </a:rPr>
              <a:t>Visit the library together </a:t>
            </a:r>
          </a:p>
          <a:p>
            <a:r>
              <a:rPr lang="en-GB" sz="1800" dirty="0">
                <a:latin typeface="Comic Sans MS" panose="030F0702030302020204" pitchFamily="66" charset="0"/>
              </a:rPr>
              <a:t>You can get lots of ideas from this website </a:t>
            </a:r>
          </a:p>
          <a:p>
            <a:r>
              <a:rPr lang="en-GB" sz="1800" dirty="0">
                <a:latin typeface="Comic Sans MS" panose="030F0702030302020204" pitchFamily="66" charset="0"/>
              </a:rPr>
              <a:t>https://www.booktrust.org.uk/books-and-reading/tips-and-advice/reading-tips/</a:t>
            </a:r>
          </a:p>
        </p:txBody>
      </p:sp>
      <p:pic>
        <p:nvPicPr>
          <p:cNvPr id="5" name="Picture 4">
            <a:extLst>
              <a:ext uri="{FF2B5EF4-FFF2-40B4-BE49-F238E27FC236}">
                <a16:creationId xmlns:a16="http://schemas.microsoft.com/office/drawing/2014/main" id="{E4FFE546-7E53-A442-B47D-FD53B6DEB1D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40836662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omic Sans MS" panose="030F0702030302020204" pitchFamily="66" charset="0"/>
              </a:rPr>
              <a:t>In School, On Time</a:t>
            </a:r>
          </a:p>
        </p:txBody>
      </p:sp>
      <p:sp>
        <p:nvSpPr>
          <p:cNvPr id="3" name="Content Placeholder 2"/>
          <p:cNvSpPr>
            <a:spLocks noGrp="1"/>
          </p:cNvSpPr>
          <p:nvPr>
            <p:ph idx="1"/>
          </p:nvPr>
        </p:nvSpPr>
        <p:spPr>
          <a:xfrm>
            <a:off x="706120" y="1348105"/>
            <a:ext cx="10515600" cy="4351338"/>
          </a:xfrm>
        </p:spPr>
        <p:txBody>
          <a:bodyPr>
            <a:noAutofit/>
          </a:bodyPr>
          <a:lstStyle/>
          <a:p>
            <a:r>
              <a:rPr lang="en-GB" sz="2000" dirty="0">
                <a:latin typeface="Comic Sans MS" panose="030F0702030302020204" pitchFamily="66" charset="0"/>
              </a:rPr>
              <a:t>It is essential that your child is on time and comes to school everyday. </a:t>
            </a:r>
          </a:p>
          <a:p>
            <a:r>
              <a:rPr lang="en-GB" sz="2000" dirty="0">
                <a:latin typeface="Comic Sans MS" panose="030F0702030302020204" pitchFamily="66" charset="0"/>
              </a:rPr>
              <a:t>There might be occasions when your child is sick but if the illness is mild, we encourage you to send them in with some medicine and we will monitor them during the day. </a:t>
            </a:r>
          </a:p>
          <a:p>
            <a:r>
              <a:rPr lang="en-GB" sz="2000" dirty="0">
                <a:latin typeface="Comic Sans MS" panose="030F0702030302020204" pitchFamily="66" charset="0"/>
              </a:rPr>
              <a:t>Good attendance is considered to be less than 10 days off in a year.</a:t>
            </a:r>
          </a:p>
          <a:p>
            <a:r>
              <a:rPr lang="en-GB" sz="2000" dirty="0">
                <a:latin typeface="Comic Sans MS" panose="030F0702030302020204" pitchFamily="66" charset="0"/>
              </a:rPr>
              <a:t>If your child has more than 19 days off in a year, they are classed as a Persistently Absent child and they will be monitored by the local authority. </a:t>
            </a:r>
          </a:p>
          <a:p>
            <a:r>
              <a:rPr lang="en-GB" sz="2000" dirty="0">
                <a:latin typeface="Comic Sans MS" panose="030F0702030302020204" pitchFamily="66" charset="0"/>
              </a:rPr>
              <a:t>Apart from ensuring they don’t miss out on learning, being in school is important for developing friendships with other children. It also teaches children to good habits for when they are older and start to work. </a:t>
            </a:r>
          </a:p>
          <a:p>
            <a:r>
              <a:rPr lang="en-GB" sz="2000" dirty="0">
                <a:latin typeface="Comic Sans MS" panose="030F0702030302020204" pitchFamily="66" charset="0"/>
              </a:rPr>
              <a:t>Being on time, is equally important – children get embarrassed and anxious if they have to walk into a classroom after the lesson has started. </a:t>
            </a:r>
          </a:p>
          <a:p>
            <a:r>
              <a:rPr lang="en-GB" sz="2000" i="1" dirty="0">
                <a:latin typeface="Comic Sans MS" panose="030F0702030302020204" pitchFamily="66" charset="0"/>
              </a:rPr>
              <a:t>Term-time holiday will not be authorised. If your child has 5 or more days absent, you will be fined by the Local Authority.</a:t>
            </a:r>
          </a:p>
        </p:txBody>
      </p:sp>
      <p:pic>
        <p:nvPicPr>
          <p:cNvPr id="4" name="Picture 3">
            <a:extLst>
              <a:ext uri="{FF2B5EF4-FFF2-40B4-BE49-F238E27FC236}">
                <a16:creationId xmlns:a16="http://schemas.microsoft.com/office/drawing/2014/main" id="{E4FFE546-7E53-A442-B47D-FD53B6DEB1D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34821300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43840" y="297339"/>
            <a:ext cx="10515600" cy="1325563"/>
          </a:xfrm>
        </p:spPr>
        <p:txBody>
          <a:bodyPr>
            <a:normAutofit/>
          </a:bodyPr>
          <a:lstStyle/>
          <a:p>
            <a:pPr algn="ctr"/>
            <a:r>
              <a:rPr lang="en-GB" sz="3600" b="1" dirty="0">
                <a:latin typeface="Comic Sans MS" panose="030F0902030302020204" pitchFamily="66" charset="0"/>
              </a:rPr>
              <a:t>Home Learning </a:t>
            </a:r>
          </a:p>
        </p:txBody>
      </p:sp>
      <p:sp>
        <p:nvSpPr>
          <p:cNvPr id="3" name="Content Placeholder 2"/>
          <p:cNvSpPr>
            <a:spLocks noGrp="1"/>
          </p:cNvSpPr>
          <p:nvPr>
            <p:ph idx="1"/>
          </p:nvPr>
        </p:nvSpPr>
        <p:spPr>
          <a:xfrm>
            <a:off x="548640" y="1374389"/>
            <a:ext cx="11234057" cy="4726986"/>
          </a:xfrm>
        </p:spPr>
        <p:txBody>
          <a:bodyPr>
            <a:noAutofit/>
          </a:bodyPr>
          <a:lstStyle/>
          <a:p>
            <a:r>
              <a:rPr lang="en-GB" sz="1200" dirty="0"/>
              <a:t>	</a:t>
            </a:r>
          </a:p>
          <a:p>
            <a:r>
              <a:rPr lang="en-GB" sz="1200" dirty="0"/>
              <a:t>	</a:t>
            </a:r>
          </a:p>
          <a:p>
            <a:pPr marL="0" indent="0">
              <a:buNone/>
            </a:pPr>
            <a:r>
              <a:rPr lang="en-GB" sz="1200" dirty="0"/>
              <a:t>	</a:t>
            </a:r>
          </a:p>
          <a:p>
            <a:endParaRPr lang="en-GB" sz="1200" dirty="0"/>
          </a:p>
          <a:p>
            <a:endParaRPr lang="en-GB" sz="1400" i="1" dirty="0">
              <a:solidFill>
                <a:srgbClr val="FF0000"/>
              </a:solidFill>
              <a:latin typeface="Comic Sans MS" panose="030F0902030302020204" pitchFamily="66" charset="0"/>
            </a:endParaRPr>
          </a:p>
          <a:p>
            <a:endParaRPr lang="en-GB" sz="1400" i="1" dirty="0">
              <a:solidFill>
                <a:srgbClr val="FF0000"/>
              </a:solidFill>
              <a:latin typeface="Comic Sans MS" panose="030F0902030302020204" pitchFamily="66" charset="0"/>
            </a:endParaRPr>
          </a:p>
          <a:p>
            <a:endParaRPr lang="en-GB" sz="1400" i="1" dirty="0">
              <a:solidFill>
                <a:srgbClr val="FF0000"/>
              </a:solidFill>
              <a:latin typeface="Comic Sans MS" panose="030F0902030302020204" pitchFamily="66" charset="0"/>
            </a:endParaRPr>
          </a:p>
          <a:p>
            <a:endParaRPr lang="en-GB" sz="1400" i="1" dirty="0">
              <a:solidFill>
                <a:srgbClr val="FF0000"/>
              </a:solidFill>
              <a:latin typeface="Comic Sans MS" panose="030F0902030302020204" pitchFamily="66" charset="0"/>
            </a:endParaRPr>
          </a:p>
          <a:p>
            <a:endParaRPr lang="en-GB" sz="1400" i="1" dirty="0">
              <a:solidFill>
                <a:srgbClr val="FF0000"/>
              </a:solidFill>
              <a:latin typeface="Comic Sans MS" panose="030F0902030302020204" pitchFamily="66" charset="0"/>
            </a:endParaRPr>
          </a:p>
          <a:p>
            <a:endParaRPr lang="en-GB" sz="1400" i="1" dirty="0">
              <a:solidFill>
                <a:srgbClr val="FF0000"/>
              </a:solidFill>
              <a:latin typeface="Comic Sans MS" panose="030F0902030302020204" pitchFamily="66" charset="0"/>
            </a:endParaRPr>
          </a:p>
        </p:txBody>
      </p:sp>
      <p:pic>
        <p:nvPicPr>
          <p:cNvPr id="5" name="Picture 4">
            <a:extLst>
              <a:ext uri="{FF2B5EF4-FFF2-40B4-BE49-F238E27FC236}">
                <a16:creationId xmlns:a16="http://schemas.microsoft.com/office/drawing/2014/main" id="{EC17A66F-63B6-6F4C-A2E5-2960D41E81C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153964"/>
            <a:ext cx="1188720" cy="1220425"/>
          </a:xfrm>
          <a:prstGeom prst="ellipse">
            <a:avLst/>
          </a:prstGeom>
          <a:ln>
            <a:noFill/>
          </a:ln>
          <a:effectLst>
            <a:softEdge rad="112500"/>
          </a:effectLst>
        </p:spPr>
      </p:pic>
      <p:graphicFrame>
        <p:nvGraphicFramePr>
          <p:cNvPr id="4" name="Table 3"/>
          <p:cNvGraphicFramePr>
            <a:graphicFrameLocks noGrp="1"/>
          </p:cNvGraphicFramePr>
          <p:nvPr>
            <p:extLst>
              <p:ext uri="{D42A27DB-BD31-4B8C-83A1-F6EECF244321}">
                <p14:modId xmlns:p14="http://schemas.microsoft.com/office/powerpoint/2010/main" val="64074614"/>
              </p:ext>
            </p:extLst>
          </p:nvPr>
        </p:nvGraphicFramePr>
        <p:xfrm>
          <a:off x="4682837" y="1548170"/>
          <a:ext cx="7195126" cy="4847243"/>
        </p:xfrm>
        <a:graphic>
          <a:graphicData uri="http://schemas.openxmlformats.org/drawingml/2006/table">
            <a:tbl>
              <a:tblPr firstRow="1" bandRow="1">
                <a:tableStyleId>{5C22544A-7EE6-4342-B048-85BDC9FD1C3A}</a:tableStyleId>
              </a:tblPr>
              <a:tblGrid>
                <a:gridCol w="3597563">
                  <a:extLst>
                    <a:ext uri="{9D8B030D-6E8A-4147-A177-3AD203B41FA5}">
                      <a16:colId xmlns:a16="http://schemas.microsoft.com/office/drawing/2014/main" val="1735340988"/>
                    </a:ext>
                  </a:extLst>
                </a:gridCol>
                <a:gridCol w="3597563">
                  <a:extLst>
                    <a:ext uri="{9D8B030D-6E8A-4147-A177-3AD203B41FA5}">
                      <a16:colId xmlns:a16="http://schemas.microsoft.com/office/drawing/2014/main" val="1748449518"/>
                    </a:ext>
                  </a:extLst>
                </a:gridCol>
              </a:tblGrid>
              <a:tr h="1006763">
                <a:tc>
                  <a:txBody>
                    <a:bodyPr/>
                    <a:lstStyle/>
                    <a:p>
                      <a:r>
                        <a:rPr lang="en-GB" sz="1800" b="0" dirty="0">
                          <a:solidFill>
                            <a:schemeClr val="tx1"/>
                          </a:solidFill>
                        </a:rPr>
                        <a:t>Number bonds to 10 and 20</a:t>
                      </a:r>
                    </a:p>
                    <a:p>
                      <a:r>
                        <a:rPr lang="en-GB" sz="1800" b="0" u="sng" dirty="0">
                          <a:solidFill>
                            <a:schemeClr val="tx1"/>
                          </a:solidFill>
                        </a:rPr>
                        <a:t>https://www.topmarks.co.uk/maths-games/hit-the-button</a:t>
                      </a:r>
                      <a:endParaRPr lang="en-GB" sz="1800" b="0" dirty="0">
                        <a:solidFill>
                          <a:schemeClr val="tx1"/>
                        </a:solidFill>
                      </a:endParaRPr>
                    </a:p>
                  </a:txBody>
                  <a:tcPr>
                    <a:noFill/>
                  </a:tcPr>
                </a:tc>
                <a:tc>
                  <a:txBody>
                    <a:bodyPr/>
                    <a:lstStyle/>
                    <a:p>
                      <a:r>
                        <a:rPr lang="en-GB" sz="1800" b="0">
                          <a:solidFill>
                            <a:schemeClr val="tx1"/>
                          </a:solidFill>
                        </a:rPr>
                        <a:t>Number bonds to 50 and 100</a:t>
                      </a:r>
                    </a:p>
                    <a:p>
                      <a:r>
                        <a:rPr lang="en-GB" sz="1800" b="0" u="sng">
                          <a:solidFill>
                            <a:schemeClr val="tx1"/>
                          </a:solidFill>
                          <a:hlinkClick r:id="rId3"/>
                        </a:rPr>
                        <a:t>https://www.topmarks.co.uk/maths-games/hit-the-button</a:t>
                      </a:r>
                      <a:endParaRPr lang="en-GB" sz="1800" b="0" dirty="0">
                        <a:solidFill>
                          <a:schemeClr val="tx1"/>
                        </a:solidFill>
                        <a:hlinkClick r:id="rId3"/>
                      </a:endParaRPr>
                    </a:p>
                  </a:txBody>
                  <a:tcPr>
                    <a:noFill/>
                  </a:tcPr>
                </a:tc>
                <a:extLst>
                  <a:ext uri="{0D108BD9-81ED-4DB2-BD59-A6C34878D82A}">
                    <a16:rowId xmlns:a16="http://schemas.microsoft.com/office/drawing/2014/main" val="1448117003"/>
                  </a:ext>
                </a:extLst>
              </a:tr>
              <a:tr h="370840">
                <a:tc>
                  <a:txBody>
                    <a:bodyPr/>
                    <a:lstStyle/>
                    <a:p>
                      <a:r>
                        <a:rPr lang="en-GB" sz="1800" b="0" dirty="0">
                          <a:solidFill>
                            <a:schemeClr val="tx1"/>
                          </a:solidFill>
                        </a:rPr>
                        <a:t>3, 4,</a:t>
                      </a:r>
                      <a:r>
                        <a:rPr lang="en-GB" sz="1800" b="0" baseline="0" dirty="0">
                          <a:solidFill>
                            <a:schemeClr val="tx1"/>
                          </a:solidFill>
                        </a:rPr>
                        <a:t> 6 and 8</a:t>
                      </a:r>
                      <a:r>
                        <a:rPr lang="en-GB" sz="1800" b="0" dirty="0">
                          <a:solidFill>
                            <a:schemeClr val="tx1"/>
                          </a:solidFill>
                        </a:rPr>
                        <a:t> times tables including division (use</a:t>
                      </a:r>
                      <a:r>
                        <a:rPr lang="en-GB" sz="1800" b="0" baseline="0" dirty="0">
                          <a:solidFill>
                            <a:schemeClr val="tx1"/>
                          </a:solidFill>
                        </a:rPr>
                        <a:t> TT </a:t>
                      </a:r>
                      <a:r>
                        <a:rPr lang="en-GB" sz="1800" b="0" baseline="0" dirty="0" err="1">
                          <a:solidFill>
                            <a:schemeClr val="tx1"/>
                          </a:solidFill>
                        </a:rPr>
                        <a:t>Rockstars</a:t>
                      </a:r>
                      <a:r>
                        <a:rPr lang="en-GB" sz="1800" b="0" baseline="0" dirty="0">
                          <a:solidFill>
                            <a:schemeClr val="tx1"/>
                          </a:solidFill>
                        </a:rPr>
                        <a:t>)</a:t>
                      </a:r>
                      <a:endParaRPr lang="en-GB" sz="1800" b="0" dirty="0">
                        <a:solidFill>
                          <a:schemeClr val="tx1"/>
                        </a:solidFill>
                      </a:endParaRPr>
                    </a:p>
                  </a:txBody>
                  <a:tcPr>
                    <a:noFill/>
                  </a:tcPr>
                </a:tc>
                <a:tc>
                  <a:txBody>
                    <a:bodyPr/>
                    <a:lstStyle/>
                    <a:p>
                      <a:r>
                        <a:rPr lang="en-GB" sz="1800" b="0" dirty="0">
                          <a:solidFill>
                            <a:schemeClr val="tx1"/>
                          </a:solidFill>
                        </a:rPr>
                        <a:t>Practise handwriting so that the letter g, p, j, f, y, q fall below the line.</a:t>
                      </a:r>
                    </a:p>
                    <a:p>
                      <a:r>
                        <a:rPr lang="en-GB" sz="1800" b="0" dirty="0">
                          <a:solidFill>
                            <a:schemeClr val="tx1"/>
                          </a:solidFill>
                        </a:rPr>
                        <a:t>Practise handwriting so that letters b, d, h, k, l are taller than the other letters.</a:t>
                      </a:r>
                      <a:endParaRPr lang="en-GB" b="0" dirty="0">
                        <a:solidFill>
                          <a:schemeClr val="tx1"/>
                        </a:solidFill>
                      </a:endParaRPr>
                    </a:p>
                  </a:txBody>
                  <a:tcPr>
                    <a:noFill/>
                  </a:tcPr>
                </a:tc>
                <a:extLst>
                  <a:ext uri="{0D108BD9-81ED-4DB2-BD59-A6C34878D82A}">
                    <a16:rowId xmlns:a16="http://schemas.microsoft.com/office/drawing/2014/main" val="3758916548"/>
                  </a:ext>
                </a:extLst>
              </a:tr>
              <a:tr h="913476">
                <a:tc>
                  <a:txBody>
                    <a:bodyPr/>
                    <a:lstStyle/>
                    <a:p>
                      <a:r>
                        <a:rPr lang="en-GB" sz="1800" b="0" dirty="0">
                          <a:solidFill>
                            <a:schemeClr val="tx1"/>
                          </a:solidFill>
                        </a:rPr>
                        <a:t>Practise writing sentences using an adjective:</a:t>
                      </a:r>
                      <a:r>
                        <a:rPr lang="en-GB" sz="1800" b="0" baseline="0" dirty="0">
                          <a:solidFill>
                            <a:schemeClr val="tx1"/>
                          </a:solidFill>
                        </a:rPr>
                        <a:t> </a:t>
                      </a:r>
                      <a:r>
                        <a:rPr lang="en-GB" sz="1800" b="0" dirty="0">
                          <a:solidFill>
                            <a:schemeClr val="tx1"/>
                          </a:solidFill>
                        </a:rPr>
                        <a:t>e.g. The abandoned house stood alone on the lane.</a:t>
                      </a:r>
                    </a:p>
                  </a:txBody>
                  <a:tcPr>
                    <a:noFill/>
                  </a:tcPr>
                </a:tc>
                <a:tc>
                  <a:txBody>
                    <a:bodyPr/>
                    <a:lstStyle/>
                    <a:p>
                      <a:r>
                        <a:rPr lang="en-GB" sz="1800" b="0" dirty="0">
                          <a:solidFill>
                            <a:schemeClr val="tx1"/>
                          </a:solidFill>
                        </a:rPr>
                        <a:t>Practice writing sentences using an          adverb:</a:t>
                      </a:r>
                      <a:r>
                        <a:rPr lang="en-GB" sz="1800" b="0" baseline="0" dirty="0">
                          <a:solidFill>
                            <a:schemeClr val="tx1"/>
                          </a:solidFill>
                        </a:rPr>
                        <a:t> </a:t>
                      </a:r>
                      <a:r>
                        <a:rPr lang="en-GB" sz="1800" b="0" dirty="0">
                          <a:solidFill>
                            <a:schemeClr val="tx1"/>
                          </a:solidFill>
                        </a:rPr>
                        <a:t>e.g. Silently, the old man gazed at the beauty of the forest.</a:t>
                      </a:r>
                    </a:p>
                  </a:txBody>
                  <a:tcPr>
                    <a:noFill/>
                  </a:tcPr>
                </a:tc>
                <a:extLst>
                  <a:ext uri="{0D108BD9-81ED-4DB2-BD59-A6C34878D82A}">
                    <a16:rowId xmlns:a16="http://schemas.microsoft.com/office/drawing/2014/main" val="1581109452"/>
                  </a:ext>
                </a:extLst>
              </a:tr>
              <a:tr h="370840">
                <a:tc gridSpan="2">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800" b="0" dirty="0">
                          <a:solidFill>
                            <a:schemeClr val="tx1"/>
                          </a:solidFill>
                        </a:rPr>
                        <a:t>In addition, in History we are learning about the Stone Age. It would be great if your child could find facts about the Stone Age to share in class.	</a:t>
                      </a:r>
                    </a:p>
                    <a:p>
                      <a:endParaRPr lang="en-GB" b="0" dirty="0">
                        <a:solidFill>
                          <a:schemeClr val="tx1"/>
                        </a:solidFill>
                      </a:endParaRPr>
                    </a:p>
                  </a:txBody>
                  <a:tcPr>
                    <a:noFill/>
                  </a:tcPr>
                </a:tc>
                <a:tc hMerge="1">
                  <a:txBody>
                    <a:bodyPr/>
                    <a:lstStyle/>
                    <a:p>
                      <a:endParaRPr lang="en-GB" dirty="0"/>
                    </a:p>
                  </a:txBody>
                  <a:tcPr/>
                </a:tc>
                <a:extLst>
                  <a:ext uri="{0D108BD9-81ED-4DB2-BD59-A6C34878D82A}">
                    <a16:rowId xmlns:a16="http://schemas.microsoft.com/office/drawing/2014/main" val="2751978023"/>
                  </a:ext>
                </a:extLst>
              </a:tr>
            </a:tbl>
          </a:graphicData>
        </a:graphic>
      </p:graphicFrame>
      <p:sp>
        <p:nvSpPr>
          <p:cNvPr id="6" name="TextBox 5"/>
          <p:cNvSpPr txBox="1"/>
          <p:nvPr/>
        </p:nvSpPr>
        <p:spPr>
          <a:xfrm>
            <a:off x="243840" y="1374389"/>
            <a:ext cx="4171142" cy="5847755"/>
          </a:xfrm>
          <a:prstGeom prst="rect">
            <a:avLst/>
          </a:prstGeom>
          <a:noFill/>
        </p:spPr>
        <p:txBody>
          <a:bodyPr wrap="square" rtlCol="0">
            <a:spAutoFit/>
          </a:bodyPr>
          <a:lstStyle/>
          <a:p>
            <a:pPr marL="342900" indent="-342900">
              <a:buFont typeface="Arial" panose="020B0604020202020204" pitchFamily="34" charset="0"/>
              <a:buChar char="•"/>
            </a:pPr>
            <a:r>
              <a:rPr lang="en-GB" sz="2400" dirty="0">
                <a:latin typeface="Comic Sans MS" panose="030F0702030302020204" pitchFamily="66" charset="0"/>
              </a:rPr>
              <a:t>Daily reading (at least five times per week)</a:t>
            </a:r>
          </a:p>
          <a:p>
            <a:pPr marL="342900" indent="-342900">
              <a:buFont typeface="Arial" panose="020B0604020202020204" pitchFamily="34" charset="0"/>
              <a:buChar char="•"/>
            </a:pPr>
            <a:r>
              <a:rPr lang="en-GB" sz="2400" dirty="0">
                <a:latin typeface="Comic Sans MS" panose="030F0702030302020204" pitchFamily="66" charset="0"/>
              </a:rPr>
              <a:t>Number bonds/times tables on TT </a:t>
            </a:r>
            <a:r>
              <a:rPr lang="en-GB" sz="2400" dirty="0" err="1">
                <a:latin typeface="Comic Sans MS" panose="030F0702030302020204" pitchFamily="66" charset="0"/>
              </a:rPr>
              <a:t>Rockstars</a:t>
            </a:r>
            <a:r>
              <a:rPr lang="en-GB" sz="2400" dirty="0">
                <a:latin typeface="Comic Sans MS" panose="030F0702030302020204" pitchFamily="66" charset="0"/>
              </a:rPr>
              <a:t> at least three times per week</a:t>
            </a:r>
          </a:p>
          <a:p>
            <a:pPr marL="342900" indent="-342900">
              <a:buFont typeface="Arial" panose="020B0604020202020204" pitchFamily="34" charset="0"/>
              <a:buChar char="•"/>
            </a:pPr>
            <a:r>
              <a:rPr lang="en-GB" sz="2400" dirty="0">
                <a:latin typeface="Comic Sans MS" panose="030F0702030302020204" pitchFamily="66" charset="0"/>
              </a:rPr>
              <a:t>Spellings using </a:t>
            </a:r>
            <a:r>
              <a:rPr lang="en-GB" sz="2400" dirty="0" err="1">
                <a:latin typeface="Comic Sans MS" panose="030F0702030302020204" pitchFamily="66" charset="0"/>
              </a:rPr>
              <a:t>SpellingShed</a:t>
            </a:r>
            <a:r>
              <a:rPr lang="en-GB" sz="2400" dirty="0">
                <a:latin typeface="Comic Sans MS" panose="030F0702030302020204" pitchFamily="66" charset="0"/>
              </a:rPr>
              <a:t> at least three times per week.</a:t>
            </a:r>
          </a:p>
          <a:p>
            <a:pPr marL="342900" indent="-342900">
              <a:buFont typeface="Arial" panose="020B0604020202020204" pitchFamily="34" charset="0"/>
              <a:buChar char="•"/>
            </a:pPr>
            <a:r>
              <a:rPr lang="en-GB" sz="2400" dirty="0">
                <a:latin typeface="Comic Sans MS" panose="030F0702030302020204" pitchFamily="66" charset="0"/>
              </a:rPr>
              <a:t>Additional ‘key skills</a:t>
            </a:r>
            <a:r>
              <a:rPr lang="en-GB" sz="1400" dirty="0">
                <a:latin typeface="Comic Sans MS" panose="030F0702030302020204" pitchFamily="66" charset="0"/>
              </a:rPr>
              <a:t>’</a:t>
            </a:r>
          </a:p>
          <a:p>
            <a:endParaRPr lang="en-GB" sz="1100" dirty="0">
              <a:latin typeface="Comic Sans MS" panose="030F0702030302020204" pitchFamily="66" charset="0"/>
            </a:endParaRPr>
          </a:p>
          <a:p>
            <a:endParaRPr lang="en-GB" sz="1100" dirty="0">
              <a:latin typeface="Comic Sans MS" panose="030F0702030302020204" pitchFamily="66" charset="0"/>
            </a:endParaRPr>
          </a:p>
          <a:p>
            <a:endParaRPr lang="en-GB" sz="1100" dirty="0">
              <a:latin typeface="Comic Sans MS" panose="030F0702030302020204" pitchFamily="66" charset="0"/>
            </a:endParaRPr>
          </a:p>
          <a:p>
            <a:endParaRPr lang="en-GB" sz="1100" dirty="0">
              <a:latin typeface="Comic Sans MS" panose="030F0702030302020204" pitchFamily="66" charset="0"/>
            </a:endParaRPr>
          </a:p>
          <a:p>
            <a:r>
              <a:rPr lang="en-GB" i="1" dirty="0">
                <a:latin typeface="Comic Sans MS" panose="030F0702030302020204" pitchFamily="66" charset="0"/>
              </a:rPr>
              <a:t>Links for TT </a:t>
            </a:r>
            <a:r>
              <a:rPr lang="en-GB" i="1" dirty="0" err="1">
                <a:latin typeface="Comic Sans MS" panose="030F0702030302020204" pitchFamily="66" charset="0"/>
              </a:rPr>
              <a:t>Rockstars</a:t>
            </a:r>
            <a:r>
              <a:rPr lang="en-GB" i="1" dirty="0">
                <a:latin typeface="Comic Sans MS" panose="030F0702030302020204" pitchFamily="66" charset="0"/>
              </a:rPr>
              <a:t> and </a:t>
            </a:r>
            <a:r>
              <a:rPr lang="en-GB" i="1" dirty="0" err="1">
                <a:latin typeface="Comic Sans MS" panose="030F0702030302020204" pitchFamily="66" charset="0"/>
              </a:rPr>
              <a:t>SpellingShed</a:t>
            </a:r>
            <a:r>
              <a:rPr lang="en-GB" i="1" dirty="0">
                <a:latin typeface="Comic Sans MS" panose="030F0702030302020204" pitchFamily="66" charset="0"/>
              </a:rPr>
              <a:t> will be kept inside the front of your child’s reading record book.</a:t>
            </a:r>
          </a:p>
          <a:p>
            <a:endParaRPr lang="en-GB" dirty="0"/>
          </a:p>
        </p:txBody>
      </p:sp>
    </p:spTree>
    <p:extLst>
      <p:ext uri="{BB962C8B-B14F-4D97-AF65-F5344CB8AC3E}">
        <p14:creationId xmlns:p14="http://schemas.microsoft.com/office/powerpoint/2010/main" val="4381156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latin typeface="Comic Sans MS" panose="030F0702030302020204" pitchFamily="66" charset="0"/>
              </a:rPr>
              <a:t>How you can be involved </a:t>
            </a:r>
            <a:r>
              <a:rPr lang="en-GB" dirty="0"/>
              <a:t>	</a:t>
            </a:r>
          </a:p>
        </p:txBody>
      </p:sp>
      <p:sp>
        <p:nvSpPr>
          <p:cNvPr id="3" name="Content Placeholder 2"/>
          <p:cNvSpPr>
            <a:spLocks noGrp="1"/>
          </p:cNvSpPr>
          <p:nvPr>
            <p:ph idx="1"/>
          </p:nvPr>
        </p:nvSpPr>
        <p:spPr>
          <a:xfrm>
            <a:off x="838200" y="1477818"/>
            <a:ext cx="10515600" cy="4996873"/>
          </a:xfrm>
        </p:spPr>
        <p:txBody>
          <a:bodyPr>
            <a:normAutofit lnSpcReduction="10000"/>
          </a:bodyPr>
          <a:lstStyle/>
          <a:p>
            <a:r>
              <a:rPr lang="en-GB" dirty="0">
                <a:latin typeface="Comic Sans MS" panose="030F0702030302020204" pitchFamily="66" charset="0"/>
              </a:rPr>
              <a:t>Thankful Thursdays (once a half-term)</a:t>
            </a:r>
          </a:p>
          <a:p>
            <a:r>
              <a:rPr lang="en-GB" dirty="0">
                <a:latin typeface="Comic Sans MS" panose="030F0702030302020204" pitchFamily="66" charset="0"/>
              </a:rPr>
              <a:t>Sports Day</a:t>
            </a:r>
          </a:p>
          <a:p>
            <a:r>
              <a:rPr lang="en-GB" dirty="0">
                <a:latin typeface="Comic Sans MS" panose="030F0702030302020204" pitchFamily="66" charset="0"/>
              </a:rPr>
              <a:t>Parent Assembly (once a half-term)</a:t>
            </a:r>
          </a:p>
          <a:p>
            <a:r>
              <a:rPr lang="en-GB" dirty="0">
                <a:latin typeface="Comic Sans MS" panose="030F0702030302020204" pitchFamily="66" charset="0"/>
              </a:rPr>
              <a:t>Class assembly – 22</a:t>
            </a:r>
            <a:r>
              <a:rPr lang="en-GB" baseline="30000" dirty="0">
                <a:latin typeface="Comic Sans MS" panose="030F0702030302020204" pitchFamily="66" charset="0"/>
              </a:rPr>
              <a:t>nd</a:t>
            </a:r>
            <a:r>
              <a:rPr lang="en-GB" dirty="0">
                <a:latin typeface="Comic Sans MS" panose="030F0702030302020204" pitchFamily="66" charset="0"/>
              </a:rPr>
              <a:t> April 2026 @9am</a:t>
            </a:r>
          </a:p>
          <a:p>
            <a:r>
              <a:rPr lang="en-GB" dirty="0">
                <a:latin typeface="Comic Sans MS" panose="030F0702030302020204" pitchFamily="66" charset="0"/>
              </a:rPr>
              <a:t>Parents evening </a:t>
            </a:r>
          </a:p>
          <a:p>
            <a:r>
              <a:rPr lang="en-GB" dirty="0">
                <a:latin typeface="Comic Sans MS" panose="030F0702030302020204" pitchFamily="66" charset="0"/>
              </a:rPr>
              <a:t>Reading the newsletter</a:t>
            </a:r>
          </a:p>
          <a:p>
            <a:r>
              <a:rPr lang="en-GB" dirty="0">
                <a:latin typeface="Comic Sans MS" panose="030F0702030302020204" pitchFamily="66" charset="0"/>
              </a:rPr>
              <a:t>Checking website for the curriculum information and supporting this learning at home</a:t>
            </a:r>
          </a:p>
          <a:p>
            <a:r>
              <a:rPr lang="en-GB" dirty="0">
                <a:latin typeface="Comic Sans MS" panose="030F0702030302020204" pitchFamily="66" charset="0"/>
              </a:rPr>
              <a:t>Being on time </a:t>
            </a:r>
          </a:p>
          <a:p>
            <a:r>
              <a:rPr lang="en-GB" dirty="0">
                <a:latin typeface="Comic Sans MS" panose="030F0702030302020204" pitchFamily="66" charset="0"/>
              </a:rPr>
              <a:t>Supporting reading </a:t>
            </a:r>
          </a:p>
          <a:p>
            <a:r>
              <a:rPr lang="en-GB" dirty="0">
                <a:latin typeface="Comic Sans MS" panose="030F0702030302020204" pitchFamily="66" charset="0"/>
              </a:rPr>
              <a:t>Being one of our Mystery Readers in the summer term</a:t>
            </a:r>
          </a:p>
        </p:txBody>
      </p:sp>
      <p:pic>
        <p:nvPicPr>
          <p:cNvPr id="4" name="Picture 3">
            <a:extLst>
              <a:ext uri="{FF2B5EF4-FFF2-40B4-BE49-F238E27FC236}">
                <a16:creationId xmlns:a16="http://schemas.microsoft.com/office/drawing/2014/main" id="{E4FFE546-7E53-A442-B47D-FD53B6DEB1D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165080" y="470263"/>
            <a:ext cx="1188720" cy="1220425"/>
          </a:xfrm>
          <a:prstGeom prst="ellipse">
            <a:avLst/>
          </a:prstGeom>
          <a:ln>
            <a:noFill/>
          </a:ln>
          <a:effectLst>
            <a:softEdge rad="112500"/>
          </a:effectLst>
        </p:spPr>
      </p:pic>
    </p:spTree>
    <p:extLst>
      <p:ext uri="{BB962C8B-B14F-4D97-AF65-F5344CB8AC3E}">
        <p14:creationId xmlns:p14="http://schemas.microsoft.com/office/powerpoint/2010/main" val="23337651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2">
            <a:lumMod val="40000"/>
            <a:lumOff val="60000"/>
          </a:schemeClr>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144620"/>
            <a:ext cx="10515600" cy="1325563"/>
          </a:xfrm>
        </p:spPr>
        <p:txBody>
          <a:bodyPr/>
          <a:lstStyle/>
          <a:p>
            <a:pPr algn="ctr"/>
            <a:r>
              <a:rPr lang="en-GB" dirty="0">
                <a:latin typeface="Comic Sans MS" panose="030F0702030302020204" pitchFamily="66" charset="0"/>
              </a:rPr>
              <a:t>Key events this year </a:t>
            </a:r>
          </a:p>
        </p:txBody>
      </p:sp>
      <p:sp>
        <p:nvSpPr>
          <p:cNvPr id="3" name="Content Placeholder 2"/>
          <p:cNvSpPr>
            <a:spLocks noGrp="1"/>
          </p:cNvSpPr>
          <p:nvPr>
            <p:ph idx="1"/>
          </p:nvPr>
        </p:nvSpPr>
        <p:spPr>
          <a:xfrm>
            <a:off x="461818" y="1117600"/>
            <a:ext cx="11176000" cy="5467927"/>
          </a:xfrm>
        </p:spPr>
        <p:txBody>
          <a:bodyPr>
            <a:normAutofit fontScale="92500"/>
          </a:bodyPr>
          <a:lstStyle/>
          <a:p>
            <a:r>
              <a:rPr lang="en-US" sz="2200" dirty="0">
                <a:latin typeface="Comic Sans MS" panose="030F0702030302020204" pitchFamily="66" charset="0"/>
              </a:rPr>
              <a:t>On Wednesday 22</a:t>
            </a:r>
            <a:r>
              <a:rPr lang="en-US" sz="2200" baseline="30000" dirty="0">
                <a:latin typeface="Comic Sans MS" panose="030F0702030302020204" pitchFamily="66" charset="0"/>
              </a:rPr>
              <a:t>nd</a:t>
            </a:r>
            <a:r>
              <a:rPr lang="en-US" sz="2200" dirty="0">
                <a:latin typeface="Comic Sans MS" panose="030F0702030302020204" pitchFamily="66" charset="0"/>
              </a:rPr>
              <a:t> October, we will be going to Tatton Park for The Stone Age Experience. Every year this proves a popular and educational filled trip.</a:t>
            </a:r>
          </a:p>
          <a:p>
            <a:endParaRPr lang="en-US" sz="2200" dirty="0">
              <a:latin typeface="Comic Sans MS" panose="030F0702030302020204" pitchFamily="66" charset="0"/>
            </a:endParaRPr>
          </a:p>
          <a:p>
            <a:r>
              <a:rPr lang="en-US" sz="2200" dirty="0">
                <a:latin typeface="Comic Sans MS" panose="030F0702030302020204" pitchFamily="66" charset="0"/>
              </a:rPr>
              <a:t>On Friday 24</a:t>
            </a:r>
            <a:r>
              <a:rPr lang="en-US" sz="2200" baseline="30000" dirty="0">
                <a:latin typeface="Comic Sans MS" panose="030F0702030302020204" pitchFamily="66" charset="0"/>
              </a:rPr>
              <a:t>th</a:t>
            </a:r>
            <a:r>
              <a:rPr lang="en-US" sz="2200" dirty="0">
                <a:latin typeface="Comic Sans MS" panose="030F0702030302020204" pitchFamily="66" charset="0"/>
              </a:rPr>
              <a:t> October, we will be going to the CAFT </a:t>
            </a:r>
            <a:r>
              <a:rPr lang="en-US" sz="2200" dirty="0" err="1">
                <a:latin typeface="Comic Sans MS" panose="030F0702030302020204" pitchFamily="66" charset="0"/>
              </a:rPr>
              <a:t>centre</a:t>
            </a:r>
            <a:r>
              <a:rPr lang="en-US" sz="2200" dirty="0">
                <a:latin typeface="Comic Sans MS" panose="030F0702030302020204" pitchFamily="66" charset="0"/>
              </a:rPr>
              <a:t> with the whole school.</a:t>
            </a:r>
          </a:p>
          <a:p>
            <a:endParaRPr lang="en-US" sz="1050" dirty="0">
              <a:latin typeface="Comic Sans MS" panose="030F0702030302020204" pitchFamily="66" charset="0"/>
            </a:endParaRPr>
          </a:p>
          <a:p>
            <a:r>
              <a:rPr lang="en-US" sz="2200" dirty="0">
                <a:latin typeface="Comic Sans MS" panose="030F0702030302020204" pitchFamily="66" charset="0"/>
              </a:rPr>
              <a:t>On </a:t>
            </a:r>
            <a:r>
              <a:rPr lang="en-GB" sz="2200" i="0" dirty="0">
                <a:effectLst/>
                <a:latin typeface="Comic Sans MS" panose="030F0702030302020204" pitchFamily="66" charset="0"/>
              </a:rPr>
              <a:t>Thursday 19th March to </a:t>
            </a:r>
            <a:r>
              <a:rPr lang="en-GB" sz="2200" dirty="0">
                <a:latin typeface="Comic Sans MS" panose="030F0702030302020204" pitchFamily="66" charset="0"/>
              </a:rPr>
              <a:t>Fri</a:t>
            </a:r>
            <a:r>
              <a:rPr lang="en-GB" sz="2200" i="0" dirty="0">
                <a:effectLst/>
                <a:latin typeface="Comic Sans MS" panose="030F0702030302020204" pitchFamily="66" charset="0"/>
              </a:rPr>
              <a:t>day 20</a:t>
            </a:r>
            <a:r>
              <a:rPr lang="en-GB" sz="2200" i="0" baseline="30000" dirty="0">
                <a:effectLst/>
                <a:latin typeface="Comic Sans MS" panose="030F0702030302020204" pitchFamily="66" charset="0"/>
              </a:rPr>
              <a:t>th</a:t>
            </a:r>
            <a:r>
              <a:rPr lang="en-GB" sz="2200" i="0" dirty="0">
                <a:effectLst/>
                <a:latin typeface="Comic Sans MS" panose="030F0702030302020204" pitchFamily="66" charset="0"/>
              </a:rPr>
              <a:t> March 2026, </a:t>
            </a:r>
            <a:r>
              <a:rPr lang="en-GB" sz="2200" i="0" dirty="0">
                <a:solidFill>
                  <a:srgbClr val="222222"/>
                </a:solidFill>
                <a:effectLst/>
                <a:latin typeface="Comic Sans MS" panose="030F0702030302020204" pitchFamily="66" charset="0"/>
              </a:rPr>
              <a:t>we will be going on a residential trip to The Catalyst centre in Widnes. The children experience their school first residential, and it is a great way to introduce them to staying away </a:t>
            </a:r>
            <a:r>
              <a:rPr lang="en-GB" sz="2200" dirty="0">
                <a:solidFill>
                  <a:srgbClr val="222222"/>
                </a:solidFill>
                <a:latin typeface="Comic Sans MS" panose="030F0702030302020204" pitchFamily="66" charset="0"/>
              </a:rPr>
              <a:t>from home. </a:t>
            </a:r>
            <a:r>
              <a:rPr lang="en-GB" sz="2200" i="0" dirty="0">
                <a:solidFill>
                  <a:srgbClr val="222222"/>
                </a:solidFill>
                <a:effectLst/>
                <a:latin typeface="Comic Sans MS" panose="030F0702030302020204" pitchFamily="66" charset="0"/>
              </a:rPr>
              <a:t>We leave school after lunch, participate in two workshops, explore the science activities and then sleep in the observatory. We return to school in time for lunch the next day.</a:t>
            </a:r>
          </a:p>
          <a:p>
            <a:endParaRPr lang="en-GB" sz="1050" dirty="0">
              <a:solidFill>
                <a:srgbClr val="222222"/>
              </a:solidFill>
              <a:latin typeface="Comic Sans MS" panose="030F0702030302020204" pitchFamily="66" charset="0"/>
            </a:endParaRPr>
          </a:p>
          <a:p>
            <a:r>
              <a:rPr lang="en-GB" sz="2200" i="0" dirty="0">
                <a:solidFill>
                  <a:srgbClr val="222222"/>
                </a:solidFill>
                <a:effectLst/>
                <a:latin typeface="Comic Sans MS" panose="030F0702030302020204" pitchFamily="66" charset="0"/>
              </a:rPr>
              <a:t>Our class assembly </a:t>
            </a:r>
            <a:r>
              <a:rPr lang="en-GB" sz="2200" dirty="0">
                <a:solidFill>
                  <a:srgbClr val="222222"/>
                </a:solidFill>
                <a:latin typeface="Comic Sans MS" panose="030F0702030302020204" pitchFamily="66" charset="0"/>
              </a:rPr>
              <a:t>will take place on Wednesday 22</a:t>
            </a:r>
            <a:r>
              <a:rPr lang="en-GB" sz="2200" baseline="30000" dirty="0">
                <a:solidFill>
                  <a:srgbClr val="222222"/>
                </a:solidFill>
                <a:latin typeface="Comic Sans MS" panose="030F0702030302020204" pitchFamily="66" charset="0"/>
              </a:rPr>
              <a:t>nd</a:t>
            </a:r>
            <a:r>
              <a:rPr lang="en-GB" sz="2200" dirty="0">
                <a:solidFill>
                  <a:srgbClr val="222222"/>
                </a:solidFill>
                <a:latin typeface="Comic Sans MS" panose="030F0702030302020204" pitchFamily="66" charset="0"/>
              </a:rPr>
              <a:t> April and will be about our trip to The Catalyst Centre.</a:t>
            </a:r>
            <a:endParaRPr lang="en-GB" sz="2200" i="0" dirty="0">
              <a:solidFill>
                <a:srgbClr val="222222"/>
              </a:solidFill>
              <a:effectLst/>
              <a:latin typeface="Comic Sans MS" panose="030F0702030302020204" pitchFamily="66" charset="0"/>
            </a:endParaRPr>
          </a:p>
          <a:p>
            <a:endParaRPr lang="en-US" sz="1050" dirty="0">
              <a:latin typeface="Comic Sans MS" panose="030F0702030302020204" pitchFamily="66" charset="0"/>
            </a:endParaRPr>
          </a:p>
          <a:p>
            <a:r>
              <a:rPr lang="en-US" sz="2200" dirty="0">
                <a:latin typeface="Comic Sans MS" panose="030F0702030302020204" pitchFamily="66" charset="0"/>
              </a:rPr>
              <a:t>In </a:t>
            </a:r>
            <a:r>
              <a:rPr lang="en-US" sz="2200" dirty="0" smtClean="0">
                <a:latin typeface="Comic Sans MS" panose="030F0702030302020204" pitchFamily="66" charset="0"/>
              </a:rPr>
              <a:t>December </a:t>
            </a:r>
            <a:r>
              <a:rPr lang="en-US" sz="2200" dirty="0">
                <a:latin typeface="Comic Sans MS" panose="030F0702030302020204" pitchFamily="66" charset="0"/>
              </a:rPr>
              <a:t>and June, we do NFER tests in </a:t>
            </a:r>
            <a:r>
              <a:rPr lang="en-US" sz="2200" dirty="0" err="1">
                <a:latin typeface="Comic Sans MS" panose="030F0702030302020204" pitchFamily="66" charset="0"/>
              </a:rPr>
              <a:t>Maths</a:t>
            </a:r>
            <a:r>
              <a:rPr lang="en-US" sz="2200" dirty="0">
                <a:latin typeface="Comic Sans MS" panose="030F0702030302020204" pitchFamily="66" charset="0"/>
              </a:rPr>
              <a:t>, Comprehension, Grammar and Spelling. These are conducted to monitor how the children are doing and highlight any areas we need to work on with the children.</a:t>
            </a:r>
          </a:p>
          <a:p>
            <a:pPr marL="0" indent="0">
              <a:buNone/>
            </a:pPr>
            <a:endParaRPr lang="en-US" dirty="0">
              <a:latin typeface="Comic Sans MS" panose="030F0702030302020204" pitchFamily="66" charset="0"/>
            </a:endParaRPr>
          </a:p>
          <a:p>
            <a:endParaRPr lang="en-US" sz="1300" dirty="0">
              <a:latin typeface="Comic Sans MS" panose="030F0702030302020204" pitchFamily="66" charset="0"/>
            </a:endParaRPr>
          </a:p>
        </p:txBody>
      </p:sp>
      <p:pic>
        <p:nvPicPr>
          <p:cNvPr id="4" name="Picture 3">
            <a:extLst>
              <a:ext uri="{FF2B5EF4-FFF2-40B4-BE49-F238E27FC236}">
                <a16:creationId xmlns:a16="http://schemas.microsoft.com/office/drawing/2014/main" id="{E4FFE546-7E53-A442-B47D-FD53B6DEB1D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0236200" y="197190"/>
            <a:ext cx="1188720" cy="1220425"/>
          </a:xfrm>
          <a:prstGeom prst="ellipse">
            <a:avLst/>
          </a:prstGeom>
          <a:ln>
            <a:noFill/>
          </a:ln>
          <a:effectLst>
            <a:softEdge rad="112500"/>
          </a:effectLst>
        </p:spPr>
      </p:pic>
    </p:spTree>
    <p:extLst>
      <p:ext uri="{BB962C8B-B14F-4D97-AF65-F5344CB8AC3E}">
        <p14:creationId xmlns:p14="http://schemas.microsoft.com/office/powerpoint/2010/main" val="575347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614</TotalTime>
  <Words>1657</Words>
  <Application>Microsoft Office PowerPoint</Application>
  <PresentationFormat>Widescreen</PresentationFormat>
  <Paragraphs>117</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Comic Sans MS</vt:lpstr>
      <vt:lpstr>Office Theme</vt:lpstr>
      <vt:lpstr>  Year 3 Information</vt:lpstr>
      <vt:lpstr>Mrs Nixon, Mrs McBride &amp; Mrs Burwood </vt:lpstr>
      <vt:lpstr>Y3 staff</vt:lpstr>
      <vt:lpstr>Reading and Homework expectations</vt:lpstr>
      <vt:lpstr>How to help your child read</vt:lpstr>
      <vt:lpstr>In School, On Time</vt:lpstr>
      <vt:lpstr>Home Learning </vt:lpstr>
      <vt:lpstr>How you can be involved  </vt:lpstr>
      <vt:lpstr>Key events this year </vt:lpstr>
      <vt:lpstr>Uniform</vt:lpstr>
      <vt:lpstr>PE</vt:lpstr>
      <vt:lpstr>Snacks</vt:lpstr>
      <vt:lpstr>Rewards</vt:lpstr>
      <vt:lpstr>First Holy Communion</vt:lpstr>
      <vt:lpstr>Website and Contacts</vt:lpstr>
      <vt:lpstr>Information from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Catherine McBride</dc:creator>
  <cp:lastModifiedBy>Catherine McBride</cp:lastModifiedBy>
  <cp:revision>43</cp:revision>
  <dcterms:created xsi:type="dcterms:W3CDTF">2021-09-21T20:17:39Z</dcterms:created>
  <dcterms:modified xsi:type="dcterms:W3CDTF">2025-09-24T20:25:14Z</dcterms:modified>
</cp:coreProperties>
</file>