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71" r:id="rId5"/>
    <p:sldId id="272" r:id="rId6"/>
    <p:sldId id="269" r:id="rId7"/>
    <p:sldId id="276" r:id="rId8"/>
    <p:sldId id="273" r:id="rId9"/>
    <p:sldId id="261" r:id="rId10"/>
    <p:sldId id="277" r:id="rId11"/>
    <p:sldId id="274" r:id="rId12"/>
    <p:sldId id="275" r:id="rId13"/>
    <p:sldId id="259" r:id="rId14"/>
    <p:sldId id="260" r:id="rId15"/>
    <p:sldId id="264" r:id="rId16"/>
    <p:sldId id="267" r:id="rId17"/>
    <p:sldId id="266"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9" autoAdjust="0"/>
    <p:restoredTop sz="94660"/>
  </p:normalViewPr>
  <p:slideViewPr>
    <p:cSldViewPr snapToGrid="0">
      <p:cViewPr varScale="1">
        <p:scale>
          <a:sx n="68" d="100"/>
          <a:sy n="68" d="100"/>
        </p:scale>
        <p:origin x="96"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82A56BE-CB66-40CB-9BD7-DA5DF99AA129}" type="datetimeFigureOut">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4055241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2A56BE-CB66-40CB-9BD7-DA5DF99AA129}" type="datetimeFigureOut">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2276544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2A56BE-CB66-40CB-9BD7-DA5DF99AA129}" type="datetimeFigureOut">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3066814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2A56BE-CB66-40CB-9BD7-DA5DF99AA129}" type="datetimeFigureOut">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4018861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2A56BE-CB66-40CB-9BD7-DA5DF99AA129}" type="datetimeFigureOut">
              <a:rPr lang="en-GB" smtClean="0"/>
              <a:t>09/09/2025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1874723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82A56BE-CB66-40CB-9BD7-DA5DF99AA129}" type="datetimeFigureOut">
              <a:rPr lang="en-GB" smtClean="0"/>
              <a:t>09/09/2025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99205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82A56BE-CB66-40CB-9BD7-DA5DF99AA129}" type="datetimeFigureOut">
              <a:rPr lang="en-GB" smtClean="0"/>
              <a:t>09/09/2025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3232733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82A56BE-CB66-40CB-9BD7-DA5DF99AA129}" type="datetimeFigureOut">
              <a:rPr lang="en-GB" smtClean="0"/>
              <a:t>09/09/2025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347748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A56BE-CB66-40CB-9BD7-DA5DF99AA129}" type="datetimeFigureOut">
              <a:rPr lang="en-GB" smtClean="0"/>
              <a:t>09/09/2025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835856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2A56BE-CB66-40CB-9BD7-DA5DF99AA129}" type="datetimeFigureOut">
              <a:rPr lang="en-GB" smtClean="0"/>
              <a:t>09/09/2025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250207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2A56BE-CB66-40CB-9BD7-DA5DF99AA129}" type="datetimeFigureOut">
              <a:rPr lang="en-GB" smtClean="0"/>
              <a:t>09/09/2025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9C1A1A-23E4-47B3-A224-33B16F1E45FF}" type="slidenum">
              <a:rPr lang="en-GB" smtClean="0"/>
              <a:t>‹#›</a:t>
            </a:fld>
            <a:endParaRPr lang="en-GB"/>
          </a:p>
        </p:txBody>
      </p:sp>
    </p:spTree>
    <p:extLst>
      <p:ext uri="{BB962C8B-B14F-4D97-AF65-F5344CB8AC3E}">
        <p14:creationId xmlns:p14="http://schemas.microsoft.com/office/powerpoint/2010/main" val="1055005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A56BE-CB66-40CB-9BD7-DA5DF99AA129}" type="datetimeFigureOut">
              <a:rPr lang="en-GB" smtClean="0"/>
              <a:t>09/09/2025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9C1A1A-23E4-47B3-A224-33B16F1E45FF}" type="slidenum">
              <a:rPr lang="en-GB" smtClean="0"/>
              <a:t>‹#›</a:t>
            </a:fld>
            <a:endParaRPr lang="en-GB"/>
          </a:p>
        </p:txBody>
      </p:sp>
    </p:spTree>
    <p:extLst>
      <p:ext uri="{BB962C8B-B14F-4D97-AF65-F5344CB8AC3E}">
        <p14:creationId xmlns:p14="http://schemas.microsoft.com/office/powerpoint/2010/main" val="3710328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tbenedicts.cheshire.sch.u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stbenedicts.cheshire.sch.uk/serve_file/7773970" TargetMode="External"/><Relationship Id="rId3" Type="http://schemas.openxmlformats.org/officeDocument/2006/relationships/hyperlink" Target="https://www.stbenedicts.cheshire.sch.uk/serve_file/7773966" TargetMode="External"/><Relationship Id="rId7" Type="http://schemas.openxmlformats.org/officeDocument/2006/relationships/hyperlink" Target="https://www.stbenedicts.cheshire.sch.uk/serve_file/7773968" TargetMode="External"/><Relationship Id="rId2" Type="http://schemas.openxmlformats.org/officeDocument/2006/relationships/hyperlink" Target="https://www.stbenedicts.cheshire.sch.uk/page/year-2/126849" TargetMode="External"/><Relationship Id="rId1" Type="http://schemas.openxmlformats.org/officeDocument/2006/relationships/slideLayout" Target="../slideLayouts/slideLayout2.xml"/><Relationship Id="rId6" Type="http://schemas.openxmlformats.org/officeDocument/2006/relationships/hyperlink" Target="https://www.stbenedicts.cheshire.sch.uk/serve_file/7773965" TargetMode="External"/><Relationship Id="rId5" Type="http://schemas.openxmlformats.org/officeDocument/2006/relationships/hyperlink" Target="https://www.stbenedicts.cheshire.sch.uk/serve_file/7773967" TargetMode="External"/><Relationship Id="rId4" Type="http://schemas.openxmlformats.org/officeDocument/2006/relationships/hyperlink" Target="https://www.stbenedicts.cheshire.sch.uk/serve_file/7773969"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966311"/>
          </a:xfrm>
        </p:spPr>
        <p:txBody>
          <a:bodyPr>
            <a:normAutofit/>
          </a:bodyPr>
          <a:lstStyle/>
          <a:p>
            <a:r>
              <a:rPr lang="en-GB" dirty="0">
                <a:latin typeface="Comic Sans MS" panose="030F0902030302020204" pitchFamily="66" charset="0"/>
              </a:rPr>
              <a:t/>
            </a:r>
            <a:br>
              <a:rPr lang="en-GB" dirty="0">
                <a:latin typeface="Comic Sans MS" panose="030F0902030302020204" pitchFamily="66" charset="0"/>
              </a:rPr>
            </a:br>
            <a:r>
              <a:rPr lang="en-GB" dirty="0">
                <a:latin typeface="Comic Sans MS" panose="030F0902030302020204" pitchFamily="66" charset="0"/>
              </a:rPr>
              <a:t/>
            </a:r>
            <a:br>
              <a:rPr lang="en-GB" dirty="0">
                <a:latin typeface="Comic Sans MS" panose="030F0902030302020204" pitchFamily="66" charset="0"/>
              </a:rPr>
            </a:br>
            <a:r>
              <a:rPr lang="en-GB" dirty="0">
                <a:latin typeface="Comic Sans MS" panose="030F0902030302020204" pitchFamily="66" charset="0"/>
              </a:rPr>
              <a:t>Year 2 Information</a:t>
            </a:r>
          </a:p>
        </p:txBody>
      </p:sp>
      <p:pic>
        <p:nvPicPr>
          <p:cNvPr id="5" name="Picture 4"/>
          <p:cNvPicPr>
            <a:picLocks noChangeAspect="1"/>
          </p:cNvPicPr>
          <p:nvPr/>
        </p:nvPicPr>
        <p:blipFill>
          <a:blip r:embed="rId2"/>
          <a:stretch>
            <a:fillRect/>
          </a:stretch>
        </p:blipFill>
        <p:spPr>
          <a:xfrm>
            <a:off x="795213" y="638016"/>
            <a:ext cx="10601574" cy="1830864"/>
          </a:xfrm>
          <a:prstGeom prst="rect">
            <a:avLst/>
          </a:prstGeom>
          <a:ln>
            <a:noFill/>
          </a:ln>
          <a:effectLst>
            <a:softEdge rad="112500"/>
          </a:effectLst>
        </p:spPr>
      </p:pic>
    </p:spTree>
    <p:extLst>
      <p:ext uri="{BB962C8B-B14F-4D97-AF65-F5344CB8AC3E}">
        <p14:creationId xmlns:p14="http://schemas.microsoft.com/office/powerpoint/2010/main" val="902866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737687100"/>
              </p:ext>
            </p:extLst>
          </p:nvPr>
        </p:nvGraphicFramePr>
        <p:xfrm>
          <a:off x="590846" y="309490"/>
          <a:ext cx="11155677" cy="6189782"/>
        </p:xfrm>
        <a:graphic>
          <a:graphicData uri="http://schemas.openxmlformats.org/drawingml/2006/table">
            <a:tbl>
              <a:tblPr firstRow="1" firstCol="1" bandRow="1"/>
              <a:tblGrid>
                <a:gridCol w="2245390">
                  <a:extLst>
                    <a:ext uri="{9D8B030D-6E8A-4147-A177-3AD203B41FA5}">
                      <a16:colId xmlns:a16="http://schemas.microsoft.com/office/drawing/2014/main" val="3872674525"/>
                    </a:ext>
                  </a:extLst>
                </a:gridCol>
                <a:gridCol w="2141885">
                  <a:extLst>
                    <a:ext uri="{9D8B030D-6E8A-4147-A177-3AD203B41FA5}">
                      <a16:colId xmlns:a16="http://schemas.microsoft.com/office/drawing/2014/main" val="2824730618"/>
                    </a:ext>
                  </a:extLst>
                </a:gridCol>
                <a:gridCol w="2141885">
                  <a:extLst>
                    <a:ext uri="{9D8B030D-6E8A-4147-A177-3AD203B41FA5}">
                      <a16:colId xmlns:a16="http://schemas.microsoft.com/office/drawing/2014/main" val="3171059428"/>
                    </a:ext>
                  </a:extLst>
                </a:gridCol>
                <a:gridCol w="2141885">
                  <a:extLst>
                    <a:ext uri="{9D8B030D-6E8A-4147-A177-3AD203B41FA5}">
                      <a16:colId xmlns:a16="http://schemas.microsoft.com/office/drawing/2014/main" val="3660517812"/>
                    </a:ext>
                  </a:extLst>
                </a:gridCol>
                <a:gridCol w="2356451">
                  <a:extLst>
                    <a:ext uri="{9D8B030D-6E8A-4147-A177-3AD203B41FA5}">
                      <a16:colId xmlns:a16="http://schemas.microsoft.com/office/drawing/2014/main" val="169791148"/>
                    </a:ext>
                  </a:extLst>
                </a:gridCol>
                <a:gridCol w="128181">
                  <a:extLst>
                    <a:ext uri="{9D8B030D-6E8A-4147-A177-3AD203B41FA5}">
                      <a16:colId xmlns:a16="http://schemas.microsoft.com/office/drawing/2014/main" val="1005392057"/>
                    </a:ext>
                  </a:extLst>
                </a:gridCol>
              </a:tblGrid>
              <a:tr h="205564">
                <a:tc>
                  <a:txBody>
                    <a:bodyPr/>
                    <a:lstStyle/>
                    <a:p>
                      <a:pPr>
                        <a:lnSpc>
                          <a:spcPct val="107000"/>
                        </a:lnSpc>
                        <a:spcAft>
                          <a:spcPts val="0"/>
                        </a:spcAft>
                      </a:pPr>
                      <a:r>
                        <a:rPr lang="en-GB" sz="800" b="1">
                          <a:effectLst/>
                          <a:latin typeface="Comic Sans MS" panose="030F0702030302020204" pitchFamily="66" charset="0"/>
                          <a:ea typeface="Calibri" panose="020F0502020204030204" pitchFamily="34" charset="0"/>
                          <a:cs typeface="Times New Roman" panose="02020603050405020304" pitchFamily="18" charset="0"/>
                        </a:rPr>
                        <a:t>Monday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800" b="1">
                          <a:effectLst/>
                          <a:latin typeface="Comic Sans MS" panose="030F0702030302020204" pitchFamily="66" charset="0"/>
                          <a:ea typeface="Calibri" panose="020F0502020204030204" pitchFamily="34" charset="0"/>
                          <a:cs typeface="Times New Roman" panose="02020603050405020304" pitchFamily="18" charset="0"/>
                        </a:rPr>
                        <a:t>Tuesday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800" b="1">
                          <a:effectLst/>
                          <a:latin typeface="Comic Sans MS" panose="030F0702030302020204" pitchFamily="66" charset="0"/>
                          <a:ea typeface="Calibri" panose="020F0502020204030204" pitchFamily="34" charset="0"/>
                          <a:cs typeface="Times New Roman" panose="02020603050405020304" pitchFamily="18" charset="0"/>
                        </a:rPr>
                        <a:t>Wednesday</a:t>
                      </a: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800" b="1">
                          <a:effectLst/>
                          <a:latin typeface="Comic Sans MS" panose="030F0702030302020204" pitchFamily="66" charset="0"/>
                          <a:ea typeface="Calibri" panose="020F0502020204030204" pitchFamily="34" charset="0"/>
                          <a:cs typeface="Times New Roman" panose="02020603050405020304" pitchFamily="18" charset="0"/>
                        </a:rPr>
                        <a:t>Thursday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800" b="1">
                          <a:effectLst/>
                          <a:latin typeface="Comic Sans MS" panose="030F0702030302020204" pitchFamily="66" charset="0"/>
                          <a:ea typeface="Calibri" panose="020F0502020204030204" pitchFamily="34" charset="0"/>
                          <a:cs typeface="Times New Roman" panose="02020603050405020304" pitchFamily="18" charset="0"/>
                        </a:rPr>
                        <a:t>Friday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34682528"/>
                  </a:ext>
                </a:extLst>
              </a:tr>
              <a:tr h="194487">
                <a:tc rowSpan="2">
                  <a:txBody>
                    <a:bodyPr/>
                    <a:lstStyle/>
                    <a:p>
                      <a:pPr>
                        <a:lnSpc>
                          <a:spcPct val="107000"/>
                        </a:lnSpc>
                        <a:spcAft>
                          <a:spcPts val="0"/>
                        </a:spcAft>
                      </a:pPr>
                      <a:r>
                        <a:rPr lang="en-GB" sz="700" b="1" dirty="0">
                          <a:effectLst/>
                          <a:latin typeface="Comic Sans MS" panose="030F0702030302020204" pitchFamily="66" charset="0"/>
                          <a:ea typeface="Calibri" panose="020F0502020204030204" pitchFamily="34" charset="0"/>
                          <a:cs typeface="Times New Roman" panose="02020603050405020304" pitchFamily="18" charset="0"/>
                        </a:rPr>
                        <a:t>8.50-9.10am</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dirty="0">
                          <a:effectLst/>
                          <a:latin typeface="Comic Sans MS" panose="030F0702030302020204" pitchFamily="66" charset="0"/>
                          <a:ea typeface="Calibri" panose="020F0502020204030204" pitchFamily="34" charset="0"/>
                          <a:cs typeface="Times New Roman" panose="02020603050405020304" pitchFamily="18" charset="0"/>
                        </a:rPr>
                        <a:t>Handwriting (Caps)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dirty="0">
                          <a:effectLst/>
                          <a:latin typeface="Comic Sans MS" panose="030F0702030302020204" pitchFamily="66" charset="0"/>
                          <a:ea typeface="Calibri" panose="020F0502020204030204" pitchFamily="34" charset="0"/>
                          <a:cs typeface="Times New Roman" panose="02020603050405020304" pitchFamily="18" charset="0"/>
                        </a:rPr>
                        <a:t>Class Reading</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Register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Register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Register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8.50-9.10am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Assembly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1615864"/>
                  </a:ext>
                </a:extLst>
              </a:tr>
              <a:tr h="561304">
                <a:tc vMerge="1">
                  <a:txBody>
                    <a:bodyPr/>
                    <a:lstStyle/>
                    <a:p>
                      <a:endParaRPr lang="en-GB"/>
                    </a:p>
                  </a:txBody>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9am-9.30am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Practise reading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MG/JC/VB/TJ</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8CDC"/>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9am-9.20am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Phonics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LW Wk 2 day 2</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99"/>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9am-9.20am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Phonics </a:t>
                      </a:r>
                      <a:r>
                        <a:rPr lang="en-GB" sz="700">
                          <a:effectLst/>
                          <a:latin typeface="Comic Sans MS" panose="030F0702030302020204" pitchFamily="66" charset="0"/>
                          <a:ea typeface="Calibri" panose="020F0502020204030204" pitchFamily="34" charset="0"/>
                          <a:cs typeface="Times New Roman" panose="02020603050405020304" pitchFamily="18" charset="0"/>
                        </a:rPr>
                        <a:t>LW Wk 2 day 3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99"/>
                    </a:solidFill>
                  </a:tcPr>
                </a:tc>
                <a:tc vMerge="1">
                  <a:txBody>
                    <a:bodyPr/>
                    <a:lstStyle/>
                    <a:p>
                      <a:endParaRPr lang="en-GB"/>
                    </a:p>
                  </a:txBody>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21711313"/>
                  </a:ext>
                </a:extLst>
              </a:tr>
              <a:tr h="646939">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9.15 – 9.40am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Practise reading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MG/JC/SB/TJ</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8CDC"/>
                    </a:solidFill>
                  </a:tcPr>
                </a:tc>
                <a:tc rowSpan="2">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9.35-10am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Phonics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99"/>
                    </a:solidFill>
                  </a:tcPr>
                </a:tc>
                <a:tc rowSpan="2">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9.25-10am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Reading comprehension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MG/JC</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786130" algn="ctr"/>
                        </a:tabLs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rowSpan="2">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9.25-10am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Reading comprehension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AM/JC</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NN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9.15-9.40am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Practise Reading AM JC SB VB</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8CDC"/>
                    </a:solidFill>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85062167"/>
                  </a:ext>
                </a:extLst>
              </a:tr>
              <a:tr h="485204">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9.40-10-10am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99"/>
                    </a:solidFill>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9.40 – 10.10am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Phonics – spelling test</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99"/>
                    </a:solidFill>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88790045"/>
                  </a:ext>
                </a:extLst>
              </a:tr>
              <a:tr h="572998">
                <a:tc>
                  <a:txBody>
                    <a:bodyPr/>
                    <a:lstStyle/>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10.10-10.45am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Maths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10am-10.45am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Maths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10am-10.45am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Maths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10am-10.45am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Maths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E74B5"/>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10.10-10.45am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Maths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322721"/>
                  </a:ext>
                </a:extLst>
              </a:tr>
              <a:tr h="205564">
                <a:tc gridSpan="6">
                  <a:txBody>
                    <a:bodyPr/>
                    <a:lstStyle/>
                    <a:p>
                      <a:pPr algn="ct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Break 10.45am – 11am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43205820"/>
                  </a:ext>
                </a:extLst>
              </a:tr>
              <a:tr h="696090">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11.00-12noon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Writing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11.00-12noon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Writing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11.00-12noon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Writing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11.00-12noon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Writing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11-12noon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Writing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4068320"/>
                  </a:ext>
                </a:extLst>
              </a:tr>
              <a:tr h="194487">
                <a:tc gridSpan="6">
                  <a:txBody>
                    <a:bodyPr/>
                    <a:lstStyle/>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Lunch 12-1pm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01821803"/>
                  </a:ext>
                </a:extLst>
              </a:tr>
              <a:tr h="857958">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1.00 – 2.00pm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Geography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1.00 – 2.00pm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Science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33"/>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1.00-2.00pm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RE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n-GB" sz="700">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1.00pm – 2.00pm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RE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5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1.00 – 1.45pm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ICT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6373442"/>
                  </a:ext>
                </a:extLst>
              </a:tr>
              <a:tr h="273266">
                <a:tc gridSpan="3">
                  <a:txBody>
                    <a:bodyPr/>
                    <a:lstStyle/>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Break 2-2.15pm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GB"/>
                    </a:p>
                  </a:txBody>
                  <a:tcPr/>
                </a:tc>
                <a:tc hMerge="1">
                  <a:txBody>
                    <a:bodyPr/>
                    <a:lstStyle/>
                    <a:p>
                      <a:endParaRPr lang="en-GB"/>
                    </a:p>
                  </a:txBody>
                  <a:tcPr/>
                </a:tc>
                <a:tc rowSpan="2">
                  <a:txBody>
                    <a:bodyPr/>
                    <a:lstStyle/>
                    <a:p>
                      <a:pPr>
                        <a:lnSpc>
                          <a:spcPct val="107000"/>
                        </a:lnSpc>
                        <a:spcAft>
                          <a:spcPts val="0"/>
                        </a:spcAft>
                      </a:pPr>
                      <a:r>
                        <a:rPr lang="en-GB" sz="700" b="1">
                          <a:effectLst/>
                          <a:highlight>
                            <a:srgbClr val="FFFF00"/>
                          </a:highlight>
                          <a:latin typeface="Comic Sans MS" panose="030F0702030302020204" pitchFamily="66" charset="0"/>
                          <a:ea typeface="Calibri" panose="020F0502020204030204" pitchFamily="34" charset="0"/>
                          <a:cs typeface="Times New Roman" panose="02020603050405020304" pitchFamily="18" charset="0"/>
                        </a:rPr>
                        <a:t>2.00 – 2.45pm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RSHE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Zone of regulation:</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B4F5"/>
                    </a:solidFill>
                  </a:tcPr>
                </a:tc>
                <a:tc>
                  <a:txBody>
                    <a:bodyPr/>
                    <a:lstStyle/>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Break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06395533"/>
                  </a:ext>
                </a:extLst>
              </a:tr>
              <a:tr h="568935">
                <a:tc>
                  <a:txBody>
                    <a:bodyPr/>
                    <a:lstStyle/>
                    <a:p>
                      <a:pP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2.15 – 2.45pm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500" b="1">
                          <a:effectLst/>
                          <a:latin typeface="Comic Sans MS" panose="030F0702030302020204" pitchFamily="66" charset="0"/>
                          <a:ea typeface="Calibri" panose="020F0502020204030204" pitchFamily="34" charset="0"/>
                          <a:cs typeface="Times New Roman" panose="02020603050405020304" pitchFamily="18" charset="0"/>
                        </a:rPr>
                        <a:t>Retrieval maths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5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2</a:t>
                      </a:r>
                      <a:r>
                        <a:rPr lang="en-GB" sz="500" b="1">
                          <a:effectLst/>
                          <a:latin typeface="Comic Sans MS" panose="030F0702030302020204" pitchFamily="66" charset="0"/>
                          <a:ea typeface="Calibri" panose="020F0502020204030204" pitchFamily="34" charset="0"/>
                          <a:cs typeface="Times New Roman" panose="02020603050405020304" pitchFamily="18" charset="0"/>
                        </a:rPr>
                        <a:t>.15 -3.00pm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PE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(External)</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Gymnastics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2.15-3.00pm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500" b="1">
                          <a:effectLst/>
                          <a:latin typeface="Comic Sans MS" panose="030F0702030302020204" pitchFamily="66" charset="0"/>
                          <a:ea typeface="Calibri" panose="020F0502020204030204" pitchFamily="34" charset="0"/>
                          <a:cs typeface="Times New Roman" panose="02020603050405020304" pitchFamily="18" charset="0"/>
                        </a:rPr>
                        <a:t>Number bonds/Times tables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vMerge="1">
                  <a:txBody>
                    <a:bodyPr/>
                    <a:lstStyle/>
                    <a:p>
                      <a:endParaRPr lang="en-GB"/>
                    </a:p>
                  </a:txBody>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1.45pm – 2.30pm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PE</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CC"/>
                    </a:solidFill>
                  </a:tcPr>
                </a:tc>
                <a:tc>
                  <a:txBody>
                    <a:bodyPr/>
                    <a:lstStyle/>
                    <a:p>
                      <a:pPr>
                        <a:lnSpc>
                          <a:spcPct val="107000"/>
                        </a:lnSpc>
                        <a:spcAft>
                          <a:spcPts val="800"/>
                        </a:spcAft>
                      </a:pPr>
                      <a:r>
                        <a:rPr lang="en-GB" sz="8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365641276"/>
                  </a:ext>
                </a:extLst>
              </a:tr>
              <a:tr h="726986">
                <a:tc>
                  <a:txBody>
                    <a:bodyPr/>
                    <a:lstStyle/>
                    <a:p>
                      <a:pP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2.45pm- 3.30pm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Assembly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3.00pm – 3.30pm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Number bonds / Times tables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Class reading</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3.00-3.30pm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Singing / PR group</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Singing Assembly</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2.45 – 3.30pm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Liturgical Prayer</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6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2.30 – 3.15pm</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700" b="1">
                          <a:effectLst/>
                          <a:latin typeface="Comic Sans MS" panose="030F0702030302020204" pitchFamily="66" charset="0"/>
                          <a:ea typeface="Calibri" panose="020F0502020204030204" pitchFamily="34" charset="0"/>
                          <a:cs typeface="Times New Roman" panose="02020603050405020304" pitchFamily="18" charset="0"/>
                        </a:rPr>
                        <a:t>Grammar / Hometime things</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46923" marR="46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nSpc>
                          <a:spcPct val="107000"/>
                        </a:lnSpc>
                        <a:spcAft>
                          <a:spcPts val="8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743069525"/>
                  </a:ext>
                </a:extLst>
              </a:tr>
            </a:tbl>
          </a:graphicData>
        </a:graphic>
      </p:graphicFrame>
    </p:spTree>
    <p:extLst>
      <p:ext uri="{BB962C8B-B14F-4D97-AF65-F5344CB8AC3E}">
        <p14:creationId xmlns:p14="http://schemas.microsoft.com/office/powerpoint/2010/main" val="418662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7126" y="-24289"/>
            <a:ext cx="10515600" cy="1325563"/>
          </a:xfrm>
        </p:spPr>
        <p:txBody>
          <a:bodyPr/>
          <a:lstStyle/>
          <a:p>
            <a:pPr algn="ctr"/>
            <a:r>
              <a:rPr lang="en-GB" b="1" dirty="0">
                <a:latin typeface="Comic Sans MS" panose="030F0702030302020204" pitchFamily="66" charset="0"/>
              </a:rPr>
              <a:t>Key events this year </a:t>
            </a:r>
          </a:p>
        </p:txBody>
      </p:sp>
      <p:sp>
        <p:nvSpPr>
          <p:cNvPr id="3" name="Content Placeholder 2"/>
          <p:cNvSpPr>
            <a:spLocks noGrp="1"/>
          </p:cNvSpPr>
          <p:nvPr>
            <p:ph idx="1"/>
          </p:nvPr>
        </p:nvSpPr>
        <p:spPr>
          <a:xfrm>
            <a:off x="524691" y="1407613"/>
            <a:ext cx="10515600" cy="5215255"/>
          </a:xfrm>
        </p:spPr>
        <p:txBody>
          <a:bodyPr>
            <a:normAutofit fontScale="77500" lnSpcReduction="20000"/>
          </a:bodyPr>
          <a:lstStyle/>
          <a:p>
            <a:pPr marL="0" indent="0">
              <a:buNone/>
            </a:pPr>
            <a:r>
              <a:rPr lang="en-GB" b="1" dirty="0">
                <a:solidFill>
                  <a:srgbClr val="FF0000"/>
                </a:solidFill>
                <a:latin typeface="Comic Sans MS" panose="030F0702030302020204" pitchFamily="66" charset="0"/>
              </a:rPr>
              <a:t>School Trips</a:t>
            </a:r>
          </a:p>
          <a:p>
            <a:pPr marL="0" indent="0">
              <a:buNone/>
            </a:pPr>
            <a:r>
              <a:rPr lang="en-GB" dirty="0">
                <a:latin typeface="Comic Sans MS" panose="030F0702030302020204" pitchFamily="66" charset="0"/>
              </a:rPr>
              <a:t>In Year 2, during Autumn 2, we will learn about the Great Fire of London. Ranger Dan will visit our school and provide a rich learning experience to consolidate the children’s learning.  The children learn how to make a wall with wattle and daub and most excitingly, observe the quick spread of fire through our very own London. </a:t>
            </a:r>
          </a:p>
          <a:p>
            <a:pPr marL="0" indent="0">
              <a:buNone/>
            </a:pPr>
            <a:endParaRPr lang="en-GB" dirty="0">
              <a:solidFill>
                <a:srgbClr val="FF0000"/>
              </a:solidFill>
              <a:latin typeface="Comic Sans MS" panose="030F0702030302020204" pitchFamily="66" charset="0"/>
            </a:endParaRPr>
          </a:p>
          <a:p>
            <a:pPr marL="0" indent="0">
              <a:buNone/>
            </a:pPr>
            <a:r>
              <a:rPr lang="en-GB" dirty="0">
                <a:latin typeface="Comic Sans MS" panose="030F0702030302020204" pitchFamily="66" charset="0"/>
              </a:rPr>
              <a:t>In Summer 1 , Year 2 will visit </a:t>
            </a:r>
            <a:r>
              <a:rPr lang="en-GB" dirty="0" err="1">
                <a:latin typeface="Comic Sans MS" panose="030F0702030302020204" pitchFamily="66" charset="0"/>
              </a:rPr>
              <a:t>Knowsley</a:t>
            </a:r>
            <a:r>
              <a:rPr lang="en-GB" dirty="0">
                <a:latin typeface="Comic Sans MS" panose="030F0702030302020204" pitchFamily="66" charset="0"/>
              </a:rPr>
              <a:t> Safari Park to deepen their knowledge and understanding of living things from around the world and the habitats they live in .   The children learn about the importance of conservation and protecting the world we live in. The Sea Lion show is an insightful teaching tool to raise awareness of the dangers of pollution in our seas. </a:t>
            </a:r>
          </a:p>
          <a:p>
            <a:pPr marL="0" indent="0">
              <a:buNone/>
            </a:pPr>
            <a:endParaRPr lang="en-GB" dirty="0">
              <a:solidFill>
                <a:srgbClr val="FF0000"/>
              </a:solidFill>
              <a:latin typeface="Comic Sans MS" panose="030F0702030302020204" pitchFamily="66" charset="0"/>
            </a:endParaRPr>
          </a:p>
          <a:p>
            <a:pPr marL="0" indent="0">
              <a:buNone/>
            </a:pPr>
            <a:r>
              <a:rPr lang="en-GB" b="1" dirty="0">
                <a:solidFill>
                  <a:srgbClr val="FF0000"/>
                </a:solidFill>
                <a:latin typeface="Comic Sans MS" panose="030F0702030302020204" pitchFamily="66" charset="0"/>
              </a:rPr>
              <a:t>Nativity</a:t>
            </a:r>
          </a:p>
          <a:p>
            <a:pPr marL="0" indent="0">
              <a:buNone/>
            </a:pPr>
            <a:r>
              <a:rPr lang="en-GB" dirty="0">
                <a:latin typeface="Comic Sans MS" panose="030F0702030302020204" pitchFamily="66" charset="0"/>
              </a:rPr>
              <a:t>Year 2 lead our school Nativity in December.  All children will have a role and a chance to shine as they take to the stage to retell the story of Christmas. Year 1 and Reception support the Nativity in song.</a:t>
            </a:r>
          </a:p>
          <a:p>
            <a:pPr marL="0" indent="0">
              <a:buNone/>
            </a:pPr>
            <a:endParaRPr lang="en-GB" dirty="0"/>
          </a:p>
        </p:txBody>
      </p:sp>
      <p:pic>
        <p:nvPicPr>
          <p:cNvPr id="4" name="Picture 3">
            <a:extLst>
              <a:ext uri="{FF2B5EF4-FFF2-40B4-BE49-F238E27FC236}">
                <a16:creationId xmlns:a16="http://schemas.microsoft.com/office/drawing/2014/main" id="{E4FFE546-7E53-A442-B47D-FD53B6DEB1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57534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7126" y="-24289"/>
            <a:ext cx="10515600" cy="1325563"/>
          </a:xfrm>
        </p:spPr>
        <p:txBody>
          <a:bodyPr/>
          <a:lstStyle/>
          <a:p>
            <a:pPr algn="ctr"/>
            <a:r>
              <a:rPr lang="en-GB" b="1" dirty="0">
                <a:latin typeface="Comic Sans MS" panose="030F0702030302020204" pitchFamily="66" charset="0"/>
              </a:rPr>
              <a:t>Key events this year </a:t>
            </a:r>
          </a:p>
        </p:txBody>
      </p:sp>
      <p:sp>
        <p:nvSpPr>
          <p:cNvPr id="3" name="Content Placeholder 2"/>
          <p:cNvSpPr>
            <a:spLocks noGrp="1"/>
          </p:cNvSpPr>
          <p:nvPr>
            <p:ph idx="1"/>
          </p:nvPr>
        </p:nvSpPr>
        <p:spPr>
          <a:xfrm>
            <a:off x="407126" y="1301274"/>
            <a:ext cx="10515600" cy="5215255"/>
          </a:xfrm>
        </p:spPr>
        <p:txBody>
          <a:bodyPr>
            <a:normAutofit fontScale="92500" lnSpcReduction="10000"/>
          </a:bodyPr>
          <a:lstStyle/>
          <a:p>
            <a:pPr marL="0" indent="0">
              <a:buNone/>
            </a:pPr>
            <a:r>
              <a:rPr lang="en-GB" b="1" dirty="0">
                <a:solidFill>
                  <a:srgbClr val="FF0000"/>
                </a:solidFill>
                <a:latin typeface="Comic Sans MS" panose="030F0702030302020204" pitchFamily="66" charset="0"/>
              </a:rPr>
              <a:t>Test and assessments throughout the year</a:t>
            </a:r>
          </a:p>
          <a:p>
            <a:pPr marL="0" indent="0">
              <a:buNone/>
            </a:pPr>
            <a:endParaRPr lang="en-GB" b="1" dirty="0">
              <a:solidFill>
                <a:srgbClr val="FF0000"/>
              </a:solidFill>
              <a:latin typeface="Comic Sans MS" panose="030F0702030302020204" pitchFamily="66" charset="0"/>
            </a:endParaRPr>
          </a:p>
          <a:p>
            <a:pPr marL="0" indent="0">
              <a:buNone/>
            </a:pPr>
            <a:r>
              <a:rPr lang="en-GB" dirty="0">
                <a:latin typeface="Comic Sans MS" panose="030F0702030302020204" pitchFamily="66" charset="0"/>
              </a:rPr>
              <a:t>The children will have a weekly spelling test on a Friday which reinforces key spelling patterns and common exception words that develop more fluency in writing .</a:t>
            </a:r>
          </a:p>
          <a:p>
            <a:pPr marL="0" indent="0">
              <a:buNone/>
            </a:pPr>
            <a:endParaRPr lang="en-GB" dirty="0">
              <a:latin typeface="Comic Sans MS" panose="030F0702030302020204" pitchFamily="66" charset="0"/>
            </a:endParaRPr>
          </a:p>
          <a:p>
            <a:pPr marL="0" indent="0">
              <a:buNone/>
            </a:pPr>
            <a:r>
              <a:rPr lang="en-GB" dirty="0" smtClean="0">
                <a:latin typeface="Comic Sans MS" panose="030F0702030302020204" pitchFamily="66" charset="0"/>
              </a:rPr>
              <a:t>Before </a:t>
            </a:r>
            <a:r>
              <a:rPr lang="en-GB" dirty="0">
                <a:latin typeface="Comic Sans MS" panose="030F0702030302020204" pitchFamily="66" charset="0"/>
              </a:rPr>
              <a:t>Christmas , the children will complete reading, spelling and maths assessments to inform teachers next steps for learning and any misconceptions that your child might need addressing. </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In the Summer term, the children will take the non statutory KS1 SATS assessments which help school identify next steps for all children’s learning. </a:t>
            </a:r>
          </a:p>
        </p:txBody>
      </p:sp>
      <p:pic>
        <p:nvPicPr>
          <p:cNvPr id="4" name="Picture 3">
            <a:extLst>
              <a:ext uri="{FF2B5EF4-FFF2-40B4-BE49-F238E27FC236}">
                <a16:creationId xmlns:a16="http://schemas.microsoft.com/office/drawing/2014/main" id="{E4FFE546-7E53-A442-B47D-FD53B6DEB1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4113357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Comic Sans MS" panose="030F0902030302020204" pitchFamily="66" charset="0"/>
              </a:rPr>
              <a:t>Uniform</a:t>
            </a:r>
          </a:p>
        </p:txBody>
      </p:sp>
      <p:sp>
        <p:nvSpPr>
          <p:cNvPr id="3" name="Content Placeholder 2"/>
          <p:cNvSpPr>
            <a:spLocks noGrp="1"/>
          </p:cNvSpPr>
          <p:nvPr>
            <p:ph idx="1"/>
          </p:nvPr>
        </p:nvSpPr>
        <p:spPr>
          <a:xfrm>
            <a:off x="574766" y="1332411"/>
            <a:ext cx="11038114" cy="4844552"/>
          </a:xfrm>
        </p:spPr>
        <p:txBody>
          <a:bodyPr>
            <a:noAutofit/>
          </a:bodyPr>
          <a:lstStyle/>
          <a:p>
            <a:r>
              <a:rPr lang="en-GB" sz="2400" dirty="0">
                <a:latin typeface="Comic Sans MS" panose="030F0902030302020204" pitchFamily="66" charset="0"/>
              </a:rPr>
              <a:t>Please make sure that all your child’s clothes and belongings are clearly named.</a:t>
            </a:r>
          </a:p>
          <a:p>
            <a:r>
              <a:rPr lang="en-GB" sz="2400" dirty="0">
                <a:latin typeface="Comic Sans MS" panose="030F0902030302020204" pitchFamily="66" charset="0"/>
              </a:rPr>
              <a:t>The children should wear their winter uniform from the start of the Autumn term until the end of the Spring term. They can wear their summer uniform throughout the Summer term.</a:t>
            </a:r>
          </a:p>
          <a:p>
            <a:r>
              <a:rPr lang="en-GB" sz="2400" dirty="0">
                <a:latin typeface="Comic Sans MS" panose="030F0902030302020204" pitchFamily="66" charset="0"/>
              </a:rPr>
              <a:t>We would appreciate your support in ensuring the children wear the correct school uniform as outlined on the school website and in the class procedures letter. </a:t>
            </a:r>
          </a:p>
          <a:p>
            <a:r>
              <a:rPr lang="en-GB" sz="2400" dirty="0">
                <a:latin typeface="Comic Sans MS" panose="030F0902030302020204" pitchFamily="66" charset="0"/>
              </a:rPr>
              <a:t>Jewellery should not be worn to school. If you choose to send your child with earrings – they must be studs. </a:t>
            </a:r>
          </a:p>
          <a:p>
            <a:r>
              <a:rPr lang="en-GB" sz="2400" dirty="0">
                <a:latin typeface="Comic Sans MS" panose="030F0902030302020204" pitchFamily="66" charset="0"/>
              </a:rPr>
              <a:t>Children should wear suitable school shoes at all times and bring a coat to wear during playtimes. </a:t>
            </a:r>
          </a:p>
          <a:p>
            <a:r>
              <a:rPr lang="en-GB" sz="2400" dirty="0">
                <a:latin typeface="Comic Sans MS" panose="030F0902030302020204" pitchFamily="66" charset="0"/>
              </a:rPr>
              <a:t> Long hair must be tied back.</a:t>
            </a:r>
          </a:p>
        </p:txBody>
      </p:sp>
      <p:pic>
        <p:nvPicPr>
          <p:cNvPr id="5" name="Picture 4">
            <a:extLst>
              <a:ext uri="{FF2B5EF4-FFF2-40B4-BE49-F238E27FC236}">
                <a16:creationId xmlns:a16="http://schemas.microsoft.com/office/drawing/2014/main" id="{3EEE6EE4-2414-7741-BAF8-4FEED338293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294620" y="111986"/>
            <a:ext cx="1188720" cy="1220425"/>
          </a:xfrm>
          <a:prstGeom prst="ellipse">
            <a:avLst/>
          </a:prstGeom>
          <a:ln>
            <a:noFill/>
          </a:ln>
          <a:effectLst>
            <a:softEdge rad="112500"/>
          </a:effectLst>
        </p:spPr>
      </p:pic>
    </p:spTree>
    <p:extLst>
      <p:ext uri="{BB962C8B-B14F-4D97-AF65-F5344CB8AC3E}">
        <p14:creationId xmlns:p14="http://schemas.microsoft.com/office/powerpoint/2010/main" val="1420893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6931"/>
            <a:ext cx="10515600" cy="1325563"/>
          </a:xfrm>
        </p:spPr>
        <p:txBody>
          <a:bodyPr/>
          <a:lstStyle/>
          <a:p>
            <a:pPr algn="ctr"/>
            <a:r>
              <a:rPr lang="en-GB" dirty="0">
                <a:latin typeface="Comic Sans MS" panose="030F0902030302020204" pitchFamily="66" charset="0"/>
              </a:rPr>
              <a:t>PE</a:t>
            </a:r>
          </a:p>
        </p:txBody>
      </p:sp>
      <p:sp>
        <p:nvSpPr>
          <p:cNvPr id="3" name="Content Placeholder 2"/>
          <p:cNvSpPr>
            <a:spLocks noGrp="1"/>
          </p:cNvSpPr>
          <p:nvPr>
            <p:ph idx="1"/>
          </p:nvPr>
        </p:nvSpPr>
        <p:spPr>
          <a:xfrm>
            <a:off x="243840" y="1224732"/>
            <a:ext cx="10515600" cy="4927873"/>
          </a:xfrm>
        </p:spPr>
        <p:txBody>
          <a:bodyPr>
            <a:noAutofit/>
          </a:bodyPr>
          <a:lstStyle/>
          <a:p>
            <a:r>
              <a:rPr lang="en-GB" sz="3200" dirty="0">
                <a:latin typeface="Comic Sans MS" panose="030F0902030302020204" pitchFamily="66" charset="0"/>
              </a:rPr>
              <a:t>The children will have their PE lessons on </a:t>
            </a:r>
            <a:r>
              <a:rPr lang="en-GB" sz="3200" i="1" dirty="0" smtClean="0">
                <a:solidFill>
                  <a:srgbClr val="FF0000"/>
                </a:solidFill>
                <a:latin typeface="Comic Sans MS" panose="030F0902030302020204" pitchFamily="66" charset="0"/>
              </a:rPr>
              <a:t>Tuesdays </a:t>
            </a:r>
            <a:r>
              <a:rPr lang="en-GB" sz="3200" i="1" dirty="0">
                <a:solidFill>
                  <a:srgbClr val="FF0000"/>
                </a:solidFill>
                <a:latin typeface="Comic Sans MS" panose="030F0902030302020204" pitchFamily="66" charset="0"/>
              </a:rPr>
              <a:t>and </a:t>
            </a:r>
            <a:r>
              <a:rPr lang="en-GB" sz="3200" i="1" dirty="0" smtClean="0">
                <a:solidFill>
                  <a:srgbClr val="FF0000"/>
                </a:solidFill>
                <a:latin typeface="Comic Sans MS" panose="030F0902030302020204" pitchFamily="66" charset="0"/>
              </a:rPr>
              <a:t>Fridays</a:t>
            </a:r>
            <a:r>
              <a:rPr lang="en-GB" sz="3200" i="1" dirty="0">
                <a:solidFill>
                  <a:srgbClr val="FF0000"/>
                </a:solidFill>
                <a:latin typeface="Comic Sans MS" panose="030F0902030302020204" pitchFamily="66" charset="0"/>
              </a:rPr>
              <a:t>. </a:t>
            </a:r>
          </a:p>
          <a:p>
            <a:r>
              <a:rPr lang="en-GB" sz="3200" dirty="0">
                <a:latin typeface="Comic Sans MS" panose="030F0902030302020204" pitchFamily="66" charset="0"/>
              </a:rPr>
              <a:t>Children wear their PE uniform to school on these days. </a:t>
            </a:r>
          </a:p>
          <a:p>
            <a:r>
              <a:rPr lang="en-GB" sz="3200" dirty="0">
                <a:latin typeface="Comic Sans MS" panose="030F0902030302020204" pitchFamily="66" charset="0"/>
              </a:rPr>
              <a:t>The school PE uniform or black hoodie, black polo shirt and black joggers </a:t>
            </a:r>
          </a:p>
          <a:p>
            <a:endParaRPr lang="en-GB" sz="3200" dirty="0">
              <a:latin typeface="Comic Sans MS" panose="030F0902030302020204" pitchFamily="66" charset="0"/>
            </a:endParaRPr>
          </a:p>
          <a:p>
            <a:r>
              <a:rPr lang="en-GB" sz="3200" dirty="0">
                <a:latin typeface="Comic Sans MS" panose="030F0902030302020204" pitchFamily="66" charset="0"/>
              </a:rPr>
              <a:t>Please ensure you inform us if your child has an inhaler before sports. </a:t>
            </a:r>
          </a:p>
        </p:txBody>
      </p:sp>
      <p:pic>
        <p:nvPicPr>
          <p:cNvPr id="5" name="Picture 4">
            <a:extLst>
              <a:ext uri="{FF2B5EF4-FFF2-40B4-BE49-F238E27FC236}">
                <a16:creationId xmlns:a16="http://schemas.microsoft.com/office/drawing/2014/main" id="{8AA877BC-EC6F-B84B-9B34-111B657065C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2033798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Comic Sans MS" panose="030F0902030302020204" pitchFamily="66" charset="0"/>
              </a:rPr>
              <a:t>Snacks</a:t>
            </a:r>
          </a:p>
        </p:txBody>
      </p:sp>
      <p:sp>
        <p:nvSpPr>
          <p:cNvPr id="3" name="Content Placeholder 2"/>
          <p:cNvSpPr>
            <a:spLocks noGrp="1"/>
          </p:cNvSpPr>
          <p:nvPr>
            <p:ph idx="1"/>
          </p:nvPr>
        </p:nvSpPr>
        <p:spPr>
          <a:xfrm>
            <a:off x="838200" y="1355362"/>
            <a:ext cx="10515600" cy="4351338"/>
          </a:xfrm>
        </p:spPr>
        <p:txBody>
          <a:bodyPr>
            <a:noAutofit/>
          </a:bodyPr>
          <a:lstStyle/>
          <a:p>
            <a:r>
              <a:rPr lang="en-GB" dirty="0">
                <a:latin typeface="Comic Sans MS" panose="030F0902030302020204" pitchFamily="66" charset="0"/>
              </a:rPr>
              <a:t>A school snack (fruit or veg) will be provided, free of charge, at morning breaks, but if you wish, your child can also bring in a healthy snack from home. Please note that no nuts, chocolate or sweets are allowed for their snack. </a:t>
            </a:r>
          </a:p>
          <a:p>
            <a:r>
              <a:rPr lang="en-GB" dirty="0">
                <a:latin typeface="Comic Sans MS" panose="030F0902030302020204" pitchFamily="66" charset="0"/>
              </a:rPr>
              <a:t>Snacks are eaten at break time, which is only 15 minutes, so please do not send a lot of food .</a:t>
            </a:r>
          </a:p>
          <a:p>
            <a:r>
              <a:rPr lang="en-GB" dirty="0">
                <a:latin typeface="Comic Sans MS" panose="030F0902030302020204" pitchFamily="66" charset="0"/>
              </a:rPr>
              <a:t>Unhealthy snacks are allowed, but not essential, each Friday.</a:t>
            </a:r>
          </a:p>
          <a:p>
            <a:r>
              <a:rPr lang="en-GB" dirty="0">
                <a:latin typeface="Comic Sans MS" panose="030F0902030302020204" pitchFamily="66" charset="0"/>
              </a:rPr>
              <a:t>Children must bring a named bottle of water into school. This will be kept in the classroom for them to access throughout the day. </a:t>
            </a:r>
          </a:p>
          <a:p>
            <a:r>
              <a:rPr lang="en-GB" dirty="0">
                <a:latin typeface="Comic Sans MS" panose="030F0902030302020204" pitchFamily="66" charset="0"/>
              </a:rPr>
              <a:t> Fizzy drinks and juice are not permitted. </a:t>
            </a:r>
          </a:p>
        </p:txBody>
      </p:sp>
      <p:pic>
        <p:nvPicPr>
          <p:cNvPr id="5" name="Picture 4">
            <a:extLst>
              <a:ext uri="{FF2B5EF4-FFF2-40B4-BE49-F238E27FC236}">
                <a16:creationId xmlns:a16="http://schemas.microsoft.com/office/drawing/2014/main" id="{B065BAE2-04CB-ED4A-BFEA-F79444AC41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134937"/>
            <a:ext cx="1188720" cy="1220425"/>
          </a:xfrm>
          <a:prstGeom prst="ellipse">
            <a:avLst/>
          </a:prstGeom>
          <a:ln>
            <a:noFill/>
          </a:ln>
          <a:effectLst>
            <a:softEdge rad="112500"/>
          </a:effectLst>
        </p:spPr>
      </p:pic>
    </p:spTree>
    <p:extLst>
      <p:ext uri="{BB962C8B-B14F-4D97-AF65-F5344CB8AC3E}">
        <p14:creationId xmlns:p14="http://schemas.microsoft.com/office/powerpoint/2010/main" val="36301256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Comic Sans MS" panose="030F0902030302020204" pitchFamily="66" charset="0"/>
              </a:rPr>
              <a:t>Rewards</a:t>
            </a:r>
          </a:p>
        </p:txBody>
      </p:sp>
      <p:sp>
        <p:nvSpPr>
          <p:cNvPr id="3" name="Content Placeholder 2"/>
          <p:cNvSpPr>
            <a:spLocks noGrp="1"/>
          </p:cNvSpPr>
          <p:nvPr>
            <p:ph idx="1"/>
          </p:nvPr>
        </p:nvSpPr>
        <p:spPr>
          <a:xfrm>
            <a:off x="838200" y="1616609"/>
            <a:ext cx="10515600" cy="4351338"/>
          </a:xfrm>
        </p:spPr>
        <p:txBody>
          <a:bodyPr>
            <a:noAutofit/>
          </a:bodyPr>
          <a:lstStyle/>
          <a:p>
            <a:r>
              <a:rPr lang="en-GB" sz="3200" dirty="0">
                <a:latin typeface="Comic Sans MS" panose="030F0902030302020204" pitchFamily="66" charset="0"/>
              </a:rPr>
              <a:t>Children who are spotted behaving in a respectful manner will be added to the class Respect wall. If a child is on the Respect wall all week, they will receive a certificate in assembly and a prize</a:t>
            </a:r>
          </a:p>
          <a:p>
            <a:r>
              <a:rPr lang="en-GB" sz="3200" dirty="0">
                <a:latin typeface="Comic Sans MS" panose="030F0902030302020204" pitchFamily="66" charset="0"/>
              </a:rPr>
              <a:t> Each child is in one of six school houses. Children can win tokens for their house by showing respect, good work and general good behaviour.</a:t>
            </a:r>
          </a:p>
          <a:p>
            <a:r>
              <a:rPr lang="en-GB" sz="3200" dirty="0">
                <a:latin typeface="Comic Sans MS" panose="030F0902030302020204" pitchFamily="66" charset="0"/>
              </a:rPr>
              <a:t>Each half term, the house with the most tokens wins a prize, e.g. a chocolate fountain party or pizza party.</a:t>
            </a:r>
          </a:p>
          <a:p>
            <a:endParaRPr lang="en-GB" sz="3200" dirty="0">
              <a:latin typeface="Comic Sans MS" panose="030F0902030302020204" pitchFamily="66" charset="0"/>
            </a:endParaRPr>
          </a:p>
        </p:txBody>
      </p:sp>
      <p:pic>
        <p:nvPicPr>
          <p:cNvPr id="5" name="Picture 4">
            <a:extLst>
              <a:ext uri="{FF2B5EF4-FFF2-40B4-BE49-F238E27FC236}">
                <a16:creationId xmlns:a16="http://schemas.microsoft.com/office/drawing/2014/main" id="{009E9D42-01F0-0A45-98FB-04C9FB0E54E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3814423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4745" y="0"/>
            <a:ext cx="11633982" cy="1325563"/>
          </a:xfrm>
        </p:spPr>
        <p:txBody>
          <a:bodyPr/>
          <a:lstStyle/>
          <a:p>
            <a:pPr algn="ctr"/>
            <a:r>
              <a:rPr lang="en-GB" dirty="0">
                <a:latin typeface="Comic Sans MS" panose="030F0902030302020204" pitchFamily="66" charset="0"/>
              </a:rPr>
              <a:t>Website and Contacts</a:t>
            </a:r>
          </a:p>
        </p:txBody>
      </p:sp>
      <p:sp>
        <p:nvSpPr>
          <p:cNvPr id="3" name="Content Placeholder 2"/>
          <p:cNvSpPr>
            <a:spLocks noGrp="1"/>
          </p:cNvSpPr>
          <p:nvPr>
            <p:ph idx="1"/>
          </p:nvPr>
        </p:nvSpPr>
        <p:spPr>
          <a:xfrm>
            <a:off x="154745" y="1003300"/>
            <a:ext cx="11633982" cy="4351338"/>
          </a:xfrm>
        </p:spPr>
        <p:txBody>
          <a:bodyPr>
            <a:noAutofit/>
          </a:bodyPr>
          <a:lstStyle/>
          <a:p>
            <a:r>
              <a:rPr lang="en-GB" sz="3200" dirty="0">
                <a:latin typeface="Comic Sans MS" panose="030F0902030302020204" pitchFamily="66" charset="0"/>
              </a:rPr>
              <a:t>There is more information for parents on the school website: </a:t>
            </a:r>
            <a:r>
              <a:rPr lang="en-GB" sz="3200" dirty="0">
                <a:latin typeface="Comic Sans MS" panose="030F0902030302020204" pitchFamily="66" charset="0"/>
                <a:hlinkClick r:id="rId2"/>
              </a:rPr>
              <a:t>https://www.stbenedicts.cheshire.sch.uk</a:t>
            </a:r>
            <a:r>
              <a:rPr lang="en-GB" sz="3200" dirty="0">
                <a:latin typeface="Comic Sans MS" panose="030F0902030302020204" pitchFamily="66" charset="0"/>
              </a:rPr>
              <a:t>  The weekly school newsletter is a great source of information and is emailed to parents every Friday.</a:t>
            </a:r>
          </a:p>
          <a:p>
            <a:r>
              <a:rPr lang="en-GB" sz="3200" dirty="0">
                <a:latin typeface="Comic Sans MS" panose="030F0902030302020204" pitchFamily="66" charset="0"/>
              </a:rPr>
              <a:t>Please keep your eye on the school website for regular updates about what we have been doing in class.</a:t>
            </a:r>
          </a:p>
          <a:p>
            <a:r>
              <a:rPr lang="en-GB" sz="3200" dirty="0">
                <a:latin typeface="Comic Sans MS" panose="030F0902030302020204" pitchFamily="66" charset="0"/>
              </a:rPr>
              <a:t> In the morning, messages can be passed to teachers via the person on the gate (often Mrs McGuire) or by the person on the class door. If you would like to speak to us in person, please leave a message for us to call you or wait until we have finished sending the children home at the end of the day.</a:t>
            </a:r>
          </a:p>
        </p:txBody>
      </p:sp>
      <p:pic>
        <p:nvPicPr>
          <p:cNvPr id="5" name="Picture 4">
            <a:extLst>
              <a:ext uri="{FF2B5EF4-FFF2-40B4-BE49-F238E27FC236}">
                <a16:creationId xmlns:a16="http://schemas.microsoft.com/office/drawing/2014/main" id="{0A9B8CDB-B9E2-044C-99F0-47F5506F2DA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165080" y="148000"/>
            <a:ext cx="1188720" cy="1220425"/>
          </a:xfrm>
          <a:prstGeom prst="ellipse">
            <a:avLst/>
          </a:prstGeom>
          <a:ln>
            <a:noFill/>
          </a:ln>
          <a:effectLst>
            <a:softEdge rad="112500"/>
          </a:effectLst>
        </p:spPr>
      </p:pic>
    </p:spTree>
    <p:extLst>
      <p:ext uri="{BB962C8B-B14F-4D97-AF65-F5344CB8AC3E}">
        <p14:creationId xmlns:p14="http://schemas.microsoft.com/office/powerpoint/2010/main" val="695585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Please complete the parent feedback form </a:t>
            </a:r>
          </a:p>
        </p:txBody>
      </p:sp>
    </p:spTree>
    <p:extLst>
      <p:ext uri="{BB962C8B-B14F-4D97-AF65-F5344CB8AC3E}">
        <p14:creationId xmlns:p14="http://schemas.microsoft.com/office/powerpoint/2010/main" val="1988483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Comic Sans MS" panose="030F0902030302020204" pitchFamily="66" charset="0"/>
              </a:rPr>
              <a:t>Year 2 staff</a:t>
            </a:r>
          </a:p>
        </p:txBody>
      </p:sp>
      <p:sp>
        <p:nvSpPr>
          <p:cNvPr id="3" name="Content Placeholder 2"/>
          <p:cNvSpPr>
            <a:spLocks noGrp="1"/>
          </p:cNvSpPr>
          <p:nvPr>
            <p:ph idx="1"/>
          </p:nvPr>
        </p:nvSpPr>
        <p:spPr/>
        <p:txBody>
          <a:bodyPr>
            <a:noAutofit/>
          </a:bodyPr>
          <a:lstStyle/>
          <a:p>
            <a:r>
              <a:rPr lang="en-GB" sz="3200" i="1" dirty="0">
                <a:latin typeface="Comic Sans MS" panose="030F0902030302020204" pitchFamily="66" charset="0"/>
              </a:rPr>
              <a:t>Mrs Grace teaches Monday, Tuesday morning and Wednesday, with PPA (teacher planning time) scheduled on Tuesday afternoon after lunch.</a:t>
            </a:r>
          </a:p>
          <a:p>
            <a:r>
              <a:rPr lang="en-GB" sz="3200" i="1" dirty="0">
                <a:latin typeface="Comic Sans MS" panose="030F0902030302020204" pitchFamily="66" charset="0"/>
              </a:rPr>
              <a:t>Mrs Marciniak teaches Tuesday afternoon, Thursday and Friday. </a:t>
            </a:r>
          </a:p>
          <a:p>
            <a:r>
              <a:rPr lang="en-GB" sz="3200" i="1" dirty="0">
                <a:latin typeface="Comic Sans MS" panose="030F0902030302020204" pitchFamily="66" charset="0"/>
              </a:rPr>
              <a:t>Mrs Case is our teaching assistant and supports the children in our class Monday – Friday.</a:t>
            </a:r>
          </a:p>
          <a:p>
            <a:pPr marL="0" indent="0">
              <a:buNone/>
            </a:pPr>
            <a:endParaRPr lang="en-GB" sz="3200" i="1" dirty="0">
              <a:solidFill>
                <a:srgbClr val="FF0000"/>
              </a:solidFill>
              <a:latin typeface="Comic Sans MS" panose="030F0902030302020204" pitchFamily="66"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3493142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840" y="297339"/>
            <a:ext cx="10515600" cy="1325563"/>
          </a:xfrm>
        </p:spPr>
        <p:txBody>
          <a:bodyPr>
            <a:normAutofit/>
          </a:bodyPr>
          <a:lstStyle/>
          <a:p>
            <a:pPr algn="ctr"/>
            <a:r>
              <a:rPr lang="en-GB" sz="3600" dirty="0">
                <a:latin typeface="Comic Sans MS" panose="030F0902030302020204" pitchFamily="66" charset="0"/>
              </a:rPr>
              <a:t>Reading and Homework expectations</a:t>
            </a:r>
          </a:p>
        </p:txBody>
      </p:sp>
      <p:sp>
        <p:nvSpPr>
          <p:cNvPr id="3" name="Content Placeholder 2"/>
          <p:cNvSpPr>
            <a:spLocks noGrp="1"/>
          </p:cNvSpPr>
          <p:nvPr>
            <p:ph idx="1"/>
          </p:nvPr>
        </p:nvSpPr>
        <p:spPr>
          <a:xfrm>
            <a:off x="548640" y="1374389"/>
            <a:ext cx="11234057" cy="4726986"/>
          </a:xfrm>
        </p:spPr>
        <p:txBody>
          <a:bodyPr>
            <a:noAutofit/>
          </a:bodyPr>
          <a:lstStyle/>
          <a:p>
            <a:r>
              <a:rPr lang="en-GB" sz="2400" dirty="0" smtClean="0">
                <a:latin typeface="Comic Sans MS" panose="030F0902030302020204" pitchFamily="66" charset="0"/>
              </a:rPr>
              <a:t>Reading </a:t>
            </a:r>
            <a:r>
              <a:rPr lang="en-GB" sz="2400" dirty="0">
                <a:latin typeface="Comic Sans MS" panose="030F0902030302020204" pitchFamily="66" charset="0"/>
              </a:rPr>
              <a:t>books need to be in school </a:t>
            </a:r>
            <a:r>
              <a:rPr lang="en-GB" sz="2400" u="sng" dirty="0">
                <a:latin typeface="Comic Sans MS" panose="030F0902030302020204" pitchFamily="66" charset="0"/>
              </a:rPr>
              <a:t>each day </a:t>
            </a:r>
            <a:r>
              <a:rPr lang="en-GB" sz="2400" dirty="0">
                <a:latin typeface="Comic Sans MS" panose="030F0902030302020204" pitchFamily="66" charset="0"/>
              </a:rPr>
              <a:t>even if they have not been finished</a:t>
            </a:r>
            <a:r>
              <a:rPr lang="en-GB" sz="2400" dirty="0" smtClean="0">
                <a:latin typeface="Comic Sans MS" panose="030F0902030302020204" pitchFamily="66" charset="0"/>
              </a:rPr>
              <a:t>.</a:t>
            </a:r>
          </a:p>
          <a:p>
            <a:r>
              <a:rPr lang="en-GB" sz="2400" dirty="0" smtClean="0">
                <a:latin typeface="Comic Sans MS" panose="030F0902030302020204" pitchFamily="66" charset="0"/>
              </a:rPr>
              <a:t>Reading books are changed on Monday, Wednesday and Friday. </a:t>
            </a:r>
          </a:p>
          <a:p>
            <a:r>
              <a:rPr lang="en-GB" sz="2400" dirty="0" err="1" smtClean="0">
                <a:latin typeface="Comic Sans MS" panose="030F0902030302020204" pitchFamily="66" charset="0"/>
              </a:rPr>
              <a:t>Ebooks</a:t>
            </a:r>
            <a:r>
              <a:rPr lang="en-GB" sz="2400" dirty="0" smtClean="0">
                <a:latin typeface="Comic Sans MS" panose="030F0902030302020204" pitchFamily="66" charset="0"/>
              </a:rPr>
              <a:t> will continue to be set on Fridays</a:t>
            </a:r>
          </a:p>
          <a:p>
            <a:r>
              <a:rPr lang="en-GB" sz="2400" dirty="0" smtClean="0">
                <a:latin typeface="Comic Sans MS" panose="030F0902030302020204" pitchFamily="66" charset="0"/>
              </a:rPr>
              <a:t>Library book is changed weekly on a Tuesday.</a:t>
            </a:r>
          </a:p>
          <a:p>
            <a:r>
              <a:rPr lang="en-GB" sz="2400" dirty="0" smtClean="0">
                <a:latin typeface="Comic Sans MS" panose="030F0902030302020204" pitchFamily="66" charset="0"/>
              </a:rPr>
              <a:t>Record in the reading record every day</a:t>
            </a:r>
          </a:p>
          <a:p>
            <a:r>
              <a:rPr lang="en-GB" sz="2400" dirty="0" smtClean="0">
                <a:latin typeface="Comic Sans MS" panose="030F0902030302020204" pitchFamily="66" charset="0"/>
              </a:rPr>
              <a:t>The school expectation is that children read at least 5 times a week.  We give a stamp for every day they read and at the end of the week, children with 5 stamps that week get a prize from the box.</a:t>
            </a:r>
            <a:endParaRPr lang="en-GB" sz="2400" dirty="0">
              <a:latin typeface="Comic Sans MS" panose="030F0902030302020204" pitchFamily="66" charset="0"/>
            </a:endParaRPr>
          </a:p>
        </p:txBody>
      </p:sp>
      <p:pic>
        <p:nvPicPr>
          <p:cNvPr id="5" name="Picture 4">
            <a:extLst>
              <a:ext uri="{FF2B5EF4-FFF2-40B4-BE49-F238E27FC236}">
                <a16:creationId xmlns:a16="http://schemas.microsoft.com/office/drawing/2014/main" id="{EC17A66F-63B6-6F4C-A2E5-2960D41E81C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153964"/>
            <a:ext cx="1188720" cy="1220425"/>
          </a:xfrm>
          <a:prstGeom prst="ellipse">
            <a:avLst/>
          </a:prstGeom>
          <a:ln>
            <a:noFill/>
          </a:ln>
          <a:effectLst>
            <a:softEdge rad="112500"/>
          </a:effectLst>
        </p:spPr>
      </p:pic>
    </p:spTree>
    <p:extLst>
      <p:ext uri="{BB962C8B-B14F-4D97-AF65-F5344CB8AC3E}">
        <p14:creationId xmlns:p14="http://schemas.microsoft.com/office/powerpoint/2010/main" val="2775358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How to help your child read</a:t>
            </a:r>
          </a:p>
        </p:txBody>
      </p:sp>
      <p:sp>
        <p:nvSpPr>
          <p:cNvPr id="3" name="Content Placeholder 2"/>
          <p:cNvSpPr>
            <a:spLocks noGrp="1"/>
          </p:cNvSpPr>
          <p:nvPr>
            <p:ph sz="half" idx="1"/>
          </p:nvPr>
        </p:nvSpPr>
        <p:spPr/>
        <p:txBody>
          <a:bodyPr>
            <a:normAutofit fontScale="70000" lnSpcReduction="20000"/>
          </a:bodyPr>
          <a:lstStyle/>
          <a:p>
            <a:r>
              <a:rPr lang="en-GB" dirty="0">
                <a:latin typeface="Comic Sans MS" panose="030F0702030302020204" pitchFamily="66" charset="0"/>
              </a:rPr>
              <a:t>Read to them often (in English or your home language). This helps them to learn to listen for extended periods of time. Ask them questions about what you are reading to encourage good comprehension. This is even true in KS2.</a:t>
            </a:r>
          </a:p>
          <a:p>
            <a:r>
              <a:rPr lang="en-GB" dirty="0">
                <a:latin typeface="Comic Sans MS" panose="030F0702030302020204" pitchFamily="66" charset="0"/>
              </a:rPr>
              <a:t>Listen to audio books to help build their vocabulary </a:t>
            </a:r>
          </a:p>
          <a:p>
            <a:r>
              <a:rPr lang="en-GB" dirty="0">
                <a:latin typeface="Comic Sans MS" panose="030F0702030302020204" pitchFamily="66" charset="0"/>
              </a:rPr>
              <a:t>Set aside time every day for them to read to you and build into your home routine. </a:t>
            </a:r>
          </a:p>
        </p:txBody>
      </p:sp>
      <p:sp>
        <p:nvSpPr>
          <p:cNvPr id="4" name="Content Placeholder 3"/>
          <p:cNvSpPr>
            <a:spLocks noGrp="1"/>
          </p:cNvSpPr>
          <p:nvPr>
            <p:ph sz="half" idx="2"/>
          </p:nvPr>
        </p:nvSpPr>
        <p:spPr/>
        <p:txBody>
          <a:bodyPr>
            <a:normAutofit fontScale="70000" lnSpcReduction="20000"/>
          </a:bodyPr>
          <a:lstStyle/>
          <a:p>
            <a:r>
              <a:rPr lang="en-GB" dirty="0">
                <a:latin typeface="Comic Sans MS" panose="030F0702030302020204" pitchFamily="66" charset="0"/>
              </a:rPr>
              <a:t>Set good practice for reading: well-lit area, with the book supported and steady in front of them, as quiet and distraction free as possible.</a:t>
            </a:r>
          </a:p>
          <a:p>
            <a:r>
              <a:rPr lang="en-GB" i="1" dirty="0">
                <a:solidFill>
                  <a:srgbClr val="FF0000"/>
                </a:solidFill>
                <a:latin typeface="Comic Sans MS" panose="030F0702030302020204" pitchFamily="66" charset="0"/>
              </a:rPr>
              <a:t>In Year 2 we will focus on comprehension of the text.  Ask your child questions about what they have read  and to show the answer in the text as this is a key skill they will use throughout the year.</a:t>
            </a:r>
          </a:p>
          <a:p>
            <a:r>
              <a:rPr lang="en-GB" dirty="0">
                <a:latin typeface="Comic Sans MS" panose="030F0702030302020204" pitchFamily="66" charset="0"/>
              </a:rPr>
              <a:t>Visit the library together </a:t>
            </a:r>
          </a:p>
          <a:p>
            <a:r>
              <a:rPr lang="en-GB" dirty="0">
                <a:latin typeface="Comic Sans MS" panose="030F0702030302020204" pitchFamily="66" charset="0"/>
              </a:rPr>
              <a:t>You can get lots of ideas from this website </a:t>
            </a:r>
          </a:p>
          <a:p>
            <a:r>
              <a:rPr lang="en-GB" dirty="0">
                <a:latin typeface="Comic Sans MS" panose="030F0702030302020204" pitchFamily="66" charset="0"/>
              </a:rPr>
              <a:t>https://www.booktrust.org.uk/books-and-reading/tips-and-advice/reading-tips/</a:t>
            </a:r>
          </a:p>
        </p:txBody>
      </p:sp>
      <p:pic>
        <p:nvPicPr>
          <p:cNvPr id="5" name="Picture 4">
            <a:extLst>
              <a:ext uri="{FF2B5EF4-FFF2-40B4-BE49-F238E27FC236}">
                <a16:creationId xmlns:a16="http://schemas.microsoft.com/office/drawing/2014/main" id="{E4FFE546-7E53-A442-B47D-FD53B6DEB1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4083666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In School, On Time</a:t>
            </a:r>
          </a:p>
        </p:txBody>
      </p:sp>
      <p:sp>
        <p:nvSpPr>
          <p:cNvPr id="3" name="Content Placeholder 2"/>
          <p:cNvSpPr>
            <a:spLocks noGrp="1"/>
          </p:cNvSpPr>
          <p:nvPr>
            <p:ph idx="1"/>
          </p:nvPr>
        </p:nvSpPr>
        <p:spPr/>
        <p:txBody>
          <a:bodyPr>
            <a:normAutofit fontScale="62500" lnSpcReduction="20000"/>
          </a:bodyPr>
          <a:lstStyle/>
          <a:p>
            <a:r>
              <a:rPr lang="en-GB" dirty="0">
                <a:latin typeface="Comic Sans MS" panose="030F0702030302020204" pitchFamily="66" charset="0"/>
              </a:rPr>
              <a:t>It is essential that your child is on time and comes to school everyday. </a:t>
            </a:r>
          </a:p>
          <a:p>
            <a:r>
              <a:rPr lang="en-GB" dirty="0">
                <a:latin typeface="Comic Sans MS" panose="030F0702030302020204" pitchFamily="66" charset="0"/>
              </a:rPr>
              <a:t>There might be occasions when your child is sick but if the illness is mild, we encourage you to send them in with some medicine and we will monitor them during the day. </a:t>
            </a:r>
          </a:p>
          <a:p>
            <a:r>
              <a:rPr lang="en-GB" dirty="0">
                <a:latin typeface="Comic Sans MS" panose="030F0702030302020204" pitchFamily="66" charset="0"/>
              </a:rPr>
              <a:t>Good attendance is considered to be less than 10 days off in a year.</a:t>
            </a:r>
          </a:p>
          <a:p>
            <a:r>
              <a:rPr lang="en-GB" dirty="0">
                <a:latin typeface="Comic Sans MS" panose="030F0702030302020204" pitchFamily="66" charset="0"/>
              </a:rPr>
              <a:t>If your child has more than 19 days off in a year, they are classed as a Persistently Absent child and they will be monitored by the local authority. </a:t>
            </a:r>
          </a:p>
          <a:p>
            <a:r>
              <a:rPr lang="en-GB" dirty="0">
                <a:latin typeface="Comic Sans MS" panose="030F0702030302020204" pitchFamily="66" charset="0"/>
              </a:rPr>
              <a:t>Apart from ensuring they don’t miss out on learning, being in school is important for developing friendships with other children. It also teaches children to good habits for when they are older and start to work. </a:t>
            </a:r>
          </a:p>
          <a:p>
            <a:r>
              <a:rPr lang="en-GB" dirty="0">
                <a:latin typeface="Comic Sans MS" panose="030F0702030302020204" pitchFamily="66" charset="0"/>
              </a:rPr>
              <a:t>Being on time, is equally important – children get embarrassed and anxious if they have to walk into a classroom after the lesson has started. </a:t>
            </a:r>
            <a:r>
              <a:rPr lang="en-GB" i="1" dirty="0">
                <a:solidFill>
                  <a:srgbClr val="FF0000"/>
                </a:solidFill>
                <a:latin typeface="Comic Sans MS" panose="030F0702030302020204" pitchFamily="66" charset="0"/>
              </a:rPr>
              <a:t>We utilise the mornings to practise retrieval of key learning, give feedback and deliver interventions – it is important that all children have access to this.</a:t>
            </a:r>
          </a:p>
          <a:p>
            <a:r>
              <a:rPr lang="en-GB" i="1" dirty="0">
                <a:latin typeface="Comic Sans MS" panose="030F0702030302020204" pitchFamily="66" charset="0"/>
              </a:rPr>
              <a:t>Term-time holiday will not be authorised. If your child has 5 or more days absent, you will be fined by the Local Authority.</a:t>
            </a:r>
          </a:p>
          <a:p>
            <a:r>
              <a:rPr lang="en-GB" i="1" dirty="0">
                <a:latin typeface="Comic Sans MS" panose="030F0702030302020204" pitchFamily="66" charset="0"/>
              </a:rPr>
              <a:t>You will receive an email at the end of each half-term sharing your child’s attendance. You will also be able to check on the </a:t>
            </a:r>
            <a:r>
              <a:rPr lang="en-GB" i="1" dirty="0" err="1">
                <a:latin typeface="Comic Sans MS" panose="030F0702030302020204" pitchFamily="66" charset="0"/>
              </a:rPr>
              <a:t>Arbor</a:t>
            </a:r>
            <a:r>
              <a:rPr lang="en-GB" i="1" dirty="0">
                <a:latin typeface="Comic Sans MS" panose="030F0702030302020204" pitchFamily="66" charset="0"/>
              </a:rPr>
              <a:t> Parent App. </a:t>
            </a:r>
          </a:p>
        </p:txBody>
      </p:sp>
      <p:pic>
        <p:nvPicPr>
          <p:cNvPr id="4" name="Picture 3">
            <a:extLst>
              <a:ext uri="{FF2B5EF4-FFF2-40B4-BE49-F238E27FC236}">
                <a16:creationId xmlns:a16="http://schemas.microsoft.com/office/drawing/2014/main" id="{E4FFE546-7E53-A442-B47D-FD53B6DEB1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3482130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840" y="297339"/>
            <a:ext cx="10515600" cy="1325563"/>
          </a:xfrm>
        </p:spPr>
        <p:txBody>
          <a:bodyPr>
            <a:normAutofit/>
          </a:bodyPr>
          <a:lstStyle/>
          <a:p>
            <a:pPr algn="ctr"/>
            <a:r>
              <a:rPr lang="en-GB" sz="3600" dirty="0">
                <a:latin typeface="Comic Sans MS" panose="030F0902030302020204" pitchFamily="66" charset="0"/>
              </a:rPr>
              <a:t>Home Learning </a:t>
            </a:r>
          </a:p>
        </p:txBody>
      </p:sp>
      <p:sp>
        <p:nvSpPr>
          <p:cNvPr id="3" name="Content Placeholder 2"/>
          <p:cNvSpPr>
            <a:spLocks noGrp="1"/>
          </p:cNvSpPr>
          <p:nvPr>
            <p:ph idx="1"/>
          </p:nvPr>
        </p:nvSpPr>
        <p:spPr>
          <a:xfrm>
            <a:off x="548640" y="1374389"/>
            <a:ext cx="11234057" cy="4726986"/>
          </a:xfrm>
        </p:spPr>
        <p:txBody>
          <a:bodyPr>
            <a:noAutofit/>
          </a:bodyPr>
          <a:lstStyle/>
          <a:p>
            <a:pPr marL="0" indent="0">
              <a:buNone/>
            </a:pPr>
            <a:r>
              <a:rPr lang="en-GB" sz="2400" dirty="0">
                <a:latin typeface="Comic Sans MS" panose="030F0902030302020204" pitchFamily="66" charset="0"/>
              </a:rPr>
              <a:t>Passwords for Spelling Shed, Collins </a:t>
            </a:r>
            <a:r>
              <a:rPr lang="en-GB" sz="2400" dirty="0" err="1">
                <a:latin typeface="Comic Sans MS" panose="030F0902030302020204" pitchFamily="66" charset="0"/>
              </a:rPr>
              <a:t>Ebooks</a:t>
            </a:r>
            <a:r>
              <a:rPr lang="en-GB" sz="2400" dirty="0">
                <a:latin typeface="Comic Sans MS" panose="030F0902030302020204" pitchFamily="66" charset="0"/>
              </a:rPr>
              <a:t> and </a:t>
            </a:r>
            <a:r>
              <a:rPr lang="en-GB" sz="2400" dirty="0" err="1">
                <a:latin typeface="Comic Sans MS" panose="030F0902030302020204" pitchFamily="66" charset="0"/>
              </a:rPr>
              <a:t>Numbots</a:t>
            </a:r>
            <a:r>
              <a:rPr lang="en-GB" sz="2400" dirty="0">
                <a:latin typeface="Comic Sans MS" panose="030F0902030302020204" pitchFamily="66" charset="0"/>
              </a:rPr>
              <a:t> will be stuck on the inside of their new reading record.</a:t>
            </a:r>
          </a:p>
        </p:txBody>
      </p:sp>
      <p:pic>
        <p:nvPicPr>
          <p:cNvPr id="5" name="Picture 4">
            <a:extLst>
              <a:ext uri="{FF2B5EF4-FFF2-40B4-BE49-F238E27FC236}">
                <a16:creationId xmlns:a16="http://schemas.microsoft.com/office/drawing/2014/main" id="{EC17A66F-63B6-6F4C-A2E5-2960D41E81C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153964"/>
            <a:ext cx="1188720" cy="1220425"/>
          </a:xfrm>
          <a:prstGeom prst="ellipse">
            <a:avLst/>
          </a:prstGeom>
          <a:ln>
            <a:noFill/>
          </a:ln>
          <a:effectLst>
            <a:softEdge rad="112500"/>
          </a:effectLst>
        </p:spPr>
      </p:pic>
      <p:pic>
        <p:nvPicPr>
          <p:cNvPr id="7" name="Picture 6">
            <a:extLst>
              <a:ext uri="{FF2B5EF4-FFF2-40B4-BE49-F238E27FC236}">
                <a16:creationId xmlns:a16="http://schemas.microsoft.com/office/drawing/2014/main" id="{19F268A6-23F8-4669-9CA5-462759A1A2F0}"/>
              </a:ext>
            </a:extLst>
          </p:cNvPr>
          <p:cNvPicPr>
            <a:picLocks noChangeAspect="1"/>
          </p:cNvPicPr>
          <p:nvPr/>
        </p:nvPicPr>
        <p:blipFill rotWithShape="1">
          <a:blip r:embed="rId3"/>
          <a:srcRect l="2695" t="8503" r="731" b="3343"/>
          <a:stretch/>
        </p:blipFill>
        <p:spPr>
          <a:xfrm>
            <a:off x="934720" y="2204720"/>
            <a:ext cx="6817484" cy="2143760"/>
          </a:xfrm>
          <a:prstGeom prst="rect">
            <a:avLst/>
          </a:prstGeom>
        </p:spPr>
      </p:pic>
      <p:pic>
        <p:nvPicPr>
          <p:cNvPr id="9" name="Picture 8">
            <a:extLst>
              <a:ext uri="{FF2B5EF4-FFF2-40B4-BE49-F238E27FC236}">
                <a16:creationId xmlns:a16="http://schemas.microsoft.com/office/drawing/2014/main" id="{09ABBEB5-E4C9-E83D-1ADE-50659658D46B}"/>
              </a:ext>
            </a:extLst>
          </p:cNvPr>
          <p:cNvPicPr>
            <a:picLocks noChangeAspect="1"/>
          </p:cNvPicPr>
          <p:nvPr/>
        </p:nvPicPr>
        <p:blipFill rotWithShape="1">
          <a:blip r:embed="rId4"/>
          <a:srcRect l="918" t="6340" r="984" b="6424"/>
          <a:stretch/>
        </p:blipFill>
        <p:spPr>
          <a:xfrm>
            <a:off x="4297742" y="4560276"/>
            <a:ext cx="7599680" cy="2143760"/>
          </a:xfrm>
          <a:prstGeom prst="rect">
            <a:avLst/>
          </a:prstGeom>
        </p:spPr>
      </p:pic>
      <p:sp>
        <p:nvSpPr>
          <p:cNvPr id="10" name="TextBox 9">
            <a:extLst>
              <a:ext uri="{FF2B5EF4-FFF2-40B4-BE49-F238E27FC236}">
                <a16:creationId xmlns:a16="http://schemas.microsoft.com/office/drawing/2014/main" id="{A9D0577D-3404-53A7-857E-E3123E20ED96}"/>
              </a:ext>
            </a:extLst>
          </p:cNvPr>
          <p:cNvSpPr txBox="1"/>
          <p:nvPr/>
        </p:nvSpPr>
        <p:spPr>
          <a:xfrm>
            <a:off x="8128000" y="2702560"/>
            <a:ext cx="3129280" cy="923330"/>
          </a:xfrm>
          <a:prstGeom prst="rect">
            <a:avLst/>
          </a:prstGeom>
          <a:noFill/>
        </p:spPr>
        <p:txBody>
          <a:bodyPr wrap="square" rtlCol="0">
            <a:spAutoFit/>
          </a:bodyPr>
          <a:lstStyle/>
          <a:p>
            <a:pPr algn="ctr"/>
            <a:r>
              <a:rPr lang="en-GB" dirty="0"/>
              <a:t>Key Skills Autumn 1</a:t>
            </a:r>
          </a:p>
          <a:p>
            <a:pPr algn="ctr"/>
            <a:r>
              <a:rPr lang="en-GB" dirty="0"/>
              <a:t>See the document on the Y2 page on the website</a:t>
            </a:r>
          </a:p>
        </p:txBody>
      </p:sp>
      <p:sp>
        <p:nvSpPr>
          <p:cNvPr id="11" name="TextBox 10">
            <a:extLst>
              <a:ext uri="{FF2B5EF4-FFF2-40B4-BE49-F238E27FC236}">
                <a16:creationId xmlns:a16="http://schemas.microsoft.com/office/drawing/2014/main" id="{FA0B3E83-F8BC-2EF7-E64D-9624BA0C93F4}"/>
              </a:ext>
            </a:extLst>
          </p:cNvPr>
          <p:cNvSpPr txBox="1"/>
          <p:nvPr/>
        </p:nvSpPr>
        <p:spPr>
          <a:xfrm>
            <a:off x="1214182" y="5114279"/>
            <a:ext cx="3129280" cy="923330"/>
          </a:xfrm>
          <a:prstGeom prst="rect">
            <a:avLst/>
          </a:prstGeom>
          <a:noFill/>
        </p:spPr>
        <p:txBody>
          <a:bodyPr wrap="square" rtlCol="0">
            <a:spAutoFit/>
          </a:bodyPr>
          <a:lstStyle/>
          <a:p>
            <a:pPr algn="ctr"/>
            <a:r>
              <a:rPr lang="en-GB" dirty="0"/>
              <a:t>Key Skills Autumn 2</a:t>
            </a:r>
          </a:p>
          <a:p>
            <a:pPr algn="ctr"/>
            <a:r>
              <a:rPr lang="en-GB" dirty="0"/>
              <a:t>See the document on the Y2 page on the website</a:t>
            </a:r>
          </a:p>
        </p:txBody>
      </p:sp>
    </p:spTree>
    <p:extLst>
      <p:ext uri="{BB962C8B-B14F-4D97-AF65-F5344CB8AC3E}">
        <p14:creationId xmlns:p14="http://schemas.microsoft.com/office/powerpoint/2010/main" val="438115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840" y="-120673"/>
            <a:ext cx="10515600" cy="1325563"/>
          </a:xfrm>
        </p:spPr>
        <p:txBody>
          <a:bodyPr>
            <a:normAutofit/>
          </a:bodyPr>
          <a:lstStyle/>
          <a:p>
            <a:pPr algn="ctr"/>
            <a:r>
              <a:rPr lang="en-GB" sz="3600" dirty="0">
                <a:latin typeface="Comic Sans MS" panose="030F0902030302020204" pitchFamily="66" charset="0"/>
              </a:rPr>
              <a:t>Home Learning </a:t>
            </a:r>
          </a:p>
        </p:txBody>
      </p:sp>
      <p:sp>
        <p:nvSpPr>
          <p:cNvPr id="3" name="Content Placeholder 2"/>
          <p:cNvSpPr>
            <a:spLocks noGrp="1"/>
          </p:cNvSpPr>
          <p:nvPr>
            <p:ph idx="1"/>
          </p:nvPr>
        </p:nvSpPr>
        <p:spPr>
          <a:xfrm>
            <a:off x="378822" y="1204890"/>
            <a:ext cx="11234057" cy="5104788"/>
          </a:xfrm>
        </p:spPr>
        <p:txBody>
          <a:bodyPr>
            <a:noAutofit/>
          </a:bodyPr>
          <a:lstStyle/>
          <a:p>
            <a:r>
              <a:rPr lang="en-GB" dirty="0">
                <a:latin typeface="Comic Sans MS" panose="030F0902030302020204" pitchFamily="66" charset="0"/>
              </a:rPr>
              <a:t>Comprehension written activity  -  consolidate those key skills needed to ensure children are understanding what they are reading and retrieving the answer from the text. </a:t>
            </a:r>
          </a:p>
          <a:p>
            <a:r>
              <a:rPr lang="en-GB" dirty="0">
                <a:latin typeface="Comic Sans MS" panose="030F0902030302020204" pitchFamily="66" charset="0"/>
              </a:rPr>
              <a:t>Passwords for Spelling Shed, Collins </a:t>
            </a:r>
            <a:r>
              <a:rPr lang="en-GB" dirty="0" err="1">
                <a:latin typeface="Comic Sans MS" panose="030F0902030302020204" pitchFamily="66" charset="0"/>
              </a:rPr>
              <a:t>Ebooks</a:t>
            </a:r>
            <a:r>
              <a:rPr lang="en-GB" dirty="0">
                <a:latin typeface="Comic Sans MS" panose="030F0902030302020204" pitchFamily="66" charset="0"/>
              </a:rPr>
              <a:t> and </a:t>
            </a:r>
            <a:r>
              <a:rPr lang="en-GB" dirty="0" err="1">
                <a:latin typeface="Comic Sans MS" panose="030F0902030302020204" pitchFamily="66" charset="0"/>
              </a:rPr>
              <a:t>Numbots</a:t>
            </a:r>
            <a:r>
              <a:rPr lang="en-GB" dirty="0">
                <a:latin typeface="Comic Sans MS" panose="030F0902030302020204" pitchFamily="66" charset="0"/>
              </a:rPr>
              <a:t> are stuck on the inside of their new reading record.</a:t>
            </a:r>
          </a:p>
          <a:p>
            <a:r>
              <a:rPr lang="en-GB" dirty="0">
                <a:latin typeface="Comic Sans MS" panose="030F0902030302020204" pitchFamily="66" charset="0"/>
              </a:rPr>
              <a:t>Reading 5 times a week and each time recorded in the reading record</a:t>
            </a:r>
          </a:p>
          <a:p>
            <a:pPr marL="0" indent="0">
              <a:buNone/>
            </a:pPr>
            <a:r>
              <a:rPr lang="en-GB" dirty="0">
                <a:latin typeface="Comic Sans MS" panose="030F0902030302020204" pitchFamily="66" charset="0"/>
              </a:rPr>
              <a:t>We will include on the weekly </a:t>
            </a:r>
            <a:r>
              <a:rPr lang="en-GB" dirty="0" smtClean="0">
                <a:latin typeface="Comic Sans MS" panose="030F0902030302020204" pitchFamily="66" charset="0"/>
              </a:rPr>
              <a:t>newsletter what the children have been learning during the week and </a:t>
            </a:r>
            <a:r>
              <a:rPr lang="en-GB" dirty="0">
                <a:latin typeface="Comic Sans MS" panose="030F0902030302020204" pitchFamily="66" charset="0"/>
              </a:rPr>
              <a:t>useful links which will support your child’s learning in the topic we are covering that particular week.</a:t>
            </a:r>
          </a:p>
        </p:txBody>
      </p:sp>
      <p:pic>
        <p:nvPicPr>
          <p:cNvPr id="5" name="Picture 4">
            <a:extLst>
              <a:ext uri="{FF2B5EF4-FFF2-40B4-BE49-F238E27FC236}">
                <a16:creationId xmlns:a16="http://schemas.microsoft.com/office/drawing/2014/main" id="{EC17A66F-63B6-6F4C-A2E5-2960D41E81C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9440" y="127838"/>
            <a:ext cx="1188720" cy="1220425"/>
          </a:xfrm>
          <a:prstGeom prst="ellipse">
            <a:avLst/>
          </a:prstGeom>
          <a:ln>
            <a:noFill/>
          </a:ln>
          <a:effectLst>
            <a:softEdge rad="112500"/>
          </a:effectLst>
        </p:spPr>
      </p:pic>
    </p:spTree>
    <p:extLst>
      <p:ext uri="{BB962C8B-B14F-4D97-AF65-F5344CB8AC3E}">
        <p14:creationId xmlns:p14="http://schemas.microsoft.com/office/powerpoint/2010/main" val="4293601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How you can be involved </a:t>
            </a:r>
            <a:r>
              <a:rPr lang="en-GB" dirty="0"/>
              <a:t>	</a:t>
            </a:r>
          </a:p>
        </p:txBody>
      </p:sp>
      <p:sp>
        <p:nvSpPr>
          <p:cNvPr id="3" name="Content Placeholder 2"/>
          <p:cNvSpPr>
            <a:spLocks noGrp="1"/>
          </p:cNvSpPr>
          <p:nvPr>
            <p:ph idx="1"/>
          </p:nvPr>
        </p:nvSpPr>
        <p:spPr/>
        <p:txBody>
          <a:bodyPr>
            <a:normAutofit fontScale="92500" lnSpcReduction="10000"/>
          </a:bodyPr>
          <a:lstStyle/>
          <a:p>
            <a:r>
              <a:rPr lang="en-GB" dirty="0">
                <a:latin typeface="Comic Sans MS" panose="030F0702030302020204" pitchFamily="66" charset="0"/>
              </a:rPr>
              <a:t>Reading at home every night and sending record in every day</a:t>
            </a:r>
          </a:p>
          <a:p>
            <a:r>
              <a:rPr lang="en-GB" dirty="0">
                <a:latin typeface="Comic Sans MS" panose="030F0702030302020204" pitchFamily="66" charset="0"/>
              </a:rPr>
              <a:t>Thankful Thursdays (once a half-term)</a:t>
            </a:r>
          </a:p>
          <a:p>
            <a:r>
              <a:rPr lang="en-GB" dirty="0">
                <a:latin typeface="Comic Sans MS" panose="030F0702030302020204" pitchFamily="66" charset="0"/>
              </a:rPr>
              <a:t>Sports Day</a:t>
            </a:r>
          </a:p>
          <a:p>
            <a:r>
              <a:rPr lang="en-GB" dirty="0">
                <a:latin typeface="Comic Sans MS" panose="030F0702030302020204" pitchFamily="66" charset="0"/>
              </a:rPr>
              <a:t>Parent Assembly (once a half-term)</a:t>
            </a:r>
          </a:p>
          <a:p>
            <a:r>
              <a:rPr lang="en-GB" dirty="0">
                <a:latin typeface="Comic Sans MS" panose="030F0702030302020204" pitchFamily="66" charset="0"/>
              </a:rPr>
              <a:t>Parents evening </a:t>
            </a:r>
          </a:p>
          <a:p>
            <a:r>
              <a:rPr lang="en-GB" dirty="0">
                <a:latin typeface="Comic Sans MS" panose="030F0702030302020204" pitchFamily="66" charset="0"/>
              </a:rPr>
              <a:t>Reading the newsletter</a:t>
            </a:r>
          </a:p>
          <a:p>
            <a:r>
              <a:rPr lang="en-GB" dirty="0">
                <a:latin typeface="Comic Sans MS" panose="030F0702030302020204" pitchFamily="66" charset="0"/>
              </a:rPr>
              <a:t>Checking website for the curriculum information and supporting this learning at home</a:t>
            </a:r>
          </a:p>
          <a:p>
            <a:r>
              <a:rPr lang="en-GB" dirty="0">
                <a:latin typeface="Comic Sans MS" panose="030F0702030302020204" pitchFamily="66" charset="0"/>
              </a:rPr>
              <a:t>Being on time </a:t>
            </a:r>
          </a:p>
          <a:p>
            <a:r>
              <a:rPr lang="en-GB" dirty="0">
                <a:latin typeface="Comic Sans MS" panose="030F0702030302020204" pitchFamily="66" charset="0"/>
              </a:rPr>
              <a:t>Supporting reading </a:t>
            </a:r>
          </a:p>
        </p:txBody>
      </p:sp>
      <p:pic>
        <p:nvPicPr>
          <p:cNvPr id="4" name="Picture 3">
            <a:extLst>
              <a:ext uri="{FF2B5EF4-FFF2-40B4-BE49-F238E27FC236}">
                <a16:creationId xmlns:a16="http://schemas.microsoft.com/office/drawing/2014/main" id="{E4FFE546-7E53-A442-B47D-FD53B6DEB1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2333765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latin typeface="Comic Sans MS" panose="030F0902030302020204" pitchFamily="66" charset="0"/>
              </a:rPr>
              <a:t>Year 2 Curriculum Overview </a:t>
            </a:r>
            <a:br>
              <a:rPr lang="en-GB" dirty="0">
                <a:latin typeface="Comic Sans MS" panose="030F0902030302020204" pitchFamily="66" charset="0"/>
              </a:rPr>
            </a:br>
            <a:r>
              <a:rPr lang="en-GB" dirty="0">
                <a:latin typeface="Comic Sans MS" panose="030F0902030302020204" pitchFamily="66" charset="0"/>
              </a:rPr>
              <a:t>and maps</a:t>
            </a:r>
          </a:p>
        </p:txBody>
      </p:sp>
      <p:sp>
        <p:nvSpPr>
          <p:cNvPr id="3" name="Content Placeholder 2"/>
          <p:cNvSpPr>
            <a:spLocks noGrp="1"/>
          </p:cNvSpPr>
          <p:nvPr>
            <p:ph idx="1"/>
          </p:nvPr>
        </p:nvSpPr>
        <p:spPr/>
        <p:txBody>
          <a:bodyPr>
            <a:noAutofit/>
          </a:bodyPr>
          <a:lstStyle/>
          <a:p>
            <a:pPr marL="0" indent="0">
              <a:buNone/>
            </a:pPr>
            <a:r>
              <a:rPr lang="en-US" sz="2000" dirty="0">
                <a:hlinkClick r:id="rId2"/>
              </a:rPr>
              <a:t>St Benedict's Catholic Primary School: Year 2 (stbenedicts.cheshire.sch.uk)</a:t>
            </a:r>
            <a:endParaRPr lang="en-US" sz="2000" dirty="0"/>
          </a:p>
          <a:p>
            <a:pPr marL="0" indent="0">
              <a:buNone/>
            </a:pPr>
            <a:endParaRPr lang="en-US" sz="2000" i="1" dirty="0">
              <a:solidFill>
                <a:srgbClr val="FF0000"/>
              </a:solidFill>
              <a:latin typeface="Comic Sans MS" panose="030F0902030302020204" pitchFamily="66" charset="0"/>
            </a:endParaRPr>
          </a:p>
          <a:p>
            <a:pPr marL="0" indent="0">
              <a:buNone/>
            </a:pPr>
            <a:r>
              <a:rPr lang="en-GB" sz="1600" dirty="0">
                <a:hlinkClick r:id="rId3"/>
              </a:rPr>
              <a:t>7773966 (stbenedicts.cheshire.sch.uk)</a:t>
            </a:r>
            <a:endParaRPr lang="en-US" sz="1600" i="1" dirty="0">
              <a:solidFill>
                <a:srgbClr val="FF0000"/>
              </a:solidFill>
              <a:latin typeface="Comic Sans MS" panose="030F0902030302020204" pitchFamily="66" charset="0"/>
            </a:endParaRPr>
          </a:p>
          <a:p>
            <a:pPr marL="0" indent="0">
              <a:buNone/>
            </a:pPr>
            <a:r>
              <a:rPr lang="en-GB" sz="1600" dirty="0">
                <a:hlinkClick r:id="rId4"/>
              </a:rPr>
              <a:t>7773969 (stbenedicts.cheshire.sch.uk)</a:t>
            </a:r>
            <a:endParaRPr lang="en-GB" sz="1600" dirty="0"/>
          </a:p>
          <a:p>
            <a:pPr marL="0" indent="0">
              <a:buNone/>
            </a:pPr>
            <a:r>
              <a:rPr lang="en-GB" sz="1600" dirty="0">
                <a:hlinkClick r:id="rId5"/>
              </a:rPr>
              <a:t>7773967 (stbenedicts.cheshire.sch.uk)</a:t>
            </a:r>
            <a:endParaRPr lang="en-GB" sz="1600" dirty="0"/>
          </a:p>
          <a:p>
            <a:pPr marL="0" indent="0">
              <a:buNone/>
            </a:pPr>
            <a:r>
              <a:rPr lang="en-GB" sz="1600" dirty="0">
                <a:hlinkClick r:id="rId6"/>
              </a:rPr>
              <a:t>Microsoft Word - Curriculum Map Year 2 Spring 2.docx (stbenedicts.cheshire.sch.uk)</a:t>
            </a:r>
            <a:r>
              <a:rPr lang="en-GB" sz="1600" dirty="0"/>
              <a:t>	</a:t>
            </a:r>
          </a:p>
          <a:p>
            <a:pPr marL="0" indent="0">
              <a:buNone/>
            </a:pPr>
            <a:r>
              <a:rPr lang="en-GB" sz="1600" dirty="0">
                <a:hlinkClick r:id="rId7"/>
              </a:rPr>
              <a:t>7773968 (stbenedicts.cheshire.sch.uk)</a:t>
            </a:r>
            <a:endParaRPr lang="en-GB" sz="1600" dirty="0"/>
          </a:p>
          <a:p>
            <a:pPr marL="0" indent="0">
              <a:buNone/>
            </a:pPr>
            <a:r>
              <a:rPr lang="en-GB" sz="1600" dirty="0">
                <a:hlinkClick r:id="rId8"/>
              </a:rPr>
              <a:t>7773970 (stbenedicts.cheshire.sch.uk)</a:t>
            </a:r>
            <a:endParaRPr lang="en-GB" sz="2400" dirty="0"/>
          </a:p>
        </p:txBody>
      </p:sp>
      <p:pic>
        <p:nvPicPr>
          <p:cNvPr id="5" name="Picture 4">
            <a:extLst>
              <a:ext uri="{FF2B5EF4-FFF2-40B4-BE49-F238E27FC236}">
                <a16:creationId xmlns:a16="http://schemas.microsoft.com/office/drawing/2014/main" id="{F3FAD324-9705-9948-A52C-C9B7014B9E74}"/>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10165080" y="470263"/>
            <a:ext cx="1188720" cy="1220425"/>
          </a:xfrm>
          <a:prstGeom prst="ellipse">
            <a:avLst/>
          </a:prstGeom>
          <a:ln>
            <a:noFill/>
          </a:ln>
          <a:effectLst>
            <a:softEdge rad="112500"/>
          </a:effectLst>
        </p:spPr>
      </p:pic>
    </p:spTree>
    <p:extLst>
      <p:ext uri="{BB962C8B-B14F-4D97-AF65-F5344CB8AC3E}">
        <p14:creationId xmlns:p14="http://schemas.microsoft.com/office/powerpoint/2010/main" val="256320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1844</Words>
  <Application>Microsoft Office PowerPoint</Application>
  <PresentationFormat>Widescreen</PresentationFormat>
  <Paragraphs>247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Comic Sans MS</vt:lpstr>
      <vt:lpstr>Times New Roman</vt:lpstr>
      <vt:lpstr>Office Theme</vt:lpstr>
      <vt:lpstr>  Year 2 Information</vt:lpstr>
      <vt:lpstr>Year 2 staff</vt:lpstr>
      <vt:lpstr>Reading and Homework expectations</vt:lpstr>
      <vt:lpstr>How to help your child read</vt:lpstr>
      <vt:lpstr>In School, On Time</vt:lpstr>
      <vt:lpstr>Home Learning </vt:lpstr>
      <vt:lpstr>Home Learning </vt:lpstr>
      <vt:lpstr>How you can be involved  </vt:lpstr>
      <vt:lpstr>Year 2 Curriculum Overview  and maps</vt:lpstr>
      <vt:lpstr>PowerPoint Presentation</vt:lpstr>
      <vt:lpstr>Key events this year </vt:lpstr>
      <vt:lpstr>Key events this year </vt:lpstr>
      <vt:lpstr>Uniform</vt:lpstr>
      <vt:lpstr>PE</vt:lpstr>
      <vt:lpstr>Snacks</vt:lpstr>
      <vt:lpstr>Rewards</vt:lpstr>
      <vt:lpstr>Website and Contacts</vt:lpstr>
      <vt:lpstr>Please complete the parent feedback form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McBride</dc:creator>
  <cp:lastModifiedBy>Aoife Marciniak</cp:lastModifiedBy>
  <cp:revision>36</cp:revision>
  <dcterms:created xsi:type="dcterms:W3CDTF">2021-09-21T20:17:39Z</dcterms:created>
  <dcterms:modified xsi:type="dcterms:W3CDTF">2025-09-09T07:48:13Z</dcterms:modified>
</cp:coreProperties>
</file>