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embeddedFontLst>
    <p:embeddedFont>
      <p:font typeface="Noto Sans Symbols" pitchFamily="2" charset="0"/>
      <p:regular r:id="rId8"/>
      <p:bold r:id="rId9"/>
    </p:embeddedFont>
    <p:embeddedFont>
      <p:font typeface="Schoolbell" panose="02000000000000000000" pitchFamily="2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kdAAXKmQtFHjtzT8S/NA+S67e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A4E6E-1EE3-C4AB-F5A4-5A8A2D5D1C5D}" v="1" dt="2025-09-02T13:21:57.722"/>
    <p1510:client id="{9A0FA744-3291-C962-02FD-7CA6872D76C0}" v="137" dt="2025-09-02T13:20:29.269"/>
    <p1510:client id="{F43C02B6-E497-DF8B-4066-4DD9030290D9}" v="80" dt="2025-09-02T13:26:50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hart, bubble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1199" y="40700"/>
            <a:ext cx="3003025" cy="117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9946" y="5588324"/>
            <a:ext cx="1583700" cy="11195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76200" y="20903"/>
            <a:ext cx="8940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Narrative Autumn Term – Year 3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94945" y="807625"/>
            <a:ext cx="1693583" cy="787384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3608" y="1038372"/>
            <a:ext cx="5923555" cy="371659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985433" y="1037085"/>
            <a:ext cx="5336150" cy="324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things work and change in our world?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Rocks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Question: How are rocks different?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900"/>
            </a:pP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Name the three naturally occurring rocks: o Igneous rock - Rock </a:t>
            </a:r>
            <a:r>
              <a:rPr lang="en-GB" sz="900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that </a:t>
            </a: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has been formed from magma or lava. o Sedimentary rock </a:t>
            </a:r>
            <a:r>
              <a:rPr lang="en-GB" sz="900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- </a:t>
            </a: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Rock that has been formed by layers </a:t>
            </a:r>
            <a:r>
              <a:rPr lang="en-GB" sz="900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of </a:t>
            </a: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sediment being pressed down hard and sticking together. You </a:t>
            </a:r>
            <a:r>
              <a:rPr lang="en-GB" sz="900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can </a:t>
            </a: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see the layers of sediment in the rock. o Metamorphic rock - Rock that started out </a:t>
            </a:r>
            <a:r>
              <a:rPr lang="en-GB" sz="900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as </a:t>
            </a: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igneous or sedimentary rock but changed due to being exposed to extreme heat or pressure. • Use these words to discuss the properties of rocks: </a:t>
            </a:r>
            <a:r>
              <a:rPr lang="en-GB" sz="900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hard</a:t>
            </a: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, soft, permeable, impermeable, durable (meaning resistant to weathering), high density, low density. Density measures how ‘bulky’ the rock is (how tightly packed the molecules are). • Physical properties of some</a:t>
            </a:r>
            <a:r>
              <a:rPr lang="en-GB" sz="900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 rocks are </a:t>
            </a: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as </a:t>
            </a:r>
            <a:r>
              <a:rPr lang="en-GB" sz="900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a </a:t>
            </a: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result of their formation • Soils are made from rocks </a:t>
            </a:r>
            <a:r>
              <a:rPr lang="en-GB" sz="900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and </a:t>
            </a: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organic matter • Fossils </a:t>
            </a:r>
            <a:r>
              <a:rPr lang="en-GB" sz="900" b="0" i="0" u="none" strike="noStrike" cap="none" dirty="0">
                <a:solidFill>
                  <a:schemeClr val="dk1"/>
                </a:solidFill>
                <a:ea typeface="Calibri"/>
                <a:sym typeface="Calibri"/>
              </a:rPr>
              <a:t>are formed</a:t>
            </a:r>
            <a:r>
              <a:rPr lang="en-GB" sz="900" dirty="0">
                <a:solidFill>
                  <a:schemeClr val="dk1"/>
                </a:solidFill>
                <a:ea typeface="Calibri"/>
                <a:sym typeface="Calibri"/>
              </a:rPr>
              <a:t> when things that have lived are trapped within sedimentary rock • Fossils provide evidence that living things have changed over time</a:t>
            </a:r>
            <a:endParaRPr sz="900" b="0" i="0" u="none" strike="noStrike" cap="none" dirty="0" err="1">
              <a:solidFill>
                <a:schemeClr val="dk1"/>
              </a:solidFill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–Forces and Magnets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Arial"/>
              <a:buNone/>
            </a:pPr>
            <a:endParaRPr lang="en-GB" sz="105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050" dirty="0">
                <a:solidFill>
                  <a:schemeClr val="dk1"/>
                </a:solidFill>
                <a:ea typeface="Calibri"/>
              </a:rPr>
              <a:t>A force is a push or a pull • The movement of the object on a surface is affected by the texture of that surface </a:t>
            </a:r>
            <a:r>
              <a:rPr lang="en-GB" sz="1050" dirty="0" err="1">
                <a:solidFill>
                  <a:schemeClr val="dk1"/>
                </a:solidFill>
                <a:ea typeface="Calibri"/>
              </a:rPr>
              <a:t>eg</a:t>
            </a:r>
            <a:r>
              <a:rPr lang="en-GB" sz="1050" dirty="0">
                <a:solidFill>
                  <a:schemeClr val="dk1"/>
                </a:solidFill>
                <a:ea typeface="Calibri"/>
              </a:rPr>
              <a:t> ice leads to more movement • A magnet attracts magnetic material such as iron and nickel • A magnet has two poles (north and south) which are the strongest past of magnet • Bringing two like poles together (</a:t>
            </a:r>
            <a:r>
              <a:rPr lang="en-GB" sz="1050" dirty="0" err="1">
                <a:solidFill>
                  <a:schemeClr val="dk1"/>
                </a:solidFill>
                <a:ea typeface="Calibri"/>
              </a:rPr>
              <a:t>eg</a:t>
            </a:r>
            <a:r>
              <a:rPr lang="en-GB" sz="1050" dirty="0">
                <a:solidFill>
                  <a:schemeClr val="dk1"/>
                </a:solidFill>
                <a:ea typeface="Calibri"/>
              </a:rPr>
              <a:t> north pole and north pole) causes the magnets to repel each other bringing to opposite poles (</a:t>
            </a:r>
            <a:r>
              <a:rPr lang="en-GB" sz="1050" dirty="0" err="1">
                <a:solidFill>
                  <a:schemeClr val="dk1"/>
                </a:solidFill>
                <a:ea typeface="Calibri"/>
              </a:rPr>
              <a:t>eg</a:t>
            </a:r>
            <a:r>
              <a:rPr lang="en-GB" sz="1050" dirty="0">
                <a:solidFill>
                  <a:schemeClr val="dk1"/>
                </a:solidFill>
                <a:ea typeface="Calibri"/>
              </a:rPr>
              <a:t> north and south pole) together causes them to attract • The force of magnetism is a non-contact force (</a:t>
            </a:r>
            <a:r>
              <a:rPr lang="en-GB" sz="1050" dirty="0" err="1">
                <a:solidFill>
                  <a:schemeClr val="dk1"/>
                </a:solidFill>
                <a:ea typeface="Calibri"/>
              </a:rPr>
              <a:t>ie</a:t>
            </a:r>
            <a:r>
              <a:rPr lang="en-GB" sz="1050" dirty="0">
                <a:solidFill>
                  <a:schemeClr val="dk1"/>
                </a:solidFill>
                <a:ea typeface="Calibri"/>
              </a:rPr>
              <a:t> the magnet does need to touch the object it attracts) • Many other forces are contact forces (</a:t>
            </a:r>
            <a:r>
              <a:rPr lang="en-GB" sz="1050" dirty="0" err="1">
                <a:solidFill>
                  <a:schemeClr val="dk1"/>
                </a:solidFill>
                <a:ea typeface="Calibri"/>
              </a:rPr>
              <a:t>eg</a:t>
            </a:r>
            <a:r>
              <a:rPr lang="en-GB" sz="1050" dirty="0">
                <a:solidFill>
                  <a:schemeClr val="dk1"/>
                </a:solidFill>
                <a:ea typeface="Calibri"/>
              </a:rPr>
              <a:t> pushing open a door)</a:t>
            </a:r>
            <a:endParaRPr lang="en-GB" dirty="0">
              <a:solidFill>
                <a:schemeClr val="dk1"/>
              </a:solidFill>
            </a:endParaRPr>
          </a:p>
          <a:p>
            <a:pPr>
              <a:buSzPts val="1050"/>
            </a:pPr>
            <a:endParaRPr lang="en-GB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5304726" y="585262"/>
            <a:ext cx="1296532" cy="452508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4343159" y="632197"/>
            <a:ext cx="3250060" cy="6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Science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-1719" y="807032"/>
            <a:ext cx="2234061" cy="7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050" b="1" i="0" u="none" strike="noStrike" cap="none" dirty="0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We are reading…</a:t>
            </a:r>
            <a:endParaRPr lang="en-GB" sz="1050" b="1" i="0" u="none" strike="noStrike" cap="none" dirty="0">
              <a:solidFill>
                <a:schemeClr val="dk1"/>
              </a:solidFill>
              <a:latin typeface="Schoolbell"/>
              <a:ea typeface="Schoolbell"/>
              <a:cs typeface="Schoolbell"/>
            </a:endParaRPr>
          </a:p>
          <a:p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The Iron Man</a:t>
            </a:r>
            <a:endParaRPr lang="en-US" sz="105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The Lion The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Witchand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The Wardrobe</a:t>
            </a:r>
            <a:endParaRPr lang="en-GB" dirty="0">
              <a:solidFill>
                <a:schemeClr val="dk1"/>
              </a:solidFill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b="11119"/>
          <a:stretch/>
        </p:blipFill>
        <p:spPr>
          <a:xfrm>
            <a:off x="92765" y="2285604"/>
            <a:ext cx="3820760" cy="44665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97075" y="2485225"/>
            <a:ext cx="3672411" cy="4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have historical events and people impacted on our society?</a:t>
            </a: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lvl="0" indent="0" algn="l" rtl="0">
              <a:spcBef>
                <a:spcPts val="328"/>
              </a:spcBef>
              <a:spcAft>
                <a:spcPts val="0"/>
              </a:spcAft>
              <a:buSzPts val="1100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Stone Age times humans lived in small groups and used stone and bone to make tools. 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124"/>
              </a:spcBef>
              <a:spcAft>
                <a:spcPts val="0"/>
              </a:spcAft>
              <a:buSzPts val="1100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These hunter-gatherers were almost always moving (nomadic) to find food.  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104775" lvl="0" indent="0" algn="l" rtl="0">
              <a:lnSpc>
                <a:spcPct val="102459"/>
              </a:lnSpc>
              <a:spcBef>
                <a:spcPts val="124"/>
              </a:spcBef>
              <a:spcAft>
                <a:spcPts val="0"/>
              </a:spcAft>
              <a:buSzPts val="1100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As the weather warmed, food became more plentiful so there was no need to keep moving and instead they build permanent homes  near land they could farm. 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472440" lvl="0" indent="0" algn="l" rtl="0">
              <a:lnSpc>
                <a:spcPct val="104749"/>
              </a:lnSpc>
              <a:spcBef>
                <a:spcPts val="94"/>
              </a:spcBef>
              <a:spcAft>
                <a:spcPts val="0"/>
              </a:spcAft>
              <a:buSzPts val="1100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Work began on Stonehenge during the Stone Age and the last changes were made in the early Bronze Age.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472440" lvl="0" indent="0" algn="l" rtl="0">
              <a:lnSpc>
                <a:spcPct val="104749"/>
              </a:lnSpc>
              <a:spcBef>
                <a:spcPts val="94"/>
              </a:spcBef>
              <a:spcAft>
                <a:spcPts val="0"/>
              </a:spcAft>
              <a:buSzPts val="1100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Bronze Age people used large wooden boats to cross the English Channel and the North Sea to trade with other settlements. </a:t>
            </a:r>
            <a:endParaRPr sz="1000" dirty="0">
              <a:solidFill>
                <a:schemeClr val="dk1"/>
              </a:solidFill>
              <a:latin typeface="Noto Sans Symbols"/>
              <a:ea typeface="Noto Sans Symbols"/>
              <a:cs typeface="Noto Sans Symbols"/>
            </a:endParaRPr>
          </a:p>
          <a:p>
            <a:pPr marL="0" marR="472440" lvl="0" indent="0" algn="l" rtl="0">
              <a:lnSpc>
                <a:spcPct val="104749"/>
              </a:lnSpc>
              <a:spcBef>
                <a:spcPts val="94"/>
              </a:spcBef>
              <a:spcAft>
                <a:spcPts val="0"/>
              </a:spcAft>
              <a:buSzPts val="1100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Iron ploughs called </a:t>
            </a:r>
            <a:r>
              <a:rPr lang="en-GB" sz="10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ards</a:t>
            </a: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were much more efficient than bronze or wooden ploughs and this meant more land could be used for  growing food. 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111125" lvl="0" indent="0" algn="l" rtl="0">
              <a:lnSpc>
                <a:spcPct val="101625"/>
              </a:lnSpc>
              <a:spcBef>
                <a:spcPts val="67"/>
              </a:spcBef>
              <a:spcAft>
                <a:spcPts val="0"/>
              </a:spcAft>
              <a:buSzPts val="1100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Iron Age people, such as the Celts, were excellent farmers. Surplus food was stored and used in times of drought and famine or to be  traded. 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111125" lvl="0" indent="0" algn="l" rtl="0">
              <a:lnSpc>
                <a:spcPct val="101625"/>
              </a:lnSpc>
              <a:spcBef>
                <a:spcPts val="67"/>
              </a:spcBef>
              <a:spcAft>
                <a:spcPts val="0"/>
              </a:spcAft>
              <a:buSzPts val="1100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Celtic language and culture are still present today, particularly in parts of Ireland, Wales and Scotland.  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128905" lvl="0" indent="0" algn="l" rtl="0">
              <a:lnSpc>
                <a:spcPct val="101626"/>
              </a:lnSpc>
              <a:spcBef>
                <a:spcPts val="136"/>
              </a:spcBef>
              <a:spcAft>
                <a:spcPts val="0"/>
              </a:spcAft>
              <a:buSzPts val="1100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Iron weapons made fighting between tribes more common so Iron Age hill forts were designed to provide protection to villagers and  local farmers and to keep enemies out.  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10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Iron Age in Britain was from approximately 800 BC until the Roman Conquest of 43 AD.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444402" y="1606702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96556" y="1668277"/>
            <a:ext cx="1775758" cy="33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History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25048" y="1433788"/>
            <a:ext cx="2065507" cy="14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/>
          <p:nvPr/>
        </p:nvSpPr>
        <p:spPr>
          <a:xfrm>
            <a:off x="9993976" y="1203906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9910998" y="1251111"/>
            <a:ext cx="17868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Music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92529" y="4415957"/>
            <a:ext cx="4751705" cy="239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5304155" y="3221673"/>
            <a:ext cx="1583690" cy="414655"/>
          </a:xfrm>
          <a:custGeom>
            <a:avLst/>
            <a:gdLst/>
            <a:ahLst/>
            <a:cxnLst/>
            <a:rect l="l" t="t" r="r" b="b"/>
            <a:pathLst>
              <a:path w="2494" h="653" extrusionOk="0">
                <a:moveTo>
                  <a:pt x="984" y="634"/>
                </a:moveTo>
                <a:lnTo>
                  <a:pt x="286" y="634"/>
                </a:lnTo>
                <a:lnTo>
                  <a:pt x="265" y="639"/>
                </a:lnTo>
                <a:lnTo>
                  <a:pt x="966" y="639"/>
                </a:lnTo>
                <a:lnTo>
                  <a:pt x="984" y="634"/>
                </a:lnTo>
                <a:close/>
              </a:path>
            </a:pathLst>
          </a:custGeom>
          <a:solidFill>
            <a:srgbClr val="8E79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0114018" y="4364409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9991791" y="4372677"/>
            <a:ext cx="17868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Art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7771882" y="4415957"/>
            <a:ext cx="3987800" cy="233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Jewellery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Question: Can I follow a design to make my own piece of jewellery based on famous pieces I have learnt about?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KQ1 – Can I describe the colours and designs of ancient jewellery?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KQ2 – How can I create my own unique gemstones using pattern and colour combinations?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KQ3 – Can you talk about the appearance of famous jewellery and create your own pendant?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KQ4 – Can you create your own bracelet using patterns and materials?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KQ5 – Can I use specific skills to make a broach of my own?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KQ6 – Can I follow a design to make my own piece of jewellery?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0505320" y="1915137"/>
            <a:ext cx="163624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your spirit fly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Glockenspiel stage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81807" y="2999435"/>
            <a:ext cx="2929287" cy="127851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9322200" y="3139975"/>
            <a:ext cx="2926156" cy="17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 Computer Networks</a:t>
            </a:r>
            <a:endParaRPr lang="en-US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How do computer networks work?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 Presentations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How can I use technology to make my comic digital?</a:t>
            </a:r>
            <a:endParaRPr sz="1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0660596" y="2692975"/>
            <a:ext cx="1235962" cy="447000"/>
          </a:xfrm>
          <a:prstGeom prst="rect">
            <a:avLst/>
          </a:prstGeom>
          <a:solidFill>
            <a:srgbClr val="FFFF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Computing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89880"/>
            <a:ext cx="4913683" cy="5058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/>
          <p:nvPr/>
        </p:nvSpPr>
        <p:spPr>
          <a:xfrm>
            <a:off x="102004" y="-3344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-20032" y="45728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R.E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5232712" y="10555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65202" y="380391"/>
            <a:ext cx="4676488" cy="458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R.E help to promote mutual respect and tolerance of people with different world views?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 – Christianity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Question: What do Christians learn from the creation story?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KQ1: What do Christians believe about creation?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KQ2: What happened after the 7 days of creation?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KQ3: What do the stories of creation and the fall tell us about God?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KQ4: What can we all do to help protect the world and keep it as god intended it?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KQ5: Is the Christian version of creation the only one?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KQ6: Who was to blame for Adam and Eve leaving the Garden of Eden?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Christianity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Question: What is it like for someone to follow God?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KQ1: What is it like for someone to follow God?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KQ2: What Bible stories reflect people following God’s word?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KQ3: Why is the story of Noah’s Ark read and shared by Christians and Jewish people?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KQ4: What is faith?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KQ5: How was Abraham challenged by God?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KQ6: How do the stories from the Old Testament show how, if people have faith in God, their lives will be enriched?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2325" y="460200"/>
            <a:ext cx="4676500" cy="53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5094349" y="92401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Geography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5197400" y="539450"/>
            <a:ext cx="4571400" cy="30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geography of a place influence where and how people live?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and locate the equator, northern hemisphere, southern hemisphere, the tropics of Cancer and Capricorn, Arctic  and Antarctic Circle. 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that there are different time zones in Europe and relate them to the map of the globe.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is located completely in the northern hemisphere and mainly in the eastern hemisphere.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borders the Arctic Ocean in the north, the Atlantic Ocean in the west and the Mediterranean Sea in the south.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21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continent, the western part of a larger landmass called Eurasia.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921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languages can be split into a number of groups: Romance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languages (such as French, Italian and Spanish);  Germanic languages (such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German and English) and the Slavic languages (such as Russian, Bulgarian and Polish).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93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has over 50 countries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second smallest continent in size but the third largest in population (742 million)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10 per cent of the world's population lives in Europe. 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highest population density, which means the largest number of people per square kilometre or mile.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three largest countries are: Russia, Ukraine and France. 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Vatican City is the smallest country in Europe and in the world.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8289" y="5415503"/>
            <a:ext cx="2766060" cy="139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12898" y="5340775"/>
            <a:ext cx="5777100" cy="146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 txBox="1"/>
          <p:nvPr/>
        </p:nvSpPr>
        <p:spPr>
          <a:xfrm>
            <a:off x="6445600" y="5483500"/>
            <a:ext cx="5777100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–Mechanisms Levers and Linkages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Question: What is the difference between a lever and a linkage?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KQ1 -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existing products show oscillating and reciprocating movement?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KQ2 - What skills do I need in order to make my own linkage and lever example?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KQ3 - Does my design meet the needs of the user?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KQ4 - What are the key stages in assembling my product?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KQ5 - Is there anything that I would change in my design based on feedback?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511271" y="5006618"/>
            <a:ext cx="1786890" cy="447040"/>
          </a:xfrm>
          <a:prstGeom prst="rect">
            <a:avLst/>
          </a:prstGeom>
          <a:solidFill>
            <a:srgbClr val="FFFF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PE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10237870" y="5159343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"/>
          <p:cNvPicPr preferRelativeResize="0"/>
          <p:nvPr/>
        </p:nvPicPr>
        <p:blipFill rotWithShape="1">
          <a:blip r:embed="rId8">
            <a:alphaModFix/>
          </a:blip>
          <a:srcRect l="1602" t="-1735" r="-1763" b="325"/>
          <a:stretch>
            <a:fillRect/>
          </a:stretch>
        </p:blipFill>
        <p:spPr>
          <a:xfrm>
            <a:off x="9898378" y="492237"/>
            <a:ext cx="2197147" cy="344936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 txBox="1"/>
          <p:nvPr/>
        </p:nvSpPr>
        <p:spPr>
          <a:xfrm>
            <a:off x="10235691" y="5167632"/>
            <a:ext cx="17868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DT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9896396" y="498025"/>
            <a:ext cx="2126100" cy="3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9898584" y="-41533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9896410" y="45732"/>
            <a:ext cx="17868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R.H.S.E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511271" y="5531138"/>
            <a:ext cx="1685917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Fundamentals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Ball skills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Gymnastics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56384" y="5462176"/>
            <a:ext cx="2547049" cy="11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/>
          <p:nvPr/>
        </p:nvSpPr>
        <p:spPr>
          <a:xfrm>
            <a:off x="3044843" y="4983545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3061268" y="5036470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French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2727775" y="5483502"/>
            <a:ext cx="2376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I’m learning French: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Ca-Va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 and colours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98555D-A95A-E061-C862-6B99658D943C}"/>
              </a:ext>
            </a:extLst>
          </p:cNvPr>
          <p:cNvSpPr txBox="1"/>
          <p:nvPr/>
        </p:nvSpPr>
        <p:spPr>
          <a:xfrm>
            <a:off x="9991300" y="1097279"/>
            <a:ext cx="190199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Keeping/Staying safe</a:t>
            </a:r>
          </a:p>
          <a:p>
            <a:endParaRPr lang="en-GB" sz="1600" dirty="0"/>
          </a:p>
          <a:p>
            <a:r>
              <a:rPr lang="en-GB" sz="1600" dirty="0"/>
              <a:t>Keeping/Staying healthy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Relationships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1a07ac-d126-4311-a5ff-fca9c39f17a3">
      <Terms xmlns="http://schemas.microsoft.com/office/infopath/2007/PartnerControls"/>
    </lcf76f155ced4ddcb4097134ff3c332f>
    <TaxCatchAll xmlns="93f6d2dc-4d95-4d2a-9678-75c9809ad7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C1AF69A13E48931DC689B0A413BE" ma:contentTypeVersion="13" ma:contentTypeDescription="Create a new document." ma:contentTypeScope="" ma:versionID="024bc04b708aebf3d0fb74be40f83d83">
  <xsd:schema xmlns:xsd="http://www.w3.org/2001/XMLSchema" xmlns:xs="http://www.w3.org/2001/XMLSchema" xmlns:p="http://schemas.microsoft.com/office/2006/metadata/properties" xmlns:ns2="7d1a07ac-d126-4311-a5ff-fca9c39f17a3" xmlns:ns3="93f6d2dc-4d95-4d2a-9678-75c9809ad714" targetNamespace="http://schemas.microsoft.com/office/2006/metadata/properties" ma:root="true" ma:fieldsID="a53b4d0da2a662338ed57c0eabe1250b" ns2:_="" ns3:_="">
    <xsd:import namespace="7d1a07ac-d126-4311-a5ff-fca9c39f17a3"/>
    <xsd:import namespace="93f6d2dc-4d95-4d2a-9678-75c9809ad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a07ac-d126-4311-a5ff-fca9c39f1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cbc46f6-f650-4f3b-a8ba-64b2967a6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6d2dc-4d95-4d2a-9678-75c9809ad71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740337d-ee53-4ade-9756-64126b33221c}" ma:internalName="TaxCatchAll" ma:showField="CatchAllData" ma:web="93f6d2dc-4d95-4d2a-9678-75c9809ad7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78EA17-18B4-4071-B434-7D56BA144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C92E36-FA83-49FF-A942-09900FE53596}">
  <ds:schemaRefs>
    <ds:schemaRef ds:uri="http://schemas.microsoft.com/office/2006/metadata/properties"/>
    <ds:schemaRef ds:uri="http://schemas.microsoft.com/office/infopath/2007/PartnerControls"/>
    <ds:schemaRef ds:uri="7d1a07ac-d126-4311-a5ff-fca9c39f17a3"/>
    <ds:schemaRef ds:uri="93f6d2dc-4d95-4d2a-9678-75c9809ad714"/>
  </ds:schemaRefs>
</ds:datastoreItem>
</file>

<file path=customXml/itemProps3.xml><?xml version="1.0" encoding="utf-8"?>
<ds:datastoreItem xmlns:ds="http://schemas.openxmlformats.org/officeDocument/2006/customXml" ds:itemID="{79C7EE7E-7924-4317-929F-7382C4957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a07ac-d126-4311-a5ff-fca9c39f17a3"/>
    <ds:schemaRef ds:uri="93f6d2dc-4d95-4d2a-9678-75c9809ad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Macintosh PowerPoint</Application>
  <PresentationFormat>Widescreen</PresentationFormat>
  <Paragraphs>114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Schoolbell</vt:lpstr>
      <vt:lpstr>Arial</vt:lpstr>
      <vt:lpstr>Noto Sans Symbols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Willow Class</dc:creator>
  <cp:lastModifiedBy>Chestnut Class</cp:lastModifiedBy>
  <cp:revision>96</cp:revision>
  <dcterms:created xsi:type="dcterms:W3CDTF">2022-12-02T07:42:52Z</dcterms:created>
  <dcterms:modified xsi:type="dcterms:W3CDTF">2025-12-11T17:03:52Z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0x010100C7F7C1AF69A13E48931DC689B0A413BE</vt:lpwstr>
  </property>
  <property fmtid="{D5CDD505-2E9C-101B-9397-08002B2CF9AE}" pid="3" name="Order">
    <vt:r8>18900</vt:r8>
  </property>
  <property fmtid="{D5CDD505-2E9C-101B-9397-08002B2CF9AE}" pid="4" name="MediaServiceImageTags">
    <vt:lpwstr/>
  </property>
</Properties>
</file>