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 id="269" r:id="rId10"/>
    <p:sldId id="262" r:id="rId11"/>
    <p:sldId id="265" r:id="rId12"/>
    <p:sldId id="268" r:id="rId13"/>
    <p:sldId id="263" r:id="rId14"/>
    <p:sldId id="264"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9884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14815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041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20C70-B0B6-4FF8-8FB9-D3A5F57E7BCD}"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82712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720C70-B0B6-4FF8-8FB9-D3A5F57E7BCD}"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94129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20C70-B0B6-4FF8-8FB9-D3A5F57E7BCD}"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16572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20C70-B0B6-4FF8-8FB9-D3A5F57E7BCD}"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40664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20C70-B0B6-4FF8-8FB9-D3A5F57E7BCD}"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37044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20C70-B0B6-4FF8-8FB9-D3A5F57E7BCD}"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46231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27364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720C70-B0B6-4FF8-8FB9-D3A5F57E7BCD}"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EE8E57-6340-41CA-A1DA-27A2C5867628}" type="slidenum">
              <a:rPr lang="en-GB" smtClean="0"/>
              <a:t>‹#›</a:t>
            </a:fld>
            <a:endParaRPr lang="en-GB"/>
          </a:p>
        </p:txBody>
      </p:sp>
    </p:spTree>
    <p:extLst>
      <p:ext uri="{BB962C8B-B14F-4D97-AF65-F5344CB8AC3E}">
        <p14:creationId xmlns:p14="http://schemas.microsoft.com/office/powerpoint/2010/main" val="19190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20C70-B0B6-4FF8-8FB9-D3A5F57E7BCD}" type="datetimeFigureOut">
              <a:rPr lang="en-GB" smtClean="0"/>
              <a:t>09/09/2025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E8E57-6340-41CA-A1DA-27A2C5867628}" type="slidenum">
              <a:rPr lang="en-GB" smtClean="0"/>
              <a:t>‹#›</a:t>
            </a:fld>
            <a:endParaRPr lang="en-GB"/>
          </a:p>
        </p:txBody>
      </p:sp>
    </p:spTree>
    <p:extLst>
      <p:ext uri="{BB962C8B-B14F-4D97-AF65-F5344CB8AC3E}">
        <p14:creationId xmlns:p14="http://schemas.microsoft.com/office/powerpoint/2010/main" val="378278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ctrTitle"/>
          </p:nvPr>
        </p:nvSpPr>
        <p:spPr>
          <a:xfrm>
            <a:off x="1524000" y="4063296"/>
            <a:ext cx="9144000" cy="1510190"/>
          </a:xfrm>
        </p:spPr>
        <p:txBody>
          <a:bodyPr anchor="ctr">
            <a:normAutofit/>
          </a:bodyPr>
          <a:lstStyle/>
          <a:p>
            <a:r>
              <a:rPr lang="en-GB" sz="3700" dirty="0">
                <a:latin typeface="Comic Sans MS" panose="030F0702030302020204" pitchFamily="66" charset="0"/>
              </a:rPr>
              <a:t>Welcome to Year 1</a:t>
            </a:r>
          </a:p>
        </p:txBody>
      </p:sp>
      <p:pic>
        <p:nvPicPr>
          <p:cNvPr id="5" name="Picture 4" descr="A bird with a red head&#10;&#10;Description automatically generated">
            <a:extLst>
              <a:ext uri="{FF2B5EF4-FFF2-40B4-BE49-F238E27FC236}">
                <a16:creationId xmlns:a16="http://schemas.microsoft.com/office/drawing/2014/main" id="{C6C9FEDA-FF21-571E-B8E6-B0C885DD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233" y="1532408"/>
            <a:ext cx="2968783" cy="2064232"/>
          </a:xfrm>
          <a:prstGeom prst="rect">
            <a:avLst/>
          </a:prstGeom>
        </p:spPr>
      </p:pic>
    </p:spTree>
    <p:extLst>
      <p:ext uri="{BB962C8B-B14F-4D97-AF65-F5344CB8AC3E}">
        <p14:creationId xmlns:p14="http://schemas.microsoft.com/office/powerpoint/2010/main" val="3910910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Box 4"/>
          <p:cNvSpPr txBox="1"/>
          <p:nvPr/>
        </p:nvSpPr>
        <p:spPr>
          <a:xfrm>
            <a:off x="505884" y="-305767"/>
            <a:ext cx="5319317"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KG Second Chances Solid" panose="02000000000000000000" pitchFamily="2" charset="0"/>
                <a:ea typeface="+mj-ea"/>
                <a:cs typeface="+mj-cs"/>
              </a:rPr>
              <a:t>This half term’s learning…</a:t>
            </a:r>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bird with a red head&#10;&#10;Description automatically generated">
            <a:extLst>
              <a:ext uri="{FF2B5EF4-FFF2-40B4-BE49-F238E27FC236}">
                <a16:creationId xmlns:a16="http://schemas.microsoft.com/office/drawing/2014/main" id="{4D4348C2-0064-B7F3-1665-6B734E876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20" y="136773"/>
            <a:ext cx="975360" cy="678180"/>
          </a:xfrm>
          <a:prstGeom prst="rect">
            <a:avLst/>
          </a:prstGeom>
        </p:spPr>
      </p:pic>
      <p:pic>
        <p:nvPicPr>
          <p:cNvPr id="4" name="Picture 3">
            <a:extLst>
              <a:ext uri="{FF2B5EF4-FFF2-40B4-BE49-F238E27FC236}">
                <a16:creationId xmlns:a16="http://schemas.microsoft.com/office/drawing/2014/main" id="{FD1227DA-4795-4ED8-86AB-B059258B7894}"/>
              </a:ext>
            </a:extLst>
          </p:cNvPr>
          <p:cNvPicPr>
            <a:picLocks noChangeAspect="1"/>
          </p:cNvPicPr>
          <p:nvPr/>
        </p:nvPicPr>
        <p:blipFill>
          <a:blip r:embed="rId3"/>
          <a:stretch>
            <a:fillRect/>
          </a:stretch>
        </p:blipFill>
        <p:spPr>
          <a:xfrm>
            <a:off x="4325824" y="1210259"/>
            <a:ext cx="7712978" cy="5252434"/>
          </a:xfrm>
          <a:prstGeom prst="rect">
            <a:avLst/>
          </a:prstGeom>
        </p:spPr>
      </p:pic>
    </p:spTree>
    <p:extLst>
      <p:ext uri="{BB962C8B-B14F-4D97-AF65-F5344CB8AC3E}">
        <p14:creationId xmlns:p14="http://schemas.microsoft.com/office/powerpoint/2010/main" val="5438075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TextBox 4"/>
          <p:cNvSpPr txBox="1"/>
          <p:nvPr/>
        </p:nvSpPr>
        <p:spPr>
          <a:xfrm>
            <a:off x="278675" y="713312"/>
            <a:ext cx="5233030" cy="54313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Keeping in touch</a:t>
            </a:r>
          </a:p>
        </p:txBody>
      </p:sp>
      <p:sp>
        <p:nvSpPr>
          <p:cNvPr id="2" name="TextBox 1"/>
          <p:cNvSpPr txBox="1"/>
          <p:nvPr/>
        </p:nvSpPr>
        <p:spPr>
          <a:xfrm>
            <a:off x="6095999" y="713313"/>
            <a:ext cx="5257801" cy="5431376"/>
          </a:xfrm>
          <a:prstGeom prst="rect">
            <a:avLst/>
          </a:prstGeom>
        </p:spPr>
        <p:txBody>
          <a:bodyPr vert="horz" lIns="91440" tIns="45720" rIns="91440" bIns="45720" rtlCol="0" anchor="ctr">
            <a:normAutofit fontScale="85000" lnSpcReduction="20000"/>
          </a:bodyPr>
          <a:lstStyle/>
          <a:p>
            <a:pPr fontAlgn="base"/>
            <a:r>
              <a:rPr lang="en-US" sz="2100" dirty="0">
                <a:latin typeface="Comic Sans MS" panose="030F0702030302020204" pitchFamily="66" charset="0"/>
              </a:rPr>
              <a:t>​</a:t>
            </a:r>
          </a:p>
          <a:p>
            <a:pPr fontAlgn="base"/>
            <a:r>
              <a:rPr lang="en-US" sz="2100" dirty="0">
                <a:latin typeface="Comic Sans MS" panose="030F0702030302020204" pitchFamily="66" charset="0"/>
              </a:rPr>
              <a:t>I am more than happy to answer any questions or queries you may have or if you wish to discuss your child’s progress. To make an appointment please email me or catch me on the door afterschool and we can find a mutually convenient time.​</a:t>
            </a:r>
          </a:p>
          <a:p>
            <a:pPr fontAlgn="base"/>
            <a:r>
              <a:rPr lang="en-US" sz="2100" dirty="0">
                <a:latin typeface="Comic Sans MS" panose="030F0702030302020204" pitchFamily="66" charset="0"/>
              </a:rPr>
              <a:t>​</a:t>
            </a:r>
          </a:p>
          <a:p>
            <a:pPr fontAlgn="base"/>
            <a:r>
              <a:rPr lang="en-US" sz="2100" dirty="0">
                <a:latin typeface="Comic Sans MS" panose="030F0702030302020204" pitchFamily="66" charset="0"/>
              </a:rPr>
              <a:t>If you need to speak to me privately, I can see parents after school, you just need to call the school office to arrange this beforehand. ​</a:t>
            </a:r>
          </a:p>
          <a:p>
            <a:pPr fontAlgn="base"/>
            <a:r>
              <a:rPr lang="en-US" sz="2100" dirty="0">
                <a:latin typeface="Comic Sans MS" panose="030F0702030302020204" pitchFamily="66" charset="0"/>
              </a:rPr>
              <a:t>​</a:t>
            </a:r>
            <a:endParaRPr lang="en-US" sz="2000" dirty="0">
              <a:latin typeface="Comic Sans MS" panose="030F0702030302020204" pitchFamily="66" charset="0"/>
            </a:endParaRPr>
          </a:p>
          <a:p>
            <a:pPr>
              <a:lnSpc>
                <a:spcPct val="90000"/>
              </a:lnSpc>
              <a:spcAft>
                <a:spcPts val="600"/>
              </a:spcAft>
            </a:pPr>
            <a:r>
              <a:rPr lang="en-US" sz="2000" dirty="0">
                <a:latin typeface="Comic Sans MS" panose="030F0702030302020204" pitchFamily="66" charset="0"/>
              </a:rPr>
              <a:t>Alternatively, you can catch me once all the children have left at 3:25pm</a:t>
            </a:r>
          </a:p>
          <a:p>
            <a:pPr fontAlgn="base"/>
            <a:endParaRPr lang="en-US" sz="2000" dirty="0">
              <a:latin typeface="Comic Sans MS" panose="030F0702030302020204" pitchFamily="66" charset="0"/>
            </a:endParaRPr>
          </a:p>
          <a:p>
            <a:pPr fontAlgn="base"/>
            <a:r>
              <a:rPr lang="en-US" sz="2000" dirty="0">
                <a:latin typeface="Comic Sans MS" panose="030F0702030302020204" pitchFamily="66" charset="0"/>
              </a:rPr>
              <a:t>Communication from myself will be via </a:t>
            </a:r>
            <a:r>
              <a:rPr lang="en-US" sz="2000" dirty="0" err="1">
                <a:latin typeface="Comic Sans MS" panose="030F0702030302020204" pitchFamily="66" charset="0"/>
              </a:rPr>
              <a:t>SchoolSpider</a:t>
            </a:r>
            <a:r>
              <a:rPr lang="en-US" sz="2000" dirty="0">
                <a:latin typeface="Comic Sans MS" panose="030F0702030302020204" pitchFamily="66" charset="0"/>
              </a:rPr>
              <a:t>.</a:t>
            </a:r>
          </a:p>
          <a:p>
            <a:pPr marL="342900" indent="-228600">
              <a:lnSpc>
                <a:spcPct val="90000"/>
              </a:lnSpc>
              <a:spcAft>
                <a:spcPts val="600"/>
              </a:spcAft>
              <a:buFont typeface="Arial" panose="020B0604020202020204" pitchFamily="34" charset="0"/>
              <a:buChar char="•"/>
            </a:pPr>
            <a:endParaRPr lang="en-US" sz="2000" dirty="0">
              <a:latin typeface="Comic Sans MS" panose="030F0702030302020204" pitchFamily="66" charset="0"/>
            </a:endParaRPr>
          </a:p>
          <a:p>
            <a:pPr>
              <a:lnSpc>
                <a:spcPct val="90000"/>
              </a:lnSpc>
              <a:spcAft>
                <a:spcPts val="600"/>
              </a:spcAft>
            </a:pPr>
            <a:r>
              <a:rPr lang="en-US" sz="2000" dirty="0">
                <a:latin typeface="Comic Sans MS" panose="030F0702030302020204" pitchFamily="66" charset="0"/>
              </a:rPr>
              <a:t>Please follow us to see what we have been up to!</a:t>
            </a:r>
          </a:p>
          <a:p>
            <a:pPr indent="-228600">
              <a:lnSpc>
                <a:spcPct val="90000"/>
              </a:lnSpc>
              <a:spcAft>
                <a:spcPts val="600"/>
              </a:spcAft>
              <a:buFont typeface="Arial" panose="020B0604020202020204" pitchFamily="34" charset="0"/>
              <a:buChar char="•"/>
            </a:pPr>
            <a:endParaRPr lang="en-US" sz="2000" dirty="0">
              <a:latin typeface="Comic Sans MS" panose="030F0702030302020204" pitchFamily="66" charset="0"/>
            </a:endParaRPr>
          </a:p>
          <a:p>
            <a:pPr indent="-228600">
              <a:lnSpc>
                <a:spcPct val="90000"/>
              </a:lnSpc>
              <a:spcAft>
                <a:spcPts val="600"/>
              </a:spcAft>
              <a:buFont typeface="Arial" panose="020B0604020202020204" pitchFamily="34" charset="0"/>
              <a:buChar char="•"/>
            </a:pPr>
            <a:r>
              <a:rPr lang="en-US" sz="2000" dirty="0">
                <a:latin typeface="Comic Sans MS" panose="030F0702030302020204" pitchFamily="66" charset="0"/>
              </a:rPr>
              <a:t>Twitter: @</a:t>
            </a:r>
            <a:r>
              <a:rPr lang="en-US" sz="2000" dirty="0" err="1">
                <a:latin typeface="Comic Sans MS" panose="030F0702030302020204" pitchFamily="66" charset="0"/>
              </a:rPr>
              <a:t>HighfieldsCPS</a:t>
            </a:r>
            <a:endParaRPr lang="en-US" sz="2000" dirty="0">
              <a:latin typeface="Comic Sans MS" panose="030F0702030302020204" pitchFamily="66" charset="0"/>
            </a:endParaRPr>
          </a:p>
          <a:p>
            <a:pPr indent="-228600">
              <a:lnSpc>
                <a:spcPct val="90000"/>
              </a:lnSpc>
              <a:spcAft>
                <a:spcPts val="600"/>
              </a:spcAft>
              <a:buFont typeface="Arial" panose="020B0604020202020204" pitchFamily="34" charset="0"/>
              <a:buChar char="•"/>
            </a:pPr>
            <a:endParaRPr lang="en-US" sz="20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000" dirty="0">
                <a:latin typeface="Comic Sans MS" panose="030F0702030302020204" pitchFamily="66" charset="0"/>
              </a:rPr>
              <a:t>Facebook: Highfields Academy </a:t>
            </a:r>
          </a:p>
        </p:txBody>
      </p:sp>
      <p:sp>
        <p:nvSpPr>
          <p:cNvPr id="3" name="AutoShape 4" descr="Power Maths Year 6 Pupil Practice Book 6A thumbnai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31541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dirty="0">
                <a:solidFill>
                  <a:schemeClr val="tx1"/>
                </a:solidFill>
                <a:latin typeface="KG Second Chances Solid" panose="02000000000000000000" pitchFamily="2" charset="0"/>
              </a:rPr>
              <a:t>Any questions</a:t>
            </a:r>
          </a:p>
        </p:txBody>
      </p:sp>
      <p:pic>
        <p:nvPicPr>
          <p:cNvPr id="1026" name="Picture 2" descr="question mark gif - Google Search | Question mark gif, Search engine  marketing, Search engine">
            <a:extLst>
              <a:ext uri="{FF2B5EF4-FFF2-40B4-BE49-F238E27FC236}">
                <a16:creationId xmlns:a16="http://schemas.microsoft.com/office/drawing/2014/main" id="{7423190C-AF3F-BB47-B04B-F70D07CFF9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6253" y="2037714"/>
            <a:ext cx="4942280" cy="278257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314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Box 4"/>
          <p:cNvSpPr txBox="1"/>
          <p:nvPr/>
        </p:nvSpPr>
        <p:spPr>
          <a:xfrm>
            <a:off x="1282613" y="1944311"/>
            <a:ext cx="3768917" cy="16061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Daily Timetable</a:t>
            </a:r>
          </a:p>
        </p:txBody>
      </p:sp>
      <p:pic>
        <p:nvPicPr>
          <p:cNvPr id="2" name="Picture 1" descr="A bird with a red head&#10;&#10;Description automatically generated">
            <a:extLst>
              <a:ext uri="{FF2B5EF4-FFF2-40B4-BE49-F238E27FC236}">
                <a16:creationId xmlns:a16="http://schemas.microsoft.com/office/drawing/2014/main" id="{0BAE4044-34CF-1B08-64EC-83B796856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6640" y="121920"/>
            <a:ext cx="975360" cy="678180"/>
          </a:xfrm>
          <a:prstGeom prst="rect">
            <a:avLst/>
          </a:prstGeom>
        </p:spPr>
      </p:pic>
      <p:graphicFrame>
        <p:nvGraphicFramePr>
          <p:cNvPr id="3" name="Table 2">
            <a:extLst>
              <a:ext uri="{FF2B5EF4-FFF2-40B4-BE49-F238E27FC236}">
                <a16:creationId xmlns:a16="http://schemas.microsoft.com/office/drawing/2014/main" id="{E2E44A55-0D5B-DD07-08C2-6A7D458F1747}"/>
              </a:ext>
            </a:extLst>
          </p:cNvPr>
          <p:cNvGraphicFramePr>
            <a:graphicFrameLocks noGrp="1"/>
          </p:cNvGraphicFramePr>
          <p:nvPr>
            <p:extLst>
              <p:ext uri="{D42A27DB-BD31-4B8C-83A1-F6EECF244321}">
                <p14:modId xmlns:p14="http://schemas.microsoft.com/office/powerpoint/2010/main" val="3428358316"/>
              </p:ext>
            </p:extLst>
          </p:nvPr>
        </p:nvGraphicFramePr>
        <p:xfrm>
          <a:off x="6639338" y="779912"/>
          <a:ext cx="4754881" cy="4923372"/>
        </p:xfrm>
        <a:graphic>
          <a:graphicData uri="http://schemas.openxmlformats.org/drawingml/2006/table">
            <a:tbl>
              <a:tblPr firstRow="1" firstCol="1" bandRow="1">
                <a:tableStyleId>{5C22544A-7EE6-4342-B048-85BDC9FD1C3A}</a:tableStyleId>
              </a:tblPr>
              <a:tblGrid>
                <a:gridCol w="1787763">
                  <a:extLst>
                    <a:ext uri="{9D8B030D-6E8A-4147-A177-3AD203B41FA5}">
                      <a16:colId xmlns:a16="http://schemas.microsoft.com/office/drawing/2014/main" val="587717916"/>
                    </a:ext>
                  </a:extLst>
                </a:gridCol>
                <a:gridCol w="2967118">
                  <a:extLst>
                    <a:ext uri="{9D8B030D-6E8A-4147-A177-3AD203B41FA5}">
                      <a16:colId xmlns:a16="http://schemas.microsoft.com/office/drawing/2014/main" val="1374806050"/>
                    </a:ext>
                  </a:extLst>
                </a:gridCol>
              </a:tblGrid>
              <a:tr h="380508">
                <a:tc gridSpan="2">
                  <a:txBody>
                    <a:bodyPr/>
                    <a:lstStyle/>
                    <a:p>
                      <a:pPr>
                        <a:lnSpc>
                          <a:spcPct val="107000"/>
                        </a:lnSpc>
                        <a:spcAft>
                          <a:spcPts val="800"/>
                        </a:spcAft>
                      </a:pPr>
                      <a:r>
                        <a:rPr lang="en-GB" sz="2300" kern="100">
                          <a:solidFill>
                            <a:schemeClr val="tx1"/>
                          </a:solidFill>
                          <a:effectLst/>
                          <a:highlight>
                            <a:srgbClr val="E8E8E8"/>
                          </a:highlight>
                          <a:latin typeface="+mn-lt"/>
                        </a:rPr>
                        <a:t>EYFS/KS1</a:t>
                      </a:r>
                      <a:endParaRPr lang="en-GB" sz="1900" kern="100">
                        <a:solidFill>
                          <a:schemeClr val="tx1"/>
                        </a:solidFill>
                        <a:effectLst/>
                        <a:highlight>
                          <a:srgbClr val="E8E8E8"/>
                        </a:highlight>
                        <a:latin typeface="+mn-lt"/>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809337233"/>
                  </a:ext>
                </a:extLst>
              </a:tr>
              <a:tr h="380508">
                <a:tc>
                  <a:txBody>
                    <a:bodyPr/>
                    <a:lstStyle/>
                    <a:p>
                      <a:pPr>
                        <a:lnSpc>
                          <a:spcPct val="107000"/>
                        </a:lnSpc>
                        <a:spcAft>
                          <a:spcPts val="800"/>
                        </a:spcAft>
                      </a:pPr>
                      <a:r>
                        <a:rPr lang="en-GB" sz="2300" kern="100">
                          <a:solidFill>
                            <a:schemeClr val="tx1"/>
                          </a:solidFill>
                          <a:effectLst/>
                          <a:latin typeface="Comic Sans MS" panose="030F0702030302020204" pitchFamily="66" charset="0"/>
                        </a:rPr>
                        <a:t>8.50 – 9am</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a:solidFill>
                            <a:schemeClr val="tx1"/>
                          </a:solidFill>
                          <a:effectLst/>
                          <a:latin typeface="Comic Sans MS" panose="030F0702030302020204" pitchFamily="66" charset="0"/>
                        </a:rPr>
                        <a:t>Register</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8318364"/>
                  </a:ext>
                </a:extLst>
              </a:tr>
              <a:tr h="380508">
                <a:tc>
                  <a:txBody>
                    <a:bodyPr/>
                    <a:lstStyle/>
                    <a:p>
                      <a:pPr>
                        <a:lnSpc>
                          <a:spcPct val="107000"/>
                        </a:lnSpc>
                        <a:spcAft>
                          <a:spcPts val="800"/>
                        </a:spcAft>
                      </a:pPr>
                      <a:r>
                        <a:rPr lang="en-GB" sz="2300" kern="100">
                          <a:solidFill>
                            <a:schemeClr val="tx1"/>
                          </a:solidFill>
                          <a:effectLst/>
                          <a:latin typeface="Comic Sans MS" panose="030F0702030302020204" pitchFamily="66" charset="0"/>
                        </a:rPr>
                        <a:t>9 - 10am</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Maths</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9911"/>
                  </a:ext>
                </a:extLst>
              </a:tr>
              <a:tr h="753272">
                <a:tc>
                  <a:txBody>
                    <a:bodyPr/>
                    <a:lstStyle/>
                    <a:p>
                      <a:pPr>
                        <a:lnSpc>
                          <a:spcPct val="107000"/>
                        </a:lnSpc>
                        <a:spcAft>
                          <a:spcPts val="800"/>
                        </a:spcAft>
                      </a:pPr>
                      <a:r>
                        <a:rPr lang="en-GB" sz="2300" kern="100">
                          <a:solidFill>
                            <a:schemeClr val="tx1"/>
                          </a:solidFill>
                          <a:effectLst/>
                          <a:latin typeface="Comic Sans MS" panose="030F0702030302020204" pitchFamily="66" charset="0"/>
                        </a:rPr>
                        <a:t>10 - 10.15am</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a:solidFill>
                            <a:schemeClr val="tx1"/>
                          </a:solidFill>
                          <a:effectLst/>
                          <a:latin typeface="Comic Sans MS" panose="030F0702030302020204" pitchFamily="66" charset="0"/>
                        </a:rPr>
                        <a:t>Break</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889331"/>
                  </a:ext>
                </a:extLst>
              </a:tr>
              <a:tr h="753272">
                <a:tc>
                  <a:txBody>
                    <a:bodyPr/>
                    <a:lstStyle/>
                    <a:p>
                      <a:pPr>
                        <a:lnSpc>
                          <a:spcPct val="107000"/>
                        </a:lnSpc>
                        <a:spcAft>
                          <a:spcPts val="800"/>
                        </a:spcAft>
                      </a:pPr>
                      <a:r>
                        <a:rPr lang="en-GB" sz="2300" kern="100" dirty="0">
                          <a:solidFill>
                            <a:schemeClr val="tx1"/>
                          </a:solidFill>
                          <a:effectLst/>
                          <a:latin typeface="Comic Sans MS" panose="030F0702030302020204" pitchFamily="66" charset="0"/>
                        </a:rPr>
                        <a:t>10.15 - 10.50am</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a:solidFill>
                            <a:schemeClr val="tx1"/>
                          </a:solidFill>
                          <a:effectLst/>
                          <a:latin typeface="Comic Sans MS" panose="030F0702030302020204" pitchFamily="66" charset="0"/>
                        </a:rPr>
                        <a:t>Phonics, Reading, handwriting</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952082"/>
                  </a:ext>
                </a:extLst>
              </a:tr>
              <a:tr h="753272">
                <a:tc>
                  <a:txBody>
                    <a:bodyPr/>
                    <a:lstStyle/>
                    <a:p>
                      <a:pPr>
                        <a:lnSpc>
                          <a:spcPct val="107000"/>
                        </a:lnSpc>
                        <a:spcAft>
                          <a:spcPts val="800"/>
                        </a:spcAft>
                      </a:pPr>
                      <a:r>
                        <a:rPr lang="en-GB" sz="2300" kern="100">
                          <a:solidFill>
                            <a:schemeClr val="tx1"/>
                          </a:solidFill>
                          <a:effectLst/>
                          <a:latin typeface="Comic Sans MS" panose="030F0702030302020204" pitchFamily="66" charset="0"/>
                        </a:rPr>
                        <a:t>10.50 - 12pm</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English</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4251336"/>
                  </a:ext>
                </a:extLst>
              </a:tr>
              <a:tr h="380508">
                <a:tc>
                  <a:txBody>
                    <a:bodyPr/>
                    <a:lstStyle/>
                    <a:p>
                      <a:pPr>
                        <a:lnSpc>
                          <a:spcPct val="107000"/>
                        </a:lnSpc>
                        <a:spcAft>
                          <a:spcPts val="800"/>
                        </a:spcAft>
                      </a:pPr>
                      <a:r>
                        <a:rPr lang="en-GB" sz="2300" kern="100">
                          <a:solidFill>
                            <a:schemeClr val="tx1"/>
                          </a:solidFill>
                          <a:effectLst/>
                          <a:latin typeface="Comic Sans MS" panose="030F0702030302020204" pitchFamily="66" charset="0"/>
                        </a:rPr>
                        <a:t>12 - 1pm</a:t>
                      </a:r>
                      <a:endParaRPr lang="en-GB" sz="1900" kern="10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dirty="0">
                          <a:solidFill>
                            <a:schemeClr val="tx1"/>
                          </a:solidFill>
                          <a:effectLst/>
                          <a:latin typeface="Comic Sans MS" panose="030F0702030302020204" pitchFamily="66" charset="0"/>
                        </a:rPr>
                        <a:t>Lunch</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954800"/>
                  </a:ext>
                </a:extLst>
              </a:tr>
              <a:tr h="380508">
                <a:tc>
                  <a:txBody>
                    <a:bodyPr/>
                    <a:lstStyle/>
                    <a:p>
                      <a:pPr>
                        <a:lnSpc>
                          <a:spcPct val="107000"/>
                        </a:lnSpc>
                        <a:spcAft>
                          <a:spcPts val="800"/>
                        </a:spcAft>
                      </a:pPr>
                      <a:r>
                        <a:rPr lang="en-GB" sz="2300" kern="100" dirty="0">
                          <a:solidFill>
                            <a:schemeClr val="tx1"/>
                          </a:solidFill>
                          <a:effectLst/>
                          <a:latin typeface="Comic Sans MS" panose="030F0702030302020204" pitchFamily="66" charset="0"/>
                        </a:rPr>
                        <a:t>1-3pm</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3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Foundation Subjects</a:t>
                      </a:r>
                      <a:endParaRPr lang="en-GB" sz="19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679468"/>
                  </a:ext>
                </a:extLst>
              </a:tr>
              <a:tr h="380508">
                <a:tc>
                  <a:txBody>
                    <a:bodyPr/>
                    <a:lstStyle/>
                    <a:p>
                      <a:pPr>
                        <a:lnSpc>
                          <a:spcPct val="107000"/>
                        </a:lnSpc>
                        <a:spcAft>
                          <a:spcPts val="800"/>
                        </a:spcAft>
                      </a:pPr>
                      <a:r>
                        <a:rPr lang="en-GB" sz="24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3pm </a:t>
                      </a: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4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Story</a:t>
                      </a: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528295"/>
                  </a:ext>
                </a:extLst>
              </a:tr>
              <a:tr h="380508">
                <a:tc>
                  <a:txBody>
                    <a:bodyPr/>
                    <a:lstStyle/>
                    <a:p>
                      <a:pPr>
                        <a:lnSpc>
                          <a:spcPct val="107000"/>
                        </a:lnSpc>
                        <a:spcAft>
                          <a:spcPts val="800"/>
                        </a:spcAft>
                      </a:pPr>
                      <a:r>
                        <a:rPr lang="en-GB" sz="24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3.25pm</a:t>
                      </a: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2400" kern="100" dirty="0">
                          <a:solidFill>
                            <a:schemeClr val="tx1"/>
                          </a:solidFill>
                          <a:effectLst/>
                          <a:latin typeface="Comic Sans MS" panose="030F0702030302020204" pitchFamily="66" charset="0"/>
                          <a:ea typeface="Aptos" panose="020B0004020202020204" pitchFamily="34" charset="0"/>
                          <a:cs typeface="Times New Roman" panose="02020603050405020304" pitchFamily="18" charset="0"/>
                        </a:rPr>
                        <a:t>Home</a:t>
                      </a:r>
                    </a:p>
                  </a:txBody>
                  <a:tcPr marL="65426" marR="654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874515"/>
                  </a:ext>
                </a:extLst>
              </a:tr>
            </a:tbl>
          </a:graphicData>
        </a:graphic>
      </p:graphicFrame>
    </p:spTree>
    <p:extLst>
      <p:ext uri="{BB962C8B-B14F-4D97-AF65-F5344CB8AC3E}">
        <p14:creationId xmlns:p14="http://schemas.microsoft.com/office/powerpoint/2010/main" val="32293308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5" name="TextBox 4"/>
          <p:cNvSpPr txBox="1"/>
          <p:nvPr/>
        </p:nvSpPr>
        <p:spPr>
          <a:xfrm>
            <a:off x="838200" y="713312"/>
            <a:ext cx="4038600" cy="54313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Weekly Timetable</a:t>
            </a:r>
          </a:p>
        </p:txBody>
      </p:sp>
      <p:sp>
        <p:nvSpPr>
          <p:cNvPr id="2" name="TextBox 1"/>
          <p:cNvSpPr txBox="1"/>
          <p:nvPr/>
        </p:nvSpPr>
        <p:spPr>
          <a:xfrm>
            <a:off x="6095999" y="713313"/>
            <a:ext cx="5257801" cy="543137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i="1" dirty="0"/>
          </a:p>
        </p:txBody>
      </p:sp>
      <p:pic>
        <p:nvPicPr>
          <p:cNvPr id="3" name="Picture 2" descr="A bird with a red head&#10;&#10;Description automatically generated">
            <a:extLst>
              <a:ext uri="{FF2B5EF4-FFF2-40B4-BE49-F238E27FC236}">
                <a16:creationId xmlns:a16="http://schemas.microsoft.com/office/drawing/2014/main" id="{C272240B-C658-4592-23C1-382ABFB88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4695" y="151626"/>
            <a:ext cx="975360" cy="678180"/>
          </a:xfrm>
          <a:prstGeom prst="rect">
            <a:avLst/>
          </a:prstGeom>
        </p:spPr>
      </p:pic>
      <p:sp>
        <p:nvSpPr>
          <p:cNvPr id="4" name="TextBox 3">
            <a:extLst>
              <a:ext uri="{FF2B5EF4-FFF2-40B4-BE49-F238E27FC236}">
                <a16:creationId xmlns:a16="http://schemas.microsoft.com/office/drawing/2014/main" id="{61F5A9E6-D54D-4D1A-B84B-12CDB48CFC3A}"/>
              </a:ext>
            </a:extLst>
          </p:cNvPr>
          <p:cNvSpPr txBox="1"/>
          <p:nvPr/>
        </p:nvSpPr>
        <p:spPr>
          <a:xfrm>
            <a:off x="5256525" y="1127929"/>
            <a:ext cx="6847367"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Comic Sans MS" panose="030F0702030302020204" pitchFamily="66" charset="0"/>
              </a:rPr>
              <a:t>Year One is supported by Miss</a:t>
            </a:r>
          </a:p>
          <a:p>
            <a:r>
              <a:rPr lang="en-GB" sz="3200" dirty="0">
                <a:latin typeface="Comic Sans MS" panose="030F0702030302020204" pitchFamily="66" charset="0"/>
              </a:rPr>
              <a:t>Sadler every morning and most afternoons.</a:t>
            </a:r>
          </a:p>
          <a:p>
            <a:pPr marL="457200" indent="-457200">
              <a:buFont typeface="Arial" panose="020B0604020202020204" pitchFamily="34" charset="0"/>
              <a:buChar char="•"/>
            </a:pPr>
            <a:r>
              <a:rPr lang="en-GB" sz="3200" dirty="0">
                <a:latin typeface="Comic Sans MS" panose="030F0702030302020204" pitchFamily="66" charset="0"/>
              </a:rPr>
              <a:t>For Autumn 1 PE days are Mondays and Fridays. </a:t>
            </a:r>
          </a:p>
          <a:p>
            <a:pPr marL="457200" indent="-457200">
              <a:buFont typeface="Arial" panose="020B0604020202020204" pitchFamily="34" charset="0"/>
              <a:buChar char="•"/>
            </a:pPr>
            <a:r>
              <a:rPr lang="en-GB" sz="3200" dirty="0">
                <a:latin typeface="Comic Sans MS" panose="030F0702030302020204" pitchFamily="66" charset="0"/>
              </a:rPr>
              <a:t>Please wear a Highfields PE Kit.</a:t>
            </a:r>
          </a:p>
          <a:p>
            <a:pPr marL="457200" indent="-457200">
              <a:buFont typeface="Arial" panose="020B0604020202020204" pitchFamily="34" charset="0"/>
              <a:buChar char="•"/>
            </a:pPr>
            <a:r>
              <a:rPr lang="en-GB" sz="3200" dirty="0">
                <a:latin typeface="Comic Sans MS" panose="030F0702030302020204" pitchFamily="66" charset="0"/>
              </a:rPr>
              <a:t>Mrs Walker will be teaching RE and Art on Tuesday afternoons. </a:t>
            </a:r>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14980061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xtBox 4"/>
          <p:cNvSpPr txBox="1"/>
          <p:nvPr/>
        </p:nvSpPr>
        <p:spPr>
          <a:xfrm>
            <a:off x="573798" y="-1019870"/>
            <a:ext cx="5034521"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Trips and Visits</a:t>
            </a:r>
          </a:p>
        </p:txBody>
      </p:sp>
      <p:sp>
        <p:nvSpPr>
          <p:cNvPr id="2" name="TextBox 1"/>
          <p:cNvSpPr txBox="1"/>
          <p:nvPr/>
        </p:nvSpPr>
        <p:spPr>
          <a:xfrm>
            <a:off x="643467" y="5277684"/>
            <a:ext cx="4620584" cy="775494"/>
          </a:xfrm>
          <a:prstGeom prst="rect">
            <a:avLst/>
          </a:prstGeom>
        </p:spPr>
        <p:txBody>
          <a:bodyPr vert="horz" lIns="91440" tIns="45720" rIns="91440" bIns="45720" rtlCol="0">
            <a:normAutofit/>
          </a:bodyPr>
          <a:lstStyle/>
          <a:p>
            <a:pPr>
              <a:lnSpc>
                <a:spcPct val="90000"/>
              </a:lnSpc>
              <a:spcBef>
                <a:spcPts val="1000"/>
              </a:spcBef>
            </a:pPr>
            <a:endParaRPr lang="en-US" sz="2400" kern="1200" dirty="0">
              <a:solidFill>
                <a:schemeClr val="tx1"/>
              </a:solidFill>
              <a:latin typeface="+mn-lt"/>
              <a:ea typeface="+mn-ea"/>
              <a:cs typeface="+mn-cs"/>
            </a:endParaRPr>
          </a:p>
        </p:txBody>
      </p:sp>
      <p:pic>
        <p:nvPicPr>
          <p:cNvPr id="4" name="Picture 3" descr="A bird with a red head&#10;&#10;Description automatically generated">
            <a:extLst>
              <a:ext uri="{FF2B5EF4-FFF2-40B4-BE49-F238E27FC236}">
                <a16:creationId xmlns:a16="http://schemas.microsoft.com/office/drawing/2014/main" id="{221889B0-402B-4F40-BF85-5BFFF883D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588" y="205413"/>
            <a:ext cx="975360" cy="67818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66478957"/>
              </p:ext>
            </p:extLst>
          </p:nvPr>
        </p:nvGraphicFramePr>
        <p:xfrm>
          <a:off x="5717894" y="2104334"/>
          <a:ext cx="6291228" cy="3756535"/>
        </p:xfrm>
        <a:graphic>
          <a:graphicData uri="http://schemas.openxmlformats.org/drawingml/2006/table">
            <a:tbl>
              <a:tblPr firstRow="1" bandRow="1">
                <a:tableStyleId>{5C22544A-7EE6-4342-B048-85BDC9FD1C3A}</a:tableStyleId>
              </a:tblPr>
              <a:tblGrid>
                <a:gridCol w="1146545">
                  <a:extLst>
                    <a:ext uri="{9D8B030D-6E8A-4147-A177-3AD203B41FA5}">
                      <a16:colId xmlns:a16="http://schemas.microsoft.com/office/drawing/2014/main" val="4091654220"/>
                    </a:ext>
                  </a:extLst>
                </a:gridCol>
                <a:gridCol w="1163392">
                  <a:extLst>
                    <a:ext uri="{9D8B030D-6E8A-4147-A177-3AD203B41FA5}">
                      <a16:colId xmlns:a16="http://schemas.microsoft.com/office/drawing/2014/main" val="254479531"/>
                    </a:ext>
                  </a:extLst>
                </a:gridCol>
                <a:gridCol w="835677">
                  <a:extLst>
                    <a:ext uri="{9D8B030D-6E8A-4147-A177-3AD203B41FA5}">
                      <a16:colId xmlns:a16="http://schemas.microsoft.com/office/drawing/2014/main" val="2720295810"/>
                    </a:ext>
                  </a:extLst>
                </a:gridCol>
                <a:gridCol w="1048538">
                  <a:extLst>
                    <a:ext uri="{9D8B030D-6E8A-4147-A177-3AD203B41FA5}">
                      <a16:colId xmlns:a16="http://schemas.microsoft.com/office/drawing/2014/main" val="2282774747"/>
                    </a:ext>
                  </a:extLst>
                </a:gridCol>
                <a:gridCol w="1048538">
                  <a:extLst>
                    <a:ext uri="{9D8B030D-6E8A-4147-A177-3AD203B41FA5}">
                      <a16:colId xmlns:a16="http://schemas.microsoft.com/office/drawing/2014/main" val="1871427815"/>
                    </a:ext>
                  </a:extLst>
                </a:gridCol>
                <a:gridCol w="1048538">
                  <a:extLst>
                    <a:ext uri="{9D8B030D-6E8A-4147-A177-3AD203B41FA5}">
                      <a16:colId xmlns:a16="http://schemas.microsoft.com/office/drawing/2014/main" val="2613479972"/>
                    </a:ext>
                  </a:extLst>
                </a:gridCol>
              </a:tblGrid>
              <a:tr h="467858">
                <a:tc>
                  <a:txBody>
                    <a:bodyPr/>
                    <a:lstStyle/>
                    <a:p>
                      <a:r>
                        <a:rPr lang="en-GB" sz="1200" dirty="0">
                          <a:latin typeface="KG Second Chances Solid" panose="02000000000000000000" pitchFamily="2" charset="0"/>
                        </a:rPr>
                        <a:t>Autumn 1</a:t>
                      </a:r>
                    </a:p>
                  </a:txBody>
                  <a:tcPr marL="59526" marR="59526" marT="29763" marB="29763"/>
                </a:tc>
                <a:tc>
                  <a:txBody>
                    <a:bodyPr/>
                    <a:lstStyle/>
                    <a:p>
                      <a:r>
                        <a:rPr lang="en-GB" sz="1200" dirty="0">
                          <a:latin typeface="KG Second Chances Solid" panose="02000000000000000000" pitchFamily="2" charset="0"/>
                        </a:rPr>
                        <a:t>Autumn 2</a:t>
                      </a:r>
                    </a:p>
                  </a:txBody>
                  <a:tcPr marL="59526" marR="59526" marT="29763" marB="29763"/>
                </a:tc>
                <a:tc>
                  <a:txBody>
                    <a:bodyPr/>
                    <a:lstStyle/>
                    <a:p>
                      <a:r>
                        <a:rPr lang="en-GB" sz="1200" dirty="0">
                          <a:latin typeface="KG Second Chances Solid" panose="02000000000000000000" pitchFamily="2" charset="0"/>
                        </a:rPr>
                        <a:t>Spring 1</a:t>
                      </a:r>
                    </a:p>
                  </a:txBody>
                  <a:tcPr marL="59526" marR="59526" marT="29763" marB="29763"/>
                </a:tc>
                <a:tc>
                  <a:txBody>
                    <a:bodyPr/>
                    <a:lstStyle/>
                    <a:p>
                      <a:r>
                        <a:rPr lang="en-GB" sz="1200">
                          <a:latin typeface="KG Second Chances Solid" panose="02000000000000000000" pitchFamily="2" charset="0"/>
                        </a:rPr>
                        <a:t>Spring 2</a:t>
                      </a:r>
                    </a:p>
                  </a:txBody>
                  <a:tcPr marL="59526" marR="59526" marT="29763" marB="29763"/>
                </a:tc>
                <a:tc>
                  <a:txBody>
                    <a:bodyPr/>
                    <a:lstStyle/>
                    <a:p>
                      <a:r>
                        <a:rPr lang="en-GB" sz="1200">
                          <a:latin typeface="KG Second Chances Solid" panose="02000000000000000000" pitchFamily="2" charset="0"/>
                        </a:rPr>
                        <a:t>Summer 1</a:t>
                      </a:r>
                    </a:p>
                  </a:txBody>
                  <a:tcPr marL="59526" marR="59526" marT="29763" marB="29763"/>
                </a:tc>
                <a:tc>
                  <a:txBody>
                    <a:bodyPr/>
                    <a:lstStyle/>
                    <a:p>
                      <a:r>
                        <a:rPr lang="en-GB" sz="1200">
                          <a:latin typeface="KG Second Chances Solid" panose="02000000000000000000" pitchFamily="2" charset="0"/>
                        </a:rPr>
                        <a:t>Summer 2</a:t>
                      </a:r>
                    </a:p>
                  </a:txBody>
                  <a:tcPr marL="59526" marR="59526" marT="29763" marB="29763"/>
                </a:tc>
                <a:extLst>
                  <a:ext uri="{0D108BD9-81ED-4DB2-BD59-A6C34878D82A}">
                    <a16:rowId xmlns:a16="http://schemas.microsoft.com/office/drawing/2014/main" val="3888289998"/>
                  </a:ext>
                </a:extLst>
              </a:tr>
              <a:tr h="3288677">
                <a:tc>
                  <a:txBody>
                    <a:bodyPr/>
                    <a:lstStyle/>
                    <a:p>
                      <a:endParaRPr lang="en-GB" sz="1600" dirty="0">
                        <a:latin typeface="KG Second Chances Solid" panose="02000000000000000000" pitchFamily="2" charset="0"/>
                      </a:endParaRPr>
                    </a:p>
                    <a:p>
                      <a:endParaRPr lang="en-GB" sz="1800" dirty="0">
                        <a:latin typeface="Comic Sans MS" panose="030F0702030302020204" pitchFamily="66" charset="0"/>
                      </a:endParaRPr>
                    </a:p>
                    <a:p>
                      <a:r>
                        <a:rPr lang="en-GB" sz="1400" dirty="0">
                          <a:latin typeface="Comic Sans MS" panose="030F0702030302020204" pitchFamily="66" charset="0"/>
                        </a:rPr>
                        <a:t>17</a:t>
                      </a:r>
                      <a:r>
                        <a:rPr lang="en-GB" sz="1400" baseline="30000" dirty="0">
                          <a:latin typeface="Comic Sans MS" panose="030F0702030302020204" pitchFamily="66" charset="0"/>
                        </a:rPr>
                        <a:t>th</a:t>
                      </a:r>
                      <a:r>
                        <a:rPr lang="en-GB" sz="1400" dirty="0">
                          <a:latin typeface="Comic Sans MS" panose="030F0702030302020204" pitchFamily="66" charset="0"/>
                        </a:rPr>
                        <a:t> September</a:t>
                      </a:r>
                    </a:p>
                    <a:p>
                      <a:r>
                        <a:rPr lang="en-GB" sz="1400" dirty="0">
                          <a:latin typeface="Comic Sans MS" panose="030F0702030302020204" pitchFamily="66" charset="0"/>
                        </a:rPr>
                        <a:t>RSPCA </a:t>
                      </a:r>
                    </a:p>
                    <a:p>
                      <a:r>
                        <a:rPr lang="en-GB" sz="1400" dirty="0">
                          <a:latin typeface="Comic Sans MS" panose="030F0702030302020204" pitchFamily="66" charset="0"/>
                        </a:rPr>
                        <a:t>Workshop</a:t>
                      </a:r>
                    </a:p>
                    <a:p>
                      <a:endParaRPr lang="en-GB" sz="1200" dirty="0">
                        <a:latin typeface="KG Second Chances Solid" panose="02000000000000000000" pitchFamily="2" charset="0"/>
                      </a:endParaRPr>
                    </a:p>
                    <a:p>
                      <a:endParaRPr lang="en-GB" sz="1200" dirty="0">
                        <a:latin typeface="KG Second Chances Solid" panose="02000000000000000000" pitchFamily="2" charset="0"/>
                      </a:endParaRPr>
                    </a:p>
                  </a:txBody>
                  <a:tcPr marL="59526" marR="59526" marT="29763" marB="297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omic Sans MS" panose="030F0702030302020204" pitchFamily="66" charset="0"/>
                        </a:rPr>
                        <a:t>Local walk around the area (FREE)</a:t>
                      </a:r>
                    </a:p>
                    <a:p>
                      <a:endParaRPr lang="en-GB" sz="1600" b="0" dirty="0">
                        <a:latin typeface="Comic Sans MS" panose="030F0702030302020204" pitchFamily="66" charset="0"/>
                      </a:endParaRPr>
                    </a:p>
                    <a:p>
                      <a:endParaRPr lang="en-GB" sz="1600" b="0" dirty="0">
                        <a:latin typeface="Comic Sans MS" panose="030F0702030302020204" pitchFamily="66" charset="0"/>
                      </a:endParaRPr>
                    </a:p>
                    <a:p>
                      <a:endParaRPr lang="en-GB" sz="1600" b="0" dirty="0">
                        <a:latin typeface="Comic Sans MS" panose="030F0702030302020204" pitchFamily="66" charset="0"/>
                      </a:endParaRPr>
                    </a:p>
                    <a:p>
                      <a:r>
                        <a:rPr lang="en-GB" sz="1600" b="0" dirty="0">
                          <a:latin typeface="Comic Sans MS" panose="030F0702030302020204" pitchFamily="66" charset="0"/>
                        </a:rPr>
                        <a:t>Civic Trip </a:t>
                      </a:r>
                    </a:p>
                    <a:p>
                      <a:r>
                        <a:rPr lang="en-GB" sz="1600" b="0" dirty="0" err="1">
                          <a:latin typeface="Comic Sans MS" panose="030F0702030302020204" pitchFamily="66" charset="0"/>
                        </a:rPr>
                        <a:t>Pantomine</a:t>
                      </a:r>
                      <a:r>
                        <a:rPr lang="en-GB" sz="1600" b="0" dirty="0">
                          <a:latin typeface="Comic Sans MS" panose="030F0702030302020204" pitchFamily="66" charset="0"/>
                        </a:rPr>
                        <a:t> </a:t>
                      </a:r>
                    </a:p>
                    <a:p>
                      <a:r>
                        <a:rPr lang="en-GB" sz="1600" b="0" dirty="0">
                          <a:latin typeface="Comic Sans MS" panose="030F0702030302020204" pitchFamily="66" charset="0"/>
                        </a:rPr>
                        <a:t>(FREE)</a:t>
                      </a:r>
                    </a:p>
                    <a:p>
                      <a:endParaRPr lang="en-GB" sz="1600" b="0" dirty="0">
                        <a:latin typeface="KG Second Chances Solid" panose="02000000000000000000" pitchFamily="2" charset="0"/>
                      </a:endParaRPr>
                    </a:p>
                    <a:p>
                      <a:endParaRPr lang="en-GB" sz="1200" b="0" dirty="0">
                        <a:latin typeface="KG Second Chances Solid" panose="02000000000000000000" pitchFamily="2" charset="0"/>
                      </a:endParaRPr>
                    </a:p>
                  </a:txBody>
                  <a:tcPr marL="59526" marR="59526" marT="29763" marB="29763"/>
                </a:tc>
                <a:tc>
                  <a:txBody>
                    <a:bodyPr/>
                    <a:lstStyle/>
                    <a:p>
                      <a:endParaRPr lang="en-GB" sz="1200" dirty="0">
                        <a:highlight>
                          <a:srgbClr val="FFFF00"/>
                        </a:highlight>
                        <a:latin typeface="KG Second Chances Solid" panose="02000000000000000000" pitchFamily="2" charset="0"/>
                      </a:endParaRPr>
                    </a:p>
                  </a:txBody>
                  <a:tcPr marL="59526" marR="59526" marT="29763" marB="29763"/>
                </a:tc>
                <a:tc>
                  <a:txBody>
                    <a:bodyPr/>
                    <a:lstStyle/>
                    <a:p>
                      <a:endParaRPr lang="en-GB" sz="1200" dirty="0">
                        <a:latin typeface="KG Second Chances Solid" panose="02000000000000000000" pitchFamily="2" charset="0"/>
                      </a:endParaRPr>
                    </a:p>
                  </a:txBody>
                  <a:tcPr marL="59526" marR="59526" marT="29763" marB="29763"/>
                </a:tc>
                <a:tc>
                  <a:txBody>
                    <a:bodyPr/>
                    <a:lstStyle/>
                    <a:p>
                      <a:r>
                        <a:rPr lang="en-GB" sz="1600" dirty="0">
                          <a:latin typeface="Comic Sans MS" panose="030F0702030302020204" pitchFamily="66" charset="0"/>
                        </a:rPr>
                        <a:t>Nantwich Museum Toys </a:t>
                      </a:r>
                    </a:p>
                    <a:p>
                      <a:r>
                        <a:rPr lang="en-GB" sz="1600" dirty="0">
                          <a:latin typeface="Comic Sans MS" panose="030F0702030302020204" pitchFamily="66" charset="0"/>
                        </a:rPr>
                        <a:t>(Small Charge)</a:t>
                      </a:r>
                    </a:p>
                  </a:txBody>
                  <a:tcPr marL="59526" marR="59526" marT="29763" marB="29763"/>
                </a:tc>
                <a:tc>
                  <a:txBody>
                    <a:bodyPr/>
                    <a:lstStyle/>
                    <a:p>
                      <a:endParaRPr lang="en-GB" sz="1300" dirty="0">
                        <a:highlight>
                          <a:srgbClr val="FFFF00"/>
                        </a:highlight>
                        <a:latin typeface="KG Second Chances Solid" panose="02000000000000000000" pitchFamily="2" charset="0"/>
                      </a:endParaRPr>
                    </a:p>
                  </a:txBody>
                  <a:tcPr marL="59526" marR="59526" marT="29763" marB="29763"/>
                </a:tc>
                <a:extLst>
                  <a:ext uri="{0D108BD9-81ED-4DB2-BD59-A6C34878D82A}">
                    <a16:rowId xmlns:a16="http://schemas.microsoft.com/office/drawing/2014/main" val="1319682712"/>
                  </a:ext>
                </a:extLst>
              </a:tr>
            </a:tbl>
          </a:graphicData>
        </a:graphic>
      </p:graphicFrame>
    </p:spTree>
    <p:extLst>
      <p:ext uri="{BB962C8B-B14F-4D97-AF65-F5344CB8AC3E}">
        <p14:creationId xmlns:p14="http://schemas.microsoft.com/office/powerpoint/2010/main" val="3323339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bg2">
              <a:alpha val="50000"/>
            </a:schemeClr>
          </a:solidFill>
          <a:ln w="32707" cap="flat">
            <a:noFill/>
            <a:prstDash val="solid"/>
            <a:miter/>
          </a:ln>
        </p:spPr>
        <p:txBody>
          <a:bodyPr rtlCol="0" anchor="ctr"/>
          <a:lstStyle/>
          <a:p>
            <a:endParaRPr lang="en-US"/>
          </a:p>
        </p:txBody>
      </p:sp>
      <p:sp>
        <p:nvSpPr>
          <p:cNvPr id="5" name="TextBox 4"/>
          <p:cNvSpPr txBox="1"/>
          <p:nvPr/>
        </p:nvSpPr>
        <p:spPr>
          <a:xfrm>
            <a:off x="838200" y="937845"/>
            <a:ext cx="6696453" cy="364367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200" kern="1200" dirty="0">
                <a:solidFill>
                  <a:schemeClr val="tx1"/>
                </a:solidFill>
                <a:latin typeface="Comic Sans MS" panose="030F0702030302020204" pitchFamily="66" charset="0"/>
                <a:ea typeface="+mj-ea"/>
                <a:cs typeface="+mj-cs"/>
              </a:rPr>
              <a:t>Homework</a:t>
            </a:r>
          </a:p>
        </p:txBody>
      </p:sp>
      <p:sp>
        <p:nvSpPr>
          <p:cNvPr id="2" name="TextBox 1"/>
          <p:cNvSpPr txBox="1"/>
          <p:nvPr/>
        </p:nvSpPr>
        <p:spPr>
          <a:xfrm>
            <a:off x="7143324" y="1314593"/>
            <a:ext cx="4471736" cy="1246472"/>
          </a:xfrm>
          <a:prstGeom prst="rect">
            <a:avLst/>
          </a:prstGeom>
        </p:spPr>
        <p:txBody>
          <a:bodyPr vert="horz" lIns="91440" tIns="45720" rIns="91440" bIns="45720" rtlCol="0" anchor="ctr">
            <a:normAutofit/>
          </a:bodyPr>
          <a:lstStyle/>
          <a:p>
            <a:pPr algn="r">
              <a:lnSpc>
                <a:spcPct val="90000"/>
              </a:lnSpc>
              <a:spcBef>
                <a:spcPts val="1000"/>
              </a:spcBef>
            </a:pPr>
            <a:endParaRPr lang="en-US" sz="2400" i="1" kern="1200" dirty="0">
              <a:solidFill>
                <a:schemeClr val="tx1"/>
              </a:solidFill>
              <a:latin typeface="+mn-lt"/>
              <a:ea typeface="+mn-ea"/>
              <a:cs typeface="+mn-cs"/>
            </a:endParaRPr>
          </a:p>
        </p:txBody>
      </p:sp>
      <p:pic>
        <p:nvPicPr>
          <p:cNvPr id="3" name="Picture 2" descr="A bird with a red head&#10;&#10;Description automatically generated">
            <a:extLst>
              <a:ext uri="{FF2B5EF4-FFF2-40B4-BE49-F238E27FC236}">
                <a16:creationId xmlns:a16="http://schemas.microsoft.com/office/drawing/2014/main" id="{2F533B36-2201-5A08-2104-28DCD79B9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9445" y="160020"/>
            <a:ext cx="975360" cy="678180"/>
          </a:xfrm>
          <a:prstGeom prst="rect">
            <a:avLst/>
          </a:prstGeom>
        </p:spPr>
      </p:pic>
      <p:sp>
        <p:nvSpPr>
          <p:cNvPr id="4" name="Rectangle 3">
            <a:extLst>
              <a:ext uri="{FF2B5EF4-FFF2-40B4-BE49-F238E27FC236}">
                <a16:creationId xmlns:a16="http://schemas.microsoft.com/office/drawing/2014/main" id="{1D76B4B0-BB78-462B-96F1-58C926D55090}"/>
              </a:ext>
            </a:extLst>
          </p:cNvPr>
          <p:cNvSpPr/>
          <p:nvPr/>
        </p:nvSpPr>
        <p:spPr>
          <a:xfrm>
            <a:off x="4952575" y="-2315"/>
            <a:ext cx="6096000" cy="6370975"/>
          </a:xfrm>
          <a:prstGeom prst="rect">
            <a:avLst/>
          </a:prstGeom>
        </p:spPr>
        <p:txBody>
          <a:bodyPr>
            <a:spAutoFit/>
          </a:bodyPr>
          <a:lstStyle/>
          <a:p>
            <a:pPr marL="342900" indent="-342900">
              <a:buFont typeface="Arial" panose="020B0604020202020204" pitchFamily="34" charset="0"/>
              <a:buChar char="•"/>
            </a:pPr>
            <a:r>
              <a:rPr lang="en-GB" sz="2400" dirty="0">
                <a:latin typeface="Comic Sans MS" panose="030F0702030302020204" pitchFamily="66" charset="0"/>
              </a:rPr>
              <a:t>There will be a variety of homework set in Year 1, largely concentrating on Phonics and Maths. </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Homework is set on a Friday and due in on Wednesday.</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Children will have a copy of their homework with a brief explanation of the task in their book bags. </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Children can bring their completed homework into school or upload a picture onto Tapestry with a  brief description on how they found it.</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Reading runs alongside homework. </a:t>
            </a:r>
          </a:p>
        </p:txBody>
      </p:sp>
    </p:spTree>
    <p:extLst>
      <p:ext uri="{BB962C8B-B14F-4D97-AF65-F5344CB8AC3E}">
        <p14:creationId xmlns:p14="http://schemas.microsoft.com/office/powerpoint/2010/main" val="9115442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1065749"/>
            <a:ext cx="4953001" cy="47265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Little </a:t>
            </a:r>
            <a:r>
              <a:rPr lang="en-US" sz="4400" kern="1200" dirty="0" err="1">
                <a:solidFill>
                  <a:schemeClr val="tx1"/>
                </a:solidFill>
                <a:latin typeface="Comic Sans MS" panose="030F0702030302020204" pitchFamily="66" charset="0"/>
                <a:ea typeface="+mj-ea"/>
                <a:cs typeface="+mj-cs"/>
              </a:rPr>
              <a:t>Wandle</a:t>
            </a:r>
            <a:endParaRPr lang="en-US" sz="4400" kern="1200" dirty="0">
              <a:solidFill>
                <a:schemeClr val="tx1"/>
              </a:solidFill>
              <a:latin typeface="Comic Sans MS" panose="030F0702030302020204" pitchFamily="66" charset="0"/>
              <a:ea typeface="+mj-ea"/>
              <a:cs typeface="+mj-cs"/>
            </a:endParaRPr>
          </a:p>
        </p:txBody>
      </p:sp>
      <p:sp>
        <p:nvSpPr>
          <p:cNvPr id="2" name="TextBox 1"/>
          <p:cNvSpPr txBox="1"/>
          <p:nvPr/>
        </p:nvSpPr>
        <p:spPr>
          <a:xfrm>
            <a:off x="6196437" y="439960"/>
            <a:ext cx="5274346" cy="5887859"/>
          </a:xfrm>
          <a:prstGeom prst="rect">
            <a:avLst/>
          </a:prstGeom>
        </p:spPr>
        <p:txBody>
          <a:bodyPr vert="horz" lIns="91440" tIns="45720" rIns="91440" bIns="45720" rtlCol="0" anchor="ctr">
            <a:normAutofit fontScale="92500" lnSpcReduction="20000"/>
          </a:bodyPr>
          <a:lstStyle/>
          <a:p>
            <a:r>
              <a:rPr lang="en-GB" sz="2800" dirty="0">
                <a:latin typeface="Comic Sans MS" panose="030F0702030302020204" pitchFamily="66" charset="0"/>
                <a:cs typeface="Arial" panose="020B0604020202020204" pitchFamily="34" charset="0"/>
              </a:rPr>
              <a:t>Phonics is taught daily. </a:t>
            </a:r>
          </a:p>
          <a:p>
            <a:endParaRPr lang="en-GB" sz="2800" dirty="0">
              <a:latin typeface="Comic Sans MS" panose="030F0702030302020204" pitchFamily="66" charset="0"/>
              <a:cs typeface="Arial" panose="020B0604020202020204" pitchFamily="34" charset="0"/>
            </a:endParaRPr>
          </a:p>
          <a:p>
            <a:r>
              <a:rPr lang="en-GB" sz="2800" dirty="0">
                <a:latin typeface="Comic Sans MS" panose="030F0702030302020204" pitchFamily="66" charset="0"/>
                <a:cs typeface="Arial" panose="020B0604020202020204" pitchFamily="34" charset="0"/>
              </a:rPr>
              <a:t>Some children will have phonics interventions during the school day. </a:t>
            </a:r>
          </a:p>
          <a:p>
            <a:endParaRPr lang="en-GB" sz="2800" dirty="0">
              <a:latin typeface="Comic Sans MS" panose="030F0702030302020204" pitchFamily="66" charset="0"/>
              <a:cs typeface="Arial" panose="020B0604020202020204" pitchFamily="34" charset="0"/>
            </a:endParaRPr>
          </a:p>
          <a:p>
            <a:r>
              <a:rPr lang="en-GB" sz="2800" b="1" dirty="0">
                <a:latin typeface="Comic Sans MS" panose="030F0702030302020204" pitchFamily="66" charset="0"/>
                <a:cs typeface="Arial" panose="020B0604020202020204" pitchFamily="34" charset="0"/>
              </a:rPr>
              <a:t>3 reads a week with a member of the ‘Year One Reading Team’- </a:t>
            </a:r>
            <a:r>
              <a:rPr lang="en-GB" sz="2800" dirty="0">
                <a:latin typeface="Comic Sans MS" panose="030F0702030302020204" pitchFamily="66" charset="0"/>
                <a:cs typeface="Arial" panose="020B0604020202020204" pitchFamily="34" charset="0"/>
              </a:rPr>
              <a:t>Little </a:t>
            </a:r>
            <a:r>
              <a:rPr lang="en-GB" sz="2800" dirty="0" err="1">
                <a:latin typeface="Comic Sans MS" panose="030F0702030302020204" pitchFamily="66" charset="0"/>
                <a:cs typeface="Arial" panose="020B0604020202020204" pitchFamily="34" charset="0"/>
              </a:rPr>
              <a:t>Wandle</a:t>
            </a:r>
            <a:r>
              <a:rPr lang="en-GB" sz="2800" dirty="0">
                <a:latin typeface="Comic Sans MS" panose="030F0702030302020204" pitchFamily="66" charset="0"/>
                <a:cs typeface="Arial" panose="020B0604020202020204" pitchFamily="34" charset="0"/>
              </a:rPr>
              <a:t> book to be sent home after 3 reads.</a:t>
            </a:r>
          </a:p>
          <a:p>
            <a:endParaRPr lang="en-GB" sz="2800" dirty="0">
              <a:latin typeface="Comic Sans MS" panose="030F0702030302020204" pitchFamily="66" charset="0"/>
              <a:cs typeface="Arial" panose="020B0604020202020204" pitchFamily="34" charset="0"/>
            </a:endParaRPr>
          </a:p>
          <a:p>
            <a:r>
              <a:rPr lang="en-GB" sz="2800" dirty="0">
                <a:latin typeface="Comic Sans MS" panose="030F0702030302020204" pitchFamily="66" charset="0"/>
                <a:cs typeface="Arial" panose="020B0604020202020204" pitchFamily="34" charset="0"/>
              </a:rPr>
              <a:t>Reading for pleasure books to be</a:t>
            </a:r>
          </a:p>
          <a:p>
            <a:r>
              <a:rPr lang="en-GB" sz="2800" dirty="0">
                <a:latin typeface="Comic Sans MS" panose="030F0702030302020204" pitchFamily="66" charset="0"/>
                <a:cs typeface="Arial" panose="020B0604020202020204" pitchFamily="34" charset="0"/>
              </a:rPr>
              <a:t>swapped on a </a:t>
            </a:r>
            <a:r>
              <a:rPr lang="en-GB" sz="2800" b="1" dirty="0">
                <a:latin typeface="Comic Sans MS" panose="030F0702030302020204" pitchFamily="66" charset="0"/>
                <a:cs typeface="Arial" panose="020B0604020202020204" pitchFamily="34" charset="0"/>
              </a:rPr>
              <a:t>Tuesday and Friday</a:t>
            </a:r>
            <a:r>
              <a:rPr lang="en-GB" sz="2800" dirty="0">
                <a:latin typeface="Comic Sans MS" panose="030F0702030302020204" pitchFamily="66" charset="0"/>
                <a:cs typeface="Arial" panose="020B0604020202020204" pitchFamily="34" charset="0"/>
              </a:rPr>
              <a:t>.</a:t>
            </a:r>
          </a:p>
          <a:p>
            <a:endParaRPr lang="en-GB" sz="2800" dirty="0">
              <a:latin typeface="Comic Sans MS" panose="030F0702030302020204" pitchFamily="66" charset="0"/>
              <a:cs typeface="Arial" panose="020B0604020202020204" pitchFamily="34" charset="0"/>
            </a:endParaRPr>
          </a:p>
          <a:p>
            <a:r>
              <a:rPr lang="en-GB" sz="2800" dirty="0">
                <a:latin typeface="Comic Sans MS" panose="030F0702030302020204" pitchFamily="66" charset="0"/>
                <a:cs typeface="Arial" panose="020B0604020202020204" pitchFamily="34" charset="0"/>
              </a:rPr>
              <a:t>Reading at home to be written in reading diaries.</a:t>
            </a:r>
            <a:endParaRPr lang="en-US" sz="2800" dirty="0">
              <a:latin typeface="Comic Sans MS" panose="030F0702030302020204" pitchFamily="66" charset="0"/>
              <a:cs typeface="Arial" panose="020B0604020202020204" pitchFamily="34" charset="0"/>
            </a:endParaRPr>
          </a:p>
        </p:txBody>
      </p:sp>
      <p:pic>
        <p:nvPicPr>
          <p:cNvPr id="3" name="Picture 2" descr="A bird with a red head&#10;&#10;Description automatically generated">
            <a:extLst>
              <a:ext uri="{FF2B5EF4-FFF2-40B4-BE49-F238E27FC236}">
                <a16:creationId xmlns:a16="http://schemas.microsoft.com/office/drawing/2014/main" id="{B4F1E34A-5A53-0995-BE1A-39AE3E57F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20" y="57150"/>
            <a:ext cx="975360" cy="678180"/>
          </a:xfrm>
          <a:prstGeom prst="rect">
            <a:avLst/>
          </a:prstGeom>
        </p:spPr>
      </p:pic>
    </p:spTree>
    <p:extLst>
      <p:ext uri="{BB962C8B-B14F-4D97-AF65-F5344CB8AC3E}">
        <p14:creationId xmlns:p14="http://schemas.microsoft.com/office/powerpoint/2010/main" val="42304503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5" name="TextBox 4"/>
          <p:cNvSpPr txBox="1"/>
          <p:nvPr/>
        </p:nvSpPr>
        <p:spPr>
          <a:xfrm>
            <a:off x="838199" y="1065749"/>
            <a:ext cx="4953001" cy="47265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Comic Sans MS" panose="030F0702030302020204" pitchFamily="66" charset="0"/>
                <a:ea typeface="+mj-ea"/>
                <a:cs typeface="+mj-cs"/>
              </a:rPr>
              <a:t>Reading Books</a:t>
            </a:r>
          </a:p>
        </p:txBody>
      </p:sp>
      <p:sp>
        <p:nvSpPr>
          <p:cNvPr id="2" name="TextBox 1"/>
          <p:cNvSpPr txBox="1"/>
          <p:nvPr/>
        </p:nvSpPr>
        <p:spPr>
          <a:xfrm>
            <a:off x="6104854" y="654809"/>
            <a:ext cx="5274346" cy="5431376"/>
          </a:xfrm>
          <a:prstGeom prst="rect">
            <a:avLst/>
          </a:prstGeom>
        </p:spPr>
        <p:txBody>
          <a:bodyPr vert="horz" lIns="91440" tIns="45720" rIns="91440" bIns="45720" rtlCol="0" anchor="ctr">
            <a:normAutofit fontScale="85000" lnSpcReduction="20000"/>
          </a:bodyPr>
          <a:lstStyle/>
          <a:p>
            <a:pPr marL="285750" indent="-228600">
              <a:lnSpc>
                <a:spcPct val="90000"/>
              </a:lnSpc>
              <a:spcAft>
                <a:spcPts val="600"/>
              </a:spcAft>
              <a:buFont typeface="Arial" panose="020B0604020202020204" pitchFamily="34" charset="0"/>
              <a:buChar char="•"/>
            </a:pPr>
            <a:r>
              <a:rPr lang="en-US" sz="2800" dirty="0">
                <a:latin typeface="Comic Sans MS" panose="030F0702030302020204" pitchFamily="66" charset="0"/>
              </a:rPr>
              <a:t>School staff to decide when a child changes levels. We take many things into account when changing their level.</a:t>
            </a:r>
          </a:p>
          <a:p>
            <a:pPr marL="285750" indent="-228600">
              <a:lnSpc>
                <a:spcPct val="90000"/>
              </a:lnSpc>
              <a:spcAft>
                <a:spcPts val="600"/>
              </a:spcAft>
              <a:buFont typeface="Arial" panose="020B0604020202020204" pitchFamily="34" charset="0"/>
              <a:buChar char="•"/>
            </a:pPr>
            <a:endParaRPr lang="en-US" sz="28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800" dirty="0">
                <a:latin typeface="Comic Sans MS" panose="030F0702030302020204" pitchFamily="66" charset="0"/>
              </a:rPr>
              <a:t>Little </a:t>
            </a:r>
            <a:r>
              <a:rPr lang="en-US" sz="2800" dirty="0" err="1">
                <a:latin typeface="Comic Sans MS" panose="030F0702030302020204" pitchFamily="66" charset="0"/>
              </a:rPr>
              <a:t>Wandle</a:t>
            </a:r>
            <a:r>
              <a:rPr lang="en-US" sz="2800" dirty="0">
                <a:latin typeface="Comic Sans MS" panose="030F0702030302020204" pitchFamily="66" charset="0"/>
              </a:rPr>
              <a:t> promotes reading a book more than once to create fluent readers. </a:t>
            </a:r>
          </a:p>
          <a:p>
            <a:pPr marL="285750" indent="-228600">
              <a:lnSpc>
                <a:spcPct val="90000"/>
              </a:lnSpc>
              <a:spcAft>
                <a:spcPts val="600"/>
              </a:spcAft>
              <a:buFont typeface="Arial" panose="020B0604020202020204" pitchFamily="34" charset="0"/>
              <a:buChar char="•"/>
            </a:pPr>
            <a:endParaRPr lang="en-US" sz="28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800" dirty="0">
                <a:latin typeface="Comic Sans MS" panose="030F0702030302020204" pitchFamily="66" charset="0"/>
              </a:rPr>
              <a:t>Children should be reading the Little </a:t>
            </a:r>
            <a:r>
              <a:rPr lang="en-US" sz="2800" dirty="0" err="1">
                <a:latin typeface="Comic Sans MS" panose="030F0702030302020204" pitchFamily="66" charset="0"/>
              </a:rPr>
              <a:t>Wandle</a:t>
            </a:r>
            <a:r>
              <a:rPr lang="en-US" sz="2800" dirty="0">
                <a:latin typeface="Comic Sans MS" panose="030F0702030302020204" pitchFamily="66" charset="0"/>
              </a:rPr>
              <a:t> books fluently at home.</a:t>
            </a:r>
          </a:p>
          <a:p>
            <a:pPr marL="285750" indent="-228600">
              <a:lnSpc>
                <a:spcPct val="90000"/>
              </a:lnSpc>
              <a:spcAft>
                <a:spcPts val="600"/>
              </a:spcAft>
              <a:buFont typeface="Arial" panose="020B0604020202020204" pitchFamily="34" charset="0"/>
              <a:buChar char="•"/>
            </a:pPr>
            <a:endParaRPr lang="en-US" sz="28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800" dirty="0">
                <a:latin typeface="Comic Sans MS" panose="030F0702030302020204" pitchFamily="66" charset="0"/>
              </a:rPr>
              <a:t>Children will have access to Reading for Pleasure books.</a:t>
            </a:r>
          </a:p>
          <a:p>
            <a:pPr marL="285750" indent="-228600">
              <a:lnSpc>
                <a:spcPct val="90000"/>
              </a:lnSpc>
              <a:spcAft>
                <a:spcPts val="600"/>
              </a:spcAft>
              <a:buFont typeface="Arial" panose="020B0604020202020204" pitchFamily="34" charset="0"/>
              <a:buChar char="•"/>
            </a:pPr>
            <a:endParaRPr lang="en-US" sz="28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800" dirty="0">
                <a:latin typeface="Comic Sans MS" panose="030F0702030302020204" pitchFamily="66" charset="0"/>
              </a:rPr>
              <a:t>Reading for Pleasure books are to be enjoyed at home together. </a:t>
            </a:r>
          </a:p>
        </p:txBody>
      </p:sp>
      <p:pic>
        <p:nvPicPr>
          <p:cNvPr id="3" name="Picture 2" descr="A bird with a red head&#10;&#10;Description automatically generated">
            <a:extLst>
              <a:ext uri="{FF2B5EF4-FFF2-40B4-BE49-F238E27FC236}">
                <a16:creationId xmlns:a16="http://schemas.microsoft.com/office/drawing/2014/main" id="{B4F1E34A-5A53-0995-BE1A-39AE3E57F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20" y="57150"/>
            <a:ext cx="975360" cy="678180"/>
          </a:xfrm>
          <a:prstGeom prst="rect">
            <a:avLst/>
          </a:prstGeom>
        </p:spPr>
      </p:pic>
    </p:spTree>
    <p:extLst>
      <p:ext uri="{BB962C8B-B14F-4D97-AF65-F5344CB8AC3E}">
        <p14:creationId xmlns:p14="http://schemas.microsoft.com/office/powerpoint/2010/main" val="188370328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2" name="Title 1"/>
          <p:cNvSpPr>
            <a:spLocks noGrp="1"/>
          </p:cNvSpPr>
          <p:nvPr>
            <p:ph type="title"/>
          </p:nvPr>
        </p:nvSpPr>
        <p:spPr>
          <a:xfrm>
            <a:off x="838199" y="1065749"/>
            <a:ext cx="5762898" cy="1531677"/>
          </a:xfrm>
        </p:spPr>
        <p:txBody>
          <a:bodyPr>
            <a:normAutofit/>
          </a:bodyPr>
          <a:lstStyle/>
          <a:p>
            <a:r>
              <a:rPr lang="en-GB" dirty="0">
                <a:latin typeface="Comic Sans MS" panose="030F0702030302020204" pitchFamily="66" charset="0"/>
              </a:rPr>
              <a:t>National Testing </a:t>
            </a:r>
          </a:p>
        </p:txBody>
      </p:sp>
      <p:sp>
        <p:nvSpPr>
          <p:cNvPr id="3" name="Content Placeholder 2"/>
          <p:cNvSpPr>
            <a:spLocks noGrp="1"/>
          </p:cNvSpPr>
          <p:nvPr>
            <p:ph idx="1"/>
          </p:nvPr>
        </p:nvSpPr>
        <p:spPr>
          <a:xfrm>
            <a:off x="7298385" y="138222"/>
            <a:ext cx="3815778" cy="6528796"/>
          </a:xfrm>
        </p:spPr>
        <p:txBody>
          <a:bodyPr anchor="ctr">
            <a:normAutofit fontScale="40000" lnSpcReduction="20000"/>
          </a:bodyPr>
          <a:lstStyle/>
          <a:p>
            <a:endParaRPr lang="en-GB" sz="2200" dirty="0">
              <a:latin typeface="Arial Nova" panose="020B0604020202020204" pitchFamily="34" charset="0"/>
            </a:endParaRPr>
          </a:p>
          <a:p>
            <a:endParaRPr lang="en-GB" sz="3800" dirty="0">
              <a:latin typeface="Comic Sans MS" panose="030F0702030302020204" pitchFamily="66" charset="0"/>
            </a:endParaRPr>
          </a:p>
          <a:p>
            <a:r>
              <a:rPr lang="en-GB" sz="5100" dirty="0">
                <a:latin typeface="Comic Sans MS" panose="030F0702030302020204" pitchFamily="66" charset="0"/>
              </a:rPr>
              <a:t>Year ones complete the ‘Phonics Screening Check’. This will be in the week commencing the 8</a:t>
            </a:r>
            <a:r>
              <a:rPr lang="en-GB" sz="5100" baseline="30000" dirty="0">
                <a:latin typeface="Comic Sans MS" panose="030F0702030302020204" pitchFamily="66" charset="0"/>
              </a:rPr>
              <a:t>th</a:t>
            </a:r>
            <a:r>
              <a:rPr lang="en-GB" sz="5100" dirty="0">
                <a:latin typeface="Comic Sans MS" panose="030F0702030302020204" pitchFamily="66" charset="0"/>
              </a:rPr>
              <a:t> June 2026.</a:t>
            </a:r>
          </a:p>
          <a:p>
            <a:endParaRPr lang="en-GB" sz="5100" dirty="0">
              <a:latin typeface="Comic Sans MS" panose="030F0702030302020204" pitchFamily="66" charset="0"/>
            </a:endParaRPr>
          </a:p>
          <a:p>
            <a:r>
              <a:rPr lang="en-GB" sz="5100" dirty="0">
                <a:latin typeface="Comic Sans MS" panose="030F0702030302020204" pitchFamily="66" charset="0"/>
              </a:rPr>
              <a:t>In the check, children read 40 words in total. These words are a mixture of real and ‘alien’ words. </a:t>
            </a:r>
          </a:p>
          <a:p>
            <a:endParaRPr lang="en-GB" sz="5100" dirty="0">
              <a:latin typeface="Comic Sans MS" panose="030F0702030302020204" pitchFamily="66" charset="0"/>
            </a:endParaRPr>
          </a:p>
          <a:p>
            <a:r>
              <a:rPr lang="en-GB" sz="5100" dirty="0">
                <a:latin typeface="Comic Sans MS" panose="030F0702030302020204" pitchFamily="66" charset="0"/>
              </a:rPr>
              <a:t>Children are to use their knowledge of phonics to decode and read the words.</a:t>
            </a:r>
          </a:p>
          <a:p>
            <a:endParaRPr lang="en-GB" sz="5100" dirty="0">
              <a:latin typeface="Comic Sans MS" panose="030F0702030302020204" pitchFamily="66" charset="0"/>
            </a:endParaRPr>
          </a:p>
          <a:p>
            <a:r>
              <a:rPr lang="en-GB" sz="5100" dirty="0">
                <a:latin typeface="Comic Sans MS" panose="030F0702030302020204" pitchFamily="66" charset="0"/>
              </a:rPr>
              <a:t>A pass mark is set each year and is released after the test period has closed.</a:t>
            </a:r>
          </a:p>
          <a:p>
            <a:r>
              <a:rPr lang="en-GB" sz="5100" dirty="0">
                <a:latin typeface="Comic Sans MS" panose="030F0702030302020204" pitchFamily="66" charset="0"/>
              </a:rPr>
              <a:t>During the year, we do </a:t>
            </a:r>
            <a:r>
              <a:rPr lang="en-GB" sz="5100" b="1" dirty="0">
                <a:latin typeface="Comic Sans MS" panose="030F0702030302020204" pitchFamily="66" charset="0"/>
              </a:rPr>
              <a:t>LOTS</a:t>
            </a:r>
            <a:r>
              <a:rPr lang="en-GB" sz="5100" dirty="0">
                <a:latin typeface="Comic Sans MS" panose="030F0702030302020204" pitchFamily="66" charset="0"/>
              </a:rPr>
              <a:t> of practises.</a:t>
            </a:r>
          </a:p>
          <a:p>
            <a:endParaRPr lang="en-GB" sz="5100" dirty="0">
              <a:latin typeface="Comic Sans MS" panose="030F0702030302020204" pitchFamily="66" charset="0"/>
            </a:endParaRPr>
          </a:p>
          <a:p>
            <a:r>
              <a:rPr lang="en-GB" sz="5100" dirty="0">
                <a:latin typeface="Comic Sans MS" panose="030F0702030302020204" pitchFamily="66" charset="0"/>
              </a:rPr>
              <a:t>The pass mark is usually 32.</a:t>
            </a:r>
          </a:p>
          <a:p>
            <a:pPr marL="0" indent="0">
              <a:buNone/>
            </a:pPr>
            <a:endParaRPr lang="en-GB" sz="2000" dirty="0">
              <a:latin typeface="Arial Nova" panose="020B0604020202020204" pitchFamily="34" charset="0"/>
            </a:endParaRPr>
          </a:p>
          <a:p>
            <a:pPr marL="0" indent="0">
              <a:buNone/>
            </a:pPr>
            <a:endParaRPr lang="en-GB" sz="2000" dirty="0"/>
          </a:p>
        </p:txBody>
      </p:sp>
      <p:pic>
        <p:nvPicPr>
          <p:cNvPr id="6" name="Picture 5" descr="A bird with a red head&#10;&#10;Description automatically generated">
            <a:extLst>
              <a:ext uri="{FF2B5EF4-FFF2-40B4-BE49-F238E27FC236}">
                <a16:creationId xmlns:a16="http://schemas.microsoft.com/office/drawing/2014/main" id="{B98F5ED8-BD19-4076-8354-7BC4C9038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370" y="230189"/>
            <a:ext cx="975360" cy="678180"/>
          </a:xfrm>
          <a:prstGeom prst="rect">
            <a:avLst/>
          </a:prstGeom>
        </p:spPr>
      </p:pic>
      <p:pic>
        <p:nvPicPr>
          <p:cNvPr id="1026" name="Picture 2" descr="Year 1 Phonics Screening Test ...">
            <a:extLst>
              <a:ext uri="{FF2B5EF4-FFF2-40B4-BE49-F238E27FC236}">
                <a16:creationId xmlns:a16="http://schemas.microsoft.com/office/drawing/2014/main" id="{AE09CDD0-D821-47D9-8E04-9D8FF2A5C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9" y="3246315"/>
            <a:ext cx="5925589" cy="296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427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solidFill>
                <a:schemeClr val="tx1"/>
              </a:solidFill>
            </a:endParaRPr>
          </a:p>
        </p:txBody>
      </p:sp>
      <p:sp>
        <p:nvSpPr>
          <p:cNvPr id="5" name="TextBox 4"/>
          <p:cNvSpPr txBox="1"/>
          <p:nvPr/>
        </p:nvSpPr>
        <p:spPr>
          <a:xfrm>
            <a:off x="838199" y="1065749"/>
            <a:ext cx="5562601" cy="472650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KG Second Chances Solid" panose="02000000000000000000" pitchFamily="2" charset="0"/>
                <a:ea typeface="+mj-ea"/>
                <a:cs typeface="+mj-cs"/>
              </a:rPr>
              <a:t>Before and After school care </a:t>
            </a:r>
            <a:endParaRPr lang="en-US" sz="4400" dirty="0">
              <a:latin typeface="KG Second Chances Solid" panose="02000000000000000000" pitchFamily="2" charset="0"/>
              <a:ea typeface="+mj-ea"/>
              <a:cs typeface="+mj-cs"/>
            </a:endParaRPr>
          </a:p>
          <a:p>
            <a:pPr>
              <a:lnSpc>
                <a:spcPct val="90000"/>
              </a:lnSpc>
              <a:spcBef>
                <a:spcPct val="0"/>
              </a:spcBef>
              <a:spcAft>
                <a:spcPts val="600"/>
              </a:spcAft>
            </a:pPr>
            <a:endParaRPr lang="en-US" sz="4400" kern="1200" dirty="0">
              <a:solidFill>
                <a:schemeClr val="tx1"/>
              </a:solidFill>
              <a:latin typeface="KG Second Chances Solid" panose="02000000000000000000" pitchFamily="2" charset="0"/>
              <a:ea typeface="+mj-ea"/>
              <a:cs typeface="+mj-cs"/>
            </a:endParaRPr>
          </a:p>
          <a:p>
            <a:pPr>
              <a:lnSpc>
                <a:spcPct val="90000"/>
              </a:lnSpc>
              <a:spcBef>
                <a:spcPct val="0"/>
              </a:spcBef>
              <a:spcAft>
                <a:spcPts val="600"/>
              </a:spcAft>
            </a:pPr>
            <a:r>
              <a:rPr lang="en-US" sz="4400" kern="1200" dirty="0" err="1">
                <a:solidFill>
                  <a:schemeClr val="tx1"/>
                </a:solidFill>
                <a:latin typeface="KG Second Chances Solid" panose="02000000000000000000" pitchFamily="2" charset="0"/>
                <a:ea typeface="+mj-ea"/>
                <a:cs typeface="+mj-cs"/>
              </a:rPr>
              <a:t>Kidspace</a:t>
            </a:r>
            <a:endParaRPr lang="en-US" sz="4400" kern="1200" dirty="0">
              <a:solidFill>
                <a:schemeClr val="tx1"/>
              </a:solidFill>
              <a:latin typeface="KG Second Chances Solid" panose="02000000000000000000" pitchFamily="2" charset="0"/>
              <a:ea typeface="+mj-ea"/>
              <a:cs typeface="+mj-cs"/>
            </a:endParaRPr>
          </a:p>
        </p:txBody>
      </p:sp>
      <p:sp>
        <p:nvSpPr>
          <p:cNvPr id="2" name="TextBox 1"/>
          <p:cNvSpPr txBox="1"/>
          <p:nvPr/>
        </p:nvSpPr>
        <p:spPr>
          <a:xfrm>
            <a:off x="6871063" y="713313"/>
            <a:ext cx="5111387" cy="5431376"/>
          </a:xfrm>
          <a:prstGeom prst="rect">
            <a:avLst/>
          </a:prstGeom>
        </p:spPr>
        <p:txBody>
          <a:bodyPr vert="horz" lIns="91440" tIns="45720" rIns="91440" bIns="45720" rtlCol="0" anchor="ctr">
            <a:normAutofit/>
          </a:bodyPr>
          <a:lstStyle/>
          <a:p>
            <a:pPr marL="57150">
              <a:lnSpc>
                <a:spcPct val="90000"/>
              </a:lnSpc>
              <a:spcAft>
                <a:spcPts val="600"/>
              </a:spcAft>
            </a:pPr>
            <a:r>
              <a:rPr lang="en-US" sz="2800" dirty="0"/>
              <a:t>Book via School Spider app</a:t>
            </a:r>
          </a:p>
          <a:p>
            <a:pPr marL="57150">
              <a:lnSpc>
                <a:spcPct val="90000"/>
              </a:lnSpc>
              <a:spcAft>
                <a:spcPts val="600"/>
              </a:spcAft>
            </a:pPr>
            <a:endParaRPr lang="en-US" sz="2800" dirty="0"/>
          </a:p>
          <a:p>
            <a:pPr marL="57150">
              <a:lnSpc>
                <a:spcPct val="90000"/>
              </a:lnSpc>
              <a:spcAft>
                <a:spcPts val="600"/>
              </a:spcAft>
            </a:pPr>
            <a:r>
              <a:rPr lang="en-US" sz="2800" dirty="0"/>
              <a:t>Before school care from </a:t>
            </a:r>
          </a:p>
          <a:p>
            <a:pPr marL="57150">
              <a:lnSpc>
                <a:spcPct val="90000"/>
              </a:lnSpc>
              <a:spcAft>
                <a:spcPts val="600"/>
              </a:spcAft>
            </a:pPr>
            <a:r>
              <a:rPr lang="en-US" sz="2800" dirty="0"/>
              <a:t>7.30am - 8.45am is £6.00.</a:t>
            </a:r>
          </a:p>
          <a:p>
            <a:pPr marL="57150">
              <a:lnSpc>
                <a:spcPct val="90000"/>
              </a:lnSpc>
              <a:spcAft>
                <a:spcPts val="600"/>
              </a:spcAft>
            </a:pPr>
            <a:r>
              <a:rPr lang="en-US" sz="2800" dirty="0"/>
              <a:t>After school care:</a:t>
            </a:r>
          </a:p>
          <a:p>
            <a:pPr marL="57150">
              <a:lnSpc>
                <a:spcPct val="90000"/>
              </a:lnSpc>
              <a:spcAft>
                <a:spcPts val="600"/>
              </a:spcAft>
            </a:pPr>
            <a:r>
              <a:rPr lang="en-US" sz="2800"/>
              <a:t>3:30pm -6:00pm is £13.00.</a:t>
            </a:r>
            <a:endParaRPr lang="en-US" sz="2800" dirty="0"/>
          </a:p>
          <a:p>
            <a:pPr marL="57150">
              <a:lnSpc>
                <a:spcPct val="90000"/>
              </a:lnSpc>
              <a:spcAft>
                <a:spcPts val="600"/>
              </a:spcAft>
            </a:pPr>
            <a:endParaRPr lang="en-US" sz="2800" dirty="0"/>
          </a:p>
        </p:txBody>
      </p:sp>
      <p:pic>
        <p:nvPicPr>
          <p:cNvPr id="3" name="Picture 2" descr="A bird with a red head&#10;&#10;Description automatically generated">
            <a:extLst>
              <a:ext uri="{FF2B5EF4-FFF2-40B4-BE49-F238E27FC236}">
                <a16:creationId xmlns:a16="http://schemas.microsoft.com/office/drawing/2014/main" id="{7653D609-02A6-9B80-1602-1739B873C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520" y="136773"/>
            <a:ext cx="975360" cy="678180"/>
          </a:xfrm>
          <a:prstGeom prst="rect">
            <a:avLst/>
          </a:prstGeom>
        </p:spPr>
      </p:pic>
    </p:spTree>
    <p:extLst>
      <p:ext uri="{BB962C8B-B14F-4D97-AF65-F5344CB8AC3E}">
        <p14:creationId xmlns:p14="http://schemas.microsoft.com/office/powerpoint/2010/main" val="132091859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DD219433D4C45A54F3EA416497325" ma:contentTypeVersion="18" ma:contentTypeDescription="Create a new document." ma:contentTypeScope="" ma:versionID="803a6053c0a47956f40ce6aac7fcfadb">
  <xsd:schema xmlns:xsd="http://www.w3.org/2001/XMLSchema" xmlns:xs="http://www.w3.org/2001/XMLSchema" xmlns:p="http://schemas.microsoft.com/office/2006/metadata/properties" xmlns:ns3="80f4a2b4-e8b7-4e0d-bf6b-23255593c2d8" xmlns:ns4="d5fef43d-117f-42e6-8a71-f4790331a06a" targetNamespace="http://schemas.microsoft.com/office/2006/metadata/properties" ma:root="true" ma:fieldsID="242e32dea84b61e9279a299bd616a7aa" ns3:_="" ns4:_="">
    <xsd:import namespace="80f4a2b4-e8b7-4e0d-bf6b-23255593c2d8"/>
    <xsd:import namespace="d5fef43d-117f-42e6-8a71-f4790331a0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4a2b4-e8b7-4e0d-bf6b-23255593c2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fef43d-117f-42e6-8a71-f4790331a0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0f4a2b4-e8b7-4e0d-bf6b-23255593c2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E060F0-2C40-4971-85D6-5429A990E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4a2b4-e8b7-4e0d-bf6b-23255593c2d8"/>
    <ds:schemaRef ds:uri="d5fef43d-117f-42e6-8a71-f4790331a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9AE0C8-84DD-4B32-A7C1-739F9968F612}">
  <ds:schemaRef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d5fef43d-117f-42e6-8a71-f4790331a06a"/>
    <ds:schemaRef ds:uri="80f4a2b4-e8b7-4e0d-bf6b-23255593c2d8"/>
  </ds:schemaRefs>
</ds:datastoreItem>
</file>

<file path=customXml/itemProps3.xml><?xml version="1.0" encoding="utf-8"?>
<ds:datastoreItem xmlns:ds="http://schemas.openxmlformats.org/officeDocument/2006/customXml" ds:itemID="{BE3E0286-A30D-45FB-9AEB-0892340CCD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TotalTime>
  <Words>610</Words>
  <Application>Microsoft Office PowerPoint</Application>
  <PresentationFormat>Widescreen</PresentationFormat>
  <Paragraphs>118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Arial Nova</vt:lpstr>
      <vt:lpstr>Calibri</vt:lpstr>
      <vt:lpstr>Calibri Light</vt:lpstr>
      <vt:lpstr>Comic Sans MS</vt:lpstr>
      <vt:lpstr>KG Second Chances Solid</vt:lpstr>
      <vt:lpstr>Times New Roman</vt:lpstr>
      <vt:lpstr>Office Theme</vt:lpstr>
      <vt:lpstr>Welcome to Year 1</vt:lpstr>
      <vt:lpstr>PowerPoint Presentation</vt:lpstr>
      <vt:lpstr>PowerPoint Presentation</vt:lpstr>
      <vt:lpstr>PowerPoint Presentation</vt:lpstr>
      <vt:lpstr>PowerPoint Presentation</vt:lpstr>
      <vt:lpstr>PowerPoint Presentation</vt:lpstr>
      <vt:lpstr>PowerPoint Presentation</vt:lpstr>
      <vt:lpstr>National Testing </vt:lpstr>
      <vt:lpstr>PowerPoint Presentation</vt:lpstr>
      <vt:lpstr>PowerPoint Presentation</vt:lpstr>
      <vt:lpstr>PowerPoint Presentation</vt:lpstr>
      <vt:lpstr>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Joseph Bullen</dc:creator>
  <cp:keywords/>
  <dc:description/>
  <cp:lastModifiedBy>Aimee Addis</cp:lastModifiedBy>
  <cp:revision>34</cp:revision>
  <dcterms:created xsi:type="dcterms:W3CDTF">2019-09-01T16:15:25Z</dcterms:created>
  <dcterms:modified xsi:type="dcterms:W3CDTF">2025-09-09T13:36:56Z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0x010100876DD219433D4C45A54F3EA416497325</vt:lpwstr>
  </property>
</Properties>
</file>