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5" r:id="rId10"/>
    <p:sldId id="262" r:id="rId11"/>
    <p:sldId id="268" r:id="rId12"/>
    <p:sldId id="269" r:id="rId13"/>
    <p:sldId id="263" r:id="rId14"/>
    <p:sldId id="270" r:id="rId15"/>
    <p:sldId id="266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2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8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3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1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5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0C70-B0B6-4FF8-8FB9-D3A5F57E7BCD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8E57-6340-41CA-A1DA-27A2C5867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8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ghfieldsacademy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supermove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3296"/>
            <a:ext cx="9144000" cy="1510190"/>
          </a:xfrm>
        </p:spPr>
        <p:txBody>
          <a:bodyPr anchor="ctr">
            <a:normAutofit/>
          </a:bodyPr>
          <a:lstStyle/>
          <a:p>
            <a:r>
              <a:rPr lang="en-GB" sz="3700" dirty="0">
                <a:latin typeface="KG Second Chances Solid" panose="02000000000000000000" pitchFamily="2" charset="0"/>
              </a:rPr>
              <a:t>Welcome to Year 4</a:t>
            </a:r>
          </a:p>
        </p:txBody>
      </p:sp>
      <p:pic>
        <p:nvPicPr>
          <p:cNvPr id="5" name="Picture 4" descr="A bird with a red head&#10;&#10;Description automatically generated">
            <a:extLst>
              <a:ext uri="{FF2B5EF4-FFF2-40B4-BE49-F238E27FC236}">
                <a16:creationId xmlns:a16="http://schemas.microsoft.com/office/drawing/2014/main" id="{C6C9FEDA-FF21-571E-B8E6-B0C885DD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3" y="1532408"/>
            <a:ext cx="2968783" cy="2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10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0781" y="814953"/>
            <a:ext cx="5319317" cy="1437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This half term’s learning…</a:t>
            </a:r>
          </a:p>
        </p:txBody>
      </p:sp>
      <p:sp>
        <p:nvSpPr>
          <p:cNvPr id="3" name="AutoShape 4" descr="Power Maths Year 6 Pupil Practice Book 6A thumbnai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A bird with a red head&#10;&#10;Description automatically generated">
            <a:extLst>
              <a:ext uri="{FF2B5EF4-FFF2-40B4-BE49-F238E27FC236}">
                <a16:creationId xmlns:a16="http://schemas.microsoft.com/office/drawing/2014/main" id="{4D4348C2-0064-B7F3-1665-6B734E876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20" y="136773"/>
            <a:ext cx="975360" cy="678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777448-1D20-46E5-B29A-D571FF2EF0DB}"/>
              </a:ext>
            </a:extLst>
          </p:cNvPr>
          <p:cNvSpPr txBox="1"/>
          <p:nvPr/>
        </p:nvSpPr>
        <p:spPr>
          <a:xfrm>
            <a:off x="573740" y="2572871"/>
            <a:ext cx="83102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Afternoon lessons:</a:t>
            </a:r>
          </a:p>
          <a:p>
            <a:r>
              <a:rPr lang="en-GB" sz="2400" dirty="0"/>
              <a:t>History – Ancient Greece</a:t>
            </a:r>
          </a:p>
          <a:p>
            <a:r>
              <a:rPr lang="en-GB" sz="2400" dirty="0"/>
              <a:t>Computing – The Internet (Mrs Jackson).</a:t>
            </a:r>
          </a:p>
          <a:p>
            <a:r>
              <a:rPr lang="en-GB" sz="2400" dirty="0"/>
              <a:t>Spanish – Welcome to our school (Mrs Jackson)</a:t>
            </a:r>
          </a:p>
          <a:p>
            <a:r>
              <a:rPr lang="en-GB" sz="2400" dirty="0"/>
              <a:t>RE – God and Creation, Trinity</a:t>
            </a:r>
          </a:p>
          <a:p>
            <a:r>
              <a:rPr lang="en-GB" sz="2400" dirty="0"/>
              <a:t>Science – Sound</a:t>
            </a:r>
          </a:p>
          <a:p>
            <a:r>
              <a:rPr lang="en-GB" sz="2400" dirty="0"/>
              <a:t>Art – Manga</a:t>
            </a:r>
          </a:p>
          <a:p>
            <a:r>
              <a:rPr lang="en-GB" sz="2400" dirty="0"/>
              <a:t>PSHE – Me and my relationships</a:t>
            </a:r>
          </a:p>
          <a:p>
            <a:r>
              <a:rPr lang="en-GB" sz="2400" dirty="0"/>
              <a:t>PE – Swimming, Tag Rugby with Mr Gibbons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8075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D7AA-568F-4F9F-8EE9-A57853D0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3299"/>
          </a:xfrm>
        </p:spPr>
        <p:txBody>
          <a:bodyPr>
            <a:normAutofit fontScale="90000"/>
          </a:bodyPr>
          <a:lstStyle/>
          <a:p>
            <a:r>
              <a:rPr lang="en-GB" dirty="0"/>
              <a:t>Swimming</a:t>
            </a:r>
            <a:br>
              <a:rPr lang="en-GB" dirty="0"/>
            </a:br>
            <a:r>
              <a:rPr lang="en-GB" dirty="0"/>
              <a:t>Wednesday afternoon – starting next week 17</a:t>
            </a:r>
            <a:r>
              <a:rPr lang="en-GB" baseline="30000" dirty="0"/>
              <a:t>th</a:t>
            </a:r>
            <a:r>
              <a:rPr lang="en-GB" dirty="0"/>
              <a:t> – leaving school at 1.30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0ED5-405C-4322-9039-FE672789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7" y="2363507"/>
            <a:ext cx="10515600" cy="4351338"/>
          </a:xfrm>
        </p:spPr>
        <p:txBody>
          <a:bodyPr/>
          <a:lstStyle/>
          <a:p>
            <a:r>
              <a:rPr lang="en-GB" dirty="0"/>
              <a:t>You should have received a message from Mrs Hughes about swimming lesson.</a:t>
            </a:r>
          </a:p>
          <a:p>
            <a:r>
              <a:rPr lang="en-GB" dirty="0"/>
              <a:t>These are statutory and non-attendance would need to be covered by a GP or medical professional.</a:t>
            </a:r>
          </a:p>
          <a:p>
            <a:r>
              <a:rPr lang="en-GB" dirty="0"/>
              <a:t>If your child is scared, we can discuss adjustments to make the activity accessible.  Please come and talk with me if this is the case.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Is there anyone who would be willing to walk to and from the pool with us?  Even if we could put a rota together?</a:t>
            </a:r>
          </a:p>
        </p:txBody>
      </p:sp>
    </p:spTree>
    <p:extLst>
      <p:ext uri="{BB962C8B-B14F-4D97-AF65-F5344CB8AC3E}">
        <p14:creationId xmlns:p14="http://schemas.microsoft.com/office/powerpoint/2010/main" val="37695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KG Second Chances Solid" panose="02000000000000000000" pitchFamily="2" charset="0"/>
              </a:rPr>
              <a:t>Any questions</a:t>
            </a:r>
          </a:p>
        </p:txBody>
      </p:sp>
      <p:pic>
        <p:nvPicPr>
          <p:cNvPr id="1026" name="Picture 2" descr="question mark gif - Google Search | Question mark gif, Search engine  marketing, Search engine">
            <a:extLst>
              <a:ext uri="{FF2B5EF4-FFF2-40B4-BE49-F238E27FC236}">
                <a16:creationId xmlns:a16="http://schemas.microsoft.com/office/drawing/2014/main" id="{7423190C-AF3F-BB47-B04B-F70D07CF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53" y="2037714"/>
            <a:ext cx="4942280" cy="27825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314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675" y="713312"/>
            <a:ext cx="5233030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Keeping in touch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5999" y="713313"/>
            <a:ext cx="525780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If you need to speak to me privately, I can see parents after school, you just need to call the school office to arrange this beforehand.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Alternatively, you can catch me once all the children have left at 3:30pm if you just need a quick chat.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Please follow us to see what we have been up to!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Twitter: @</a:t>
            </a:r>
            <a:r>
              <a:rPr lang="en-US" sz="2000" dirty="0" err="1"/>
              <a:t>HighfieldsCPS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Communication from myself will be via School Spider and via the class website page.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hlinkClick r:id="rId2"/>
              </a:rPr>
              <a:t>Highfields Academy: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AutoShape 4" descr="Power Maths Year 6 Pupil Practice Book 6A thumbnai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541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5387" y="2248263"/>
            <a:ext cx="2718801" cy="160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Daily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Timetable</a:t>
            </a:r>
          </a:p>
        </p:txBody>
      </p:sp>
      <p:pic>
        <p:nvPicPr>
          <p:cNvPr id="2" name="Picture 1" descr="A bird with a red head&#10;&#10;Description automatically generated">
            <a:extLst>
              <a:ext uri="{FF2B5EF4-FFF2-40B4-BE49-F238E27FC236}">
                <a16:creationId xmlns:a16="http://schemas.microsoft.com/office/drawing/2014/main" id="{0BAE4044-34CF-1B08-64EC-83B79685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0" y="121920"/>
            <a:ext cx="975360" cy="67818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DFABA3-C2C4-4C9A-9539-96CDF26BF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44052"/>
              </p:ext>
            </p:extLst>
          </p:nvPr>
        </p:nvGraphicFramePr>
        <p:xfrm>
          <a:off x="3648635" y="1107744"/>
          <a:ext cx="7568005" cy="432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591">
                  <a:extLst>
                    <a:ext uri="{9D8B030D-6E8A-4147-A177-3AD203B41FA5}">
                      <a16:colId xmlns:a16="http://schemas.microsoft.com/office/drawing/2014/main" val="1436062367"/>
                    </a:ext>
                  </a:extLst>
                </a:gridCol>
                <a:gridCol w="6176414">
                  <a:extLst>
                    <a:ext uri="{9D8B030D-6E8A-4147-A177-3AD203B41FA5}">
                      <a16:colId xmlns:a16="http://schemas.microsoft.com/office/drawing/2014/main" val="1483178039"/>
                    </a:ext>
                  </a:extLst>
                </a:gridCol>
              </a:tblGrid>
              <a:tr h="39317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Y3/4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44426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8.50 – 9am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Register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630476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9-10am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English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251529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10-10.45am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62940" algn="l"/>
                        </a:tabLst>
                      </a:pPr>
                      <a:r>
                        <a:rPr lang="en-GB" sz="1600" kern="100" dirty="0">
                          <a:effectLst/>
                        </a:rPr>
                        <a:t>Whole Class Reading/Picture News/Singing Assembly</a:t>
                      </a:r>
                      <a:endParaRPr lang="en-GB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220605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10.45-11am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Break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521077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11-12.10 pm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Maths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385338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12.10-1pm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Lunch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419228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1pm-1.15pm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Class Novel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840320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1.15-2.15 pm</a:t>
                      </a:r>
                      <a:endParaRPr lang="en-GB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Foundation subject</a:t>
                      </a:r>
                      <a:endParaRPr lang="en-GB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937251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2.15 - 3.15pm</a:t>
                      </a:r>
                      <a:endParaRPr lang="en-GB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/>
                          <a:ea typeface="Aptos" panose="020B0004020202020204"/>
                          <a:cs typeface="Times New Roman" panose="02020603050405020304" pitchFamily="18" charset="0"/>
                        </a:rPr>
                        <a:t>Foundation subject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465610"/>
                  </a:ext>
                </a:extLst>
              </a:tr>
              <a:tr h="393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3.30pm</a:t>
                      </a:r>
                      <a:endParaRPr lang="en-GB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Home</a:t>
                      </a:r>
                      <a:endParaRPr lang="en-GB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88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3308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713312"/>
            <a:ext cx="4038600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Weekly Staff Timetable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5339" y="713313"/>
            <a:ext cx="623846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Class Teacher – Mrs Richards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TA Support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Mrs Foster – every morning and afternoon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When I have my PPA time and the class will be covered by Mrs Jackson or Mrs Walker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At various points throughout the year, I will also have some non-contact time to develop my lead subject of Literacy, and this will also be covered by Mrs Jackson.</a:t>
            </a:r>
          </a:p>
        </p:txBody>
      </p:sp>
      <p:pic>
        <p:nvPicPr>
          <p:cNvPr id="3" name="Picture 2" descr="A bird with a red head&#10;&#10;Description automatically generated">
            <a:extLst>
              <a:ext uri="{FF2B5EF4-FFF2-40B4-BE49-F238E27FC236}">
                <a16:creationId xmlns:a16="http://schemas.microsoft.com/office/drawing/2014/main" id="{C272240B-C658-4592-23C1-382ABFB88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95" y="151626"/>
            <a:ext cx="97536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61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0471" y="544503"/>
            <a:ext cx="2248915" cy="1470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Trips and Visits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67" y="5277684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ird with a red head&#10;&#10;Description automatically generated">
            <a:extLst>
              <a:ext uri="{FF2B5EF4-FFF2-40B4-BE49-F238E27FC236}">
                <a16:creationId xmlns:a16="http://schemas.microsoft.com/office/drawing/2014/main" id="{221889B0-402B-4F40-BF85-5BFFF883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88" y="205413"/>
            <a:ext cx="975360" cy="6781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11924"/>
              </p:ext>
            </p:extLst>
          </p:nvPr>
        </p:nvGraphicFramePr>
        <p:xfrm>
          <a:off x="2913308" y="883594"/>
          <a:ext cx="8072742" cy="346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57">
                  <a:extLst>
                    <a:ext uri="{9D8B030D-6E8A-4147-A177-3AD203B41FA5}">
                      <a16:colId xmlns:a16="http://schemas.microsoft.com/office/drawing/2014/main" val="4091654220"/>
                    </a:ext>
                  </a:extLst>
                </a:gridCol>
                <a:gridCol w="1345457">
                  <a:extLst>
                    <a:ext uri="{9D8B030D-6E8A-4147-A177-3AD203B41FA5}">
                      <a16:colId xmlns:a16="http://schemas.microsoft.com/office/drawing/2014/main" val="254479531"/>
                    </a:ext>
                  </a:extLst>
                </a:gridCol>
                <a:gridCol w="1345457">
                  <a:extLst>
                    <a:ext uri="{9D8B030D-6E8A-4147-A177-3AD203B41FA5}">
                      <a16:colId xmlns:a16="http://schemas.microsoft.com/office/drawing/2014/main" val="2720295810"/>
                    </a:ext>
                  </a:extLst>
                </a:gridCol>
                <a:gridCol w="1345457">
                  <a:extLst>
                    <a:ext uri="{9D8B030D-6E8A-4147-A177-3AD203B41FA5}">
                      <a16:colId xmlns:a16="http://schemas.microsoft.com/office/drawing/2014/main" val="2282774747"/>
                    </a:ext>
                  </a:extLst>
                </a:gridCol>
                <a:gridCol w="1345457">
                  <a:extLst>
                    <a:ext uri="{9D8B030D-6E8A-4147-A177-3AD203B41FA5}">
                      <a16:colId xmlns:a16="http://schemas.microsoft.com/office/drawing/2014/main" val="1871427815"/>
                    </a:ext>
                  </a:extLst>
                </a:gridCol>
                <a:gridCol w="1345457">
                  <a:extLst>
                    <a:ext uri="{9D8B030D-6E8A-4147-A177-3AD203B41FA5}">
                      <a16:colId xmlns:a16="http://schemas.microsoft.com/office/drawing/2014/main" val="2613479972"/>
                    </a:ext>
                  </a:extLst>
                </a:gridCol>
              </a:tblGrid>
              <a:tr h="50541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KG Second Chances Solid" panose="02000000000000000000" pitchFamily="2" charset="0"/>
                        </a:rPr>
                        <a:t>Autumn 1</a:t>
                      </a: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KG Second Chances Solid" panose="02000000000000000000" pitchFamily="2" charset="0"/>
                        </a:rPr>
                        <a:t>Autumn 2</a:t>
                      </a: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KG Second Chances Solid" panose="02000000000000000000" pitchFamily="2" charset="0"/>
                        </a:rPr>
                        <a:t>Spring 1</a:t>
                      </a: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KG Second Chances Solid" panose="02000000000000000000" pitchFamily="2" charset="0"/>
                        </a:rPr>
                        <a:t>Spring 2</a:t>
                      </a: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KG Second Chances Solid" panose="02000000000000000000" pitchFamily="2" charset="0"/>
                        </a:rPr>
                        <a:t>Summer 1</a:t>
                      </a: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KG Second Chances Solid" panose="02000000000000000000" pitchFamily="2" charset="0"/>
                        </a:rPr>
                        <a:t>Summer 2</a:t>
                      </a:r>
                    </a:p>
                  </a:txBody>
                  <a:tcPr marL="59526" marR="59526" marT="29763" marB="29763"/>
                </a:tc>
                <a:extLst>
                  <a:ext uri="{0D108BD9-81ED-4DB2-BD59-A6C34878D82A}">
                    <a16:rowId xmlns:a16="http://schemas.microsoft.com/office/drawing/2014/main" val="3888289998"/>
                  </a:ext>
                </a:extLst>
              </a:tr>
              <a:tr h="295771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KG Second Chances Solid" panose="02000000000000000000" pitchFamily="2" charset="0"/>
                        </a:rPr>
                        <a:t>Robinwood</a:t>
                      </a: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KG Second Chances Solid" panose="02000000000000000000" pitchFamily="2" charset="0"/>
                      </a:endParaRP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endParaRPr lang="en-GB" sz="2000" dirty="0">
                        <a:highlight>
                          <a:srgbClr val="FFFF00"/>
                        </a:highlight>
                        <a:latin typeface="KG Second Chances Solid" panose="02000000000000000000" pitchFamily="2" charset="0"/>
                      </a:endParaRP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KG Second Chances Solid" panose="02000000000000000000" pitchFamily="2" charset="0"/>
                        </a:rPr>
                        <a:t>Sing Fest – Love Music Trust</a:t>
                      </a: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marL="59526" marR="59526" marT="29763" marB="29763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KG Second Chances Solid" panose="02000000000000000000" pitchFamily="2" charset="0"/>
                        </a:rPr>
                        <a:t>Anglo-Saxon experience day (in school) - hopefully</a:t>
                      </a:r>
                    </a:p>
                  </a:txBody>
                  <a:tcPr marL="59526" marR="59526" marT="29763" marB="29763"/>
                </a:tc>
                <a:extLst>
                  <a:ext uri="{0D108BD9-81ED-4DB2-BD59-A6C34878D82A}">
                    <a16:rowId xmlns:a16="http://schemas.microsoft.com/office/drawing/2014/main" val="131968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339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894347-C9A9-4BFD-8A6D-05A2B0CDD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31D9B7-48AB-4407-A9E8-13391FCB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9902" flipV="1">
            <a:off x="5210629" y="4242714"/>
            <a:ext cx="7104297" cy="3137347"/>
          </a:xfrm>
          <a:custGeom>
            <a:avLst/>
            <a:gdLst>
              <a:gd name="connsiteX0" fmla="*/ 6772629 w 7104297"/>
              <a:gd name="connsiteY0" fmla="*/ 3137347 h 3137347"/>
              <a:gd name="connsiteX1" fmla="*/ 7104297 w 7104297"/>
              <a:gd name="connsiteY1" fmla="*/ 1081624 h 3137347"/>
              <a:gd name="connsiteX2" fmla="*/ 400225 w 7104297"/>
              <a:gd name="connsiteY2" fmla="*/ 0 h 3137347"/>
              <a:gd name="connsiteX3" fmla="*/ 277738 w 7104297"/>
              <a:gd name="connsiteY3" fmla="*/ 5048 h 3137347"/>
              <a:gd name="connsiteX4" fmla="*/ 0 w 7104297"/>
              <a:gd name="connsiteY4" fmla="*/ 23585 h 3137347"/>
              <a:gd name="connsiteX5" fmla="*/ 296410 w 7104297"/>
              <a:gd name="connsiteY5" fmla="*/ 136472 h 3137347"/>
              <a:gd name="connsiteX6" fmla="*/ 396403 w 7104297"/>
              <a:gd name="connsiteY6" fmla="*/ 445861 h 3137347"/>
              <a:gd name="connsiteX7" fmla="*/ 760665 w 7104297"/>
              <a:gd name="connsiteY7" fmla="*/ 621461 h 3137347"/>
              <a:gd name="connsiteX8" fmla="*/ 996368 w 7104297"/>
              <a:gd name="connsiteY8" fmla="*/ 684176 h 3137347"/>
              <a:gd name="connsiteX9" fmla="*/ 1535617 w 7104297"/>
              <a:gd name="connsiteY9" fmla="*/ 776157 h 3137347"/>
              <a:gd name="connsiteX10" fmla="*/ 1614185 w 7104297"/>
              <a:gd name="connsiteY10" fmla="*/ 926671 h 3137347"/>
              <a:gd name="connsiteX11" fmla="*/ 1682037 w 7104297"/>
              <a:gd name="connsiteY11" fmla="*/ 1093909 h 3137347"/>
              <a:gd name="connsiteX12" fmla="*/ 1824886 w 7104297"/>
              <a:gd name="connsiteY12" fmla="*/ 1202614 h 3137347"/>
              <a:gd name="connsiteX13" fmla="*/ 714243 w 7104297"/>
              <a:gd name="connsiteY13" fmla="*/ 1185890 h 3137347"/>
              <a:gd name="connsiteX14" fmla="*/ 1967733 w 7104297"/>
              <a:gd name="connsiteY14" fmla="*/ 1537090 h 3137347"/>
              <a:gd name="connsiteX15" fmla="*/ 1857026 w 7104297"/>
              <a:gd name="connsiteY15" fmla="*/ 1675062 h 3137347"/>
              <a:gd name="connsiteX16" fmla="*/ 2542697 w 7104297"/>
              <a:gd name="connsiteY16" fmla="*/ 1863205 h 3137347"/>
              <a:gd name="connsiteX17" fmla="*/ 2174863 w 7104297"/>
              <a:gd name="connsiteY17" fmla="*/ 1884109 h 3137347"/>
              <a:gd name="connsiteX18" fmla="*/ 4314015 w 7104297"/>
              <a:gd name="connsiteY18" fmla="*/ 2670128 h 3137347"/>
              <a:gd name="connsiteX19" fmla="*/ 5430784 w 7104297"/>
              <a:gd name="connsiteY19" fmla="*/ 2889725 h 3137347"/>
              <a:gd name="connsiteX20" fmla="*/ 6613344 w 7104297"/>
              <a:gd name="connsiteY20" fmla="*/ 3108822 h 3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4297" h="3137347">
                <a:moveTo>
                  <a:pt x="6772629" y="3137347"/>
                </a:moveTo>
                <a:lnTo>
                  <a:pt x="7104297" y="1081624"/>
                </a:lnTo>
                <a:lnTo>
                  <a:pt x="400225" y="0"/>
                </a:lnTo>
                <a:lnTo>
                  <a:pt x="277738" y="5048"/>
                </a:lnTo>
                <a:cubicBezTo>
                  <a:pt x="185423" y="9801"/>
                  <a:pt x="92851" y="15745"/>
                  <a:pt x="0" y="23585"/>
                </a:cubicBezTo>
                <a:cubicBezTo>
                  <a:pt x="96424" y="149013"/>
                  <a:pt x="221416" y="44490"/>
                  <a:pt x="296410" y="136472"/>
                </a:cubicBezTo>
                <a:cubicBezTo>
                  <a:pt x="224986" y="328795"/>
                  <a:pt x="253557" y="433318"/>
                  <a:pt x="396403" y="445861"/>
                </a:cubicBezTo>
                <a:cubicBezTo>
                  <a:pt x="535682" y="458403"/>
                  <a:pt x="685672" y="391507"/>
                  <a:pt x="760665" y="621461"/>
                </a:cubicBezTo>
                <a:cubicBezTo>
                  <a:pt x="782093" y="692537"/>
                  <a:pt x="914229" y="671633"/>
                  <a:pt x="996368" y="684176"/>
                </a:cubicBezTo>
                <a:cubicBezTo>
                  <a:pt x="1174926" y="713442"/>
                  <a:pt x="1364202" y="684176"/>
                  <a:pt x="1535617" y="776157"/>
                </a:cubicBezTo>
                <a:cubicBezTo>
                  <a:pt x="1603471" y="809604"/>
                  <a:pt x="1649896" y="834690"/>
                  <a:pt x="1614185" y="926671"/>
                </a:cubicBezTo>
                <a:cubicBezTo>
                  <a:pt x="1578472" y="1022833"/>
                  <a:pt x="1624898" y="1056279"/>
                  <a:pt x="1682037" y="1093909"/>
                </a:cubicBezTo>
                <a:cubicBezTo>
                  <a:pt x="1724892" y="1123175"/>
                  <a:pt x="1789173" y="1114814"/>
                  <a:pt x="1824886" y="1202614"/>
                </a:cubicBezTo>
                <a:cubicBezTo>
                  <a:pt x="1449909" y="1190070"/>
                  <a:pt x="1085647" y="1118994"/>
                  <a:pt x="714243" y="1185890"/>
                </a:cubicBezTo>
                <a:cubicBezTo>
                  <a:pt x="1121358" y="1353128"/>
                  <a:pt x="1567759" y="1344765"/>
                  <a:pt x="1967733" y="1537090"/>
                </a:cubicBezTo>
                <a:cubicBezTo>
                  <a:pt x="1953448" y="1603986"/>
                  <a:pt x="1860597" y="1574718"/>
                  <a:pt x="1857026" y="1675062"/>
                </a:cubicBezTo>
                <a:cubicBezTo>
                  <a:pt x="2067727" y="1779586"/>
                  <a:pt x="2321284" y="1708508"/>
                  <a:pt x="2542697" y="1863205"/>
                </a:cubicBezTo>
                <a:cubicBezTo>
                  <a:pt x="2414134" y="1934281"/>
                  <a:pt x="2296285" y="1817213"/>
                  <a:pt x="2174863" y="1884109"/>
                </a:cubicBezTo>
                <a:cubicBezTo>
                  <a:pt x="2214147" y="1984452"/>
                  <a:pt x="3992607" y="2603233"/>
                  <a:pt x="4314015" y="2670128"/>
                </a:cubicBezTo>
                <a:cubicBezTo>
                  <a:pt x="4559090" y="2721868"/>
                  <a:pt x="4976921" y="2803592"/>
                  <a:pt x="5430784" y="2889725"/>
                </a:cubicBezTo>
                <a:cubicBezTo>
                  <a:pt x="5827914" y="2965093"/>
                  <a:pt x="6252633" y="3043836"/>
                  <a:pt x="6613344" y="3108822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765" y="305434"/>
            <a:ext cx="6696453" cy="98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551" y="1295001"/>
            <a:ext cx="4677299" cy="4738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i="1" dirty="0"/>
              <a:t>Atom Prime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on Friday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i="1" dirty="0"/>
              <a:t>Due in the following Wednesday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Literacy – reading comprehension or Grammar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2400" i="1" dirty="0"/>
              <a:t>Maths – linked to current objectives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2400" i="1" dirty="0"/>
              <a:t>Maths Challenges on the Year 4 website page for those who like to do a bit more!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i="1" dirty="0"/>
              <a:t>Intuitive program – it gets easier/harder depending upon the results.</a:t>
            </a:r>
          </a:p>
        </p:txBody>
      </p:sp>
      <p:pic>
        <p:nvPicPr>
          <p:cNvPr id="3" name="Picture 2" descr="A bird with a red head&#10;&#10;Description automatically generated">
            <a:extLst>
              <a:ext uri="{FF2B5EF4-FFF2-40B4-BE49-F238E27FC236}">
                <a16:creationId xmlns:a16="http://schemas.microsoft.com/office/drawing/2014/main" id="{2F533B36-2201-5A08-2104-28DCD79B9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45" y="160020"/>
            <a:ext cx="975360" cy="678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D4BF8-2432-49A8-8D2F-A97FBFD7CBFD}"/>
              </a:ext>
            </a:extLst>
          </p:cNvPr>
          <p:cNvSpPr txBox="1"/>
          <p:nvPr/>
        </p:nvSpPr>
        <p:spPr>
          <a:xfrm>
            <a:off x="6248400" y="762742"/>
            <a:ext cx="510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Reading – your child should be aiming to read every day for a period of 10 – 15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Reading stamina (or lack of) is often a reason why children find assessments challenging.  Regular reading helps to build this stamina quite quickly.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chat with your child about the books they read to check that they understand them and are engaging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Times Tables: 5 – 10 minutes daily if possible – little and often is the key here.  Also practise in many different 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Spellings:  I send a list home each week – we have a spelling assessment using these spelling rules/patterns every half term.</a:t>
            </a:r>
          </a:p>
        </p:txBody>
      </p:sp>
    </p:spTree>
    <p:extLst>
      <p:ext uri="{BB962C8B-B14F-4D97-AF65-F5344CB8AC3E}">
        <p14:creationId xmlns:p14="http://schemas.microsoft.com/office/powerpoint/2010/main" val="9115442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408913-B323-422F-B521-2957A5B7F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92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65749"/>
            <a:ext cx="5762898" cy="4726502"/>
          </a:xfrm>
        </p:spPr>
        <p:txBody>
          <a:bodyPr>
            <a:normAutofit/>
          </a:bodyPr>
          <a:lstStyle/>
          <a:p>
            <a:r>
              <a:rPr lang="en-GB" dirty="0">
                <a:latin typeface="KG Second Chances Solid" panose="02000000000000000000" pitchFamily="2" charset="77"/>
              </a:rPr>
              <a:t>National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53" y="713313"/>
            <a:ext cx="6109447" cy="5431376"/>
          </a:xfrm>
        </p:spPr>
        <p:txBody>
          <a:bodyPr anchor="ctr">
            <a:normAutofit/>
          </a:bodyPr>
          <a:lstStyle/>
          <a:p>
            <a:endParaRPr lang="en-GB" sz="2000" i="1" dirty="0"/>
          </a:p>
          <a:p>
            <a:endParaRPr lang="en-GB" sz="2000" i="1" dirty="0"/>
          </a:p>
          <a:p>
            <a:r>
              <a:rPr lang="en-GB" sz="2000" i="1" dirty="0"/>
              <a:t>In Year 4 we do the Multiplication Tables Check during the first week in June.</a:t>
            </a:r>
          </a:p>
          <a:p>
            <a:r>
              <a:rPr lang="en-GB" sz="2000" i="1" dirty="0"/>
              <a:t>The children will be tested on their times tables up to 12 x 12.</a:t>
            </a:r>
          </a:p>
          <a:p>
            <a:r>
              <a:rPr lang="en-GB" sz="2000" i="1" dirty="0"/>
              <a:t>There is no official pass mark for this but we would like all our children to be successful in their own right.</a:t>
            </a:r>
          </a:p>
          <a:p>
            <a:r>
              <a:rPr lang="en-GB" sz="2000" i="1" dirty="0"/>
              <a:t>The aim is to get 25/25 but we hope that most children will be able to score 20 or more</a:t>
            </a:r>
          </a:p>
          <a:p>
            <a:r>
              <a:rPr lang="en-GB" sz="2000" i="1" dirty="0"/>
              <a:t>There are 25 questions and each question has 6 seconds with a 3 second gap between each question.</a:t>
            </a:r>
          </a:p>
          <a:p>
            <a:r>
              <a:rPr lang="en-GB" sz="2000" i="1" dirty="0"/>
              <a:t>We are unable to give extra time for any pupils as this is classed as a ‘check’ not a ‘test’.</a:t>
            </a:r>
          </a:p>
          <a:p>
            <a:endParaRPr lang="en-GB" sz="2000" i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A bird with a red head&#10;&#10;Description automatically generated">
            <a:extLst>
              <a:ext uri="{FF2B5EF4-FFF2-40B4-BE49-F238E27FC236}">
                <a16:creationId xmlns:a16="http://schemas.microsoft.com/office/drawing/2014/main" id="{B98F5ED8-BD19-4076-8354-7BC4C903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230189"/>
            <a:ext cx="975360" cy="678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69C046-5D1A-40D6-8B91-2F7A028725D8}"/>
              </a:ext>
            </a:extLst>
          </p:cNvPr>
          <p:cNvSpPr/>
          <p:nvPr/>
        </p:nvSpPr>
        <p:spPr>
          <a:xfrm>
            <a:off x="675562" y="4400781"/>
            <a:ext cx="4313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https://www.bbc.co.uk/teach/supermovers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5427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408913-B323-422F-B521-2957A5B7F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92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065749"/>
            <a:ext cx="4953001" cy="472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Reading Books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99411" y="713312"/>
            <a:ext cx="5274346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Children will read daily in school.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They will be assessed using the Accelerated Reader system.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gives the children a ‘band’ so that they can choose appropriate books for their level.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Children are assessed regularly on the system and then can move to a higher band when they are ready.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Children will all also have access to the Whole Class reading book which this term is Paws – a lovely book about a boy with autism and his lovable dog.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encourage all children to read every day at home for 15 minutes – this is to improve their reading stamina and comprehension.  If you could read with your child, this would be even more beneficial.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 descr="A bird with a red head&#10;&#10;Description automatically generated">
            <a:extLst>
              <a:ext uri="{FF2B5EF4-FFF2-40B4-BE49-F238E27FC236}">
                <a16:creationId xmlns:a16="http://schemas.microsoft.com/office/drawing/2014/main" id="{B4F1E34A-5A53-0995-BE1A-39AE3E57F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20" y="57150"/>
            <a:ext cx="97536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032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408913-B323-422F-B521-2957A5B7F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92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065749"/>
            <a:ext cx="5562601" cy="472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Before and After school care </a:t>
            </a:r>
            <a:endParaRPr lang="en-US" sz="4400" dirty="0">
              <a:latin typeface="KG Second Chances Solid" panose="020000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KG Second Chances Solid" panose="020000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KG Second Chances Solid" panose="02000000000000000000" pitchFamily="2" charset="0"/>
                <a:ea typeface="+mj-ea"/>
                <a:cs typeface="+mj-cs"/>
              </a:rPr>
              <a:t>Kidspace</a:t>
            </a:r>
            <a:endParaRPr lang="en-US" sz="4400" kern="1200" dirty="0">
              <a:solidFill>
                <a:schemeClr val="tx1"/>
              </a:solidFill>
              <a:latin typeface="KG Second Chances Solid" panose="02000000000000000000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1063" y="713313"/>
            <a:ext cx="5111387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Book via School Spider app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Before school care from 7.30am - 8.45 am is £6.00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school care: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3.30 pm – 6.00 pm   £13.50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 descr="A bird with a red head&#10;&#10;Description automatically generated">
            <a:extLst>
              <a:ext uri="{FF2B5EF4-FFF2-40B4-BE49-F238E27FC236}">
                <a16:creationId xmlns:a16="http://schemas.microsoft.com/office/drawing/2014/main" id="{7653D609-02A6-9B80-1602-1739B873C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20" y="136773"/>
            <a:ext cx="97536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85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900BD-8014-4232-9023-76FB0D320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862" y="487156"/>
            <a:ext cx="5181600" cy="4351338"/>
          </a:xfrm>
        </p:spPr>
        <p:txBody>
          <a:bodyPr/>
          <a:lstStyle/>
          <a:p>
            <a:r>
              <a:rPr lang="en-GB" dirty="0"/>
              <a:t>Pathways to Write: Gorilla by Anthony Browne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4FE29D-97E5-48DC-9B87-5864A41CD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7487" y="487156"/>
            <a:ext cx="5181600" cy="4351338"/>
          </a:xfrm>
        </p:spPr>
        <p:txBody>
          <a:bodyPr/>
          <a:lstStyle/>
          <a:p>
            <a:r>
              <a:rPr lang="en-GB" dirty="0"/>
              <a:t>Whole Class reading book:  Paws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5754F9-A150-4774-A115-0A77CE8E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2" y="1505157"/>
            <a:ext cx="4514850" cy="3476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09334-A15C-4F78-B7C2-275D7696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974" y="1100344"/>
            <a:ext cx="27146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0f4a2b4-e8b7-4e0d-bf6b-23255593c2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DD219433D4C45A54F3EA416497325" ma:contentTypeVersion="18" ma:contentTypeDescription="Create a new document." ma:contentTypeScope="" ma:versionID="803a6053c0a47956f40ce6aac7fcfadb">
  <xsd:schema xmlns:xsd="http://www.w3.org/2001/XMLSchema" xmlns:xs="http://www.w3.org/2001/XMLSchema" xmlns:p="http://schemas.microsoft.com/office/2006/metadata/properties" xmlns:ns3="80f4a2b4-e8b7-4e0d-bf6b-23255593c2d8" xmlns:ns4="d5fef43d-117f-42e6-8a71-f4790331a06a" targetNamespace="http://schemas.microsoft.com/office/2006/metadata/properties" ma:root="true" ma:fieldsID="242e32dea84b61e9279a299bd616a7aa" ns3:_="" ns4:_="">
    <xsd:import namespace="80f4a2b4-e8b7-4e0d-bf6b-23255593c2d8"/>
    <xsd:import namespace="d5fef43d-117f-42e6-8a71-f4790331a0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4a2b4-e8b7-4e0d-bf6b-23255593c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ef43d-117f-42e6-8a71-f4790331a0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AE0C8-84DD-4B32-A7C1-739F9968F61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d5fef43d-117f-42e6-8a71-f4790331a06a"/>
    <ds:schemaRef ds:uri="http://schemas.openxmlformats.org/package/2006/metadata/core-properties"/>
    <ds:schemaRef ds:uri="http://purl.org/dc/elements/1.1/"/>
    <ds:schemaRef ds:uri="80f4a2b4-e8b7-4e0d-bf6b-23255593c2d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3E0286-A30D-45FB-9AEB-0892340CCD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E060F0-2C40-4971-85D6-5429A990E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4a2b4-e8b7-4e0d-bf6b-23255593c2d8"/>
    <ds:schemaRef ds:uri="d5fef43d-117f-42e6-8a71-f4790331a0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869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KG Second Chances Solid</vt:lpstr>
      <vt:lpstr>Times New Roman</vt:lpstr>
      <vt:lpstr>Office Theme</vt:lpstr>
      <vt:lpstr>Welcome to Year 4</vt:lpstr>
      <vt:lpstr>PowerPoint Presentation</vt:lpstr>
      <vt:lpstr>PowerPoint Presentation</vt:lpstr>
      <vt:lpstr>PowerPoint Presentation</vt:lpstr>
      <vt:lpstr>PowerPoint Presentation</vt:lpstr>
      <vt:lpstr>National Testing </vt:lpstr>
      <vt:lpstr>PowerPoint Presentation</vt:lpstr>
      <vt:lpstr>PowerPoint Presentation</vt:lpstr>
      <vt:lpstr>PowerPoint Presentation</vt:lpstr>
      <vt:lpstr>PowerPoint Presentation</vt:lpstr>
      <vt:lpstr>Swimming Wednesday afternoon – starting next week 17th – leaving school at 1.30 pm</vt:lpstr>
      <vt:lpstr>Any questions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Joseph Bullen</dc:creator>
  <cp:keywords/>
  <dc:description/>
  <cp:lastModifiedBy>Mrs Richards</cp:lastModifiedBy>
  <cp:revision>45</cp:revision>
  <dcterms:created xsi:type="dcterms:W3CDTF">2019-09-01T16:15:25Z</dcterms:created>
  <dcterms:modified xsi:type="dcterms:W3CDTF">2025-09-09T15:53:31Z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0x010100876DD219433D4C45A54F3EA416497325</vt:lpwstr>
  </property>
</Properties>
</file>