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674" r:id="rId5"/>
    <p:sldId id="687" r:id="rId6"/>
    <p:sldId id="389" r:id="rId7"/>
    <p:sldId id="267" r:id="rId8"/>
    <p:sldId id="268" r:id="rId9"/>
    <p:sldId id="709" r:id="rId10"/>
    <p:sldId id="467" r:id="rId11"/>
    <p:sldId id="711" r:id="rId12"/>
    <p:sldId id="699" r:id="rId13"/>
    <p:sldId id="302" r:id="rId14"/>
    <p:sldId id="704" r:id="rId15"/>
    <p:sldId id="638" r:id="rId16"/>
    <p:sldId id="640" r:id="rId17"/>
    <p:sldId id="558" r:id="rId18"/>
    <p:sldId id="648" r:id="rId19"/>
    <p:sldId id="689" r:id="rId20"/>
    <p:sldId id="731" r:id="rId21"/>
    <p:sldId id="571" r:id="rId22"/>
    <p:sldId id="567" r:id="rId23"/>
    <p:sldId id="701" r:id="rId24"/>
    <p:sldId id="740" r:id="rId25"/>
    <p:sldId id="726" r:id="rId2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21DC3-4ACB-E840-DE9B-82C961FB8DEF}" v="127" dt="2023-08-30T18:32:37.983"/>
    <p1510:client id="{219B42B8-2A34-3BF1-86C2-BDAD2F14DF43}" v="1" dt="2023-02-19T16:49:37.625"/>
    <p1510:client id="{9B0C56D4-A680-2438-9D73-F2F4AAC95BCF}" v="137" dt="2023-06-23T09:10:1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85" d="100"/>
          <a:sy n="85" d="100"/>
        </p:scale>
        <p:origin x="36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C3A9C-F9F0-43F5-9FF7-0E158E554017}"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D674EB89-6207-4AC0-BD4C-316FC3D4294A}">
      <dgm:prSet/>
      <dgm:spPr/>
      <dgm:t>
        <a:bodyPr/>
        <a:lstStyle/>
        <a:p>
          <a:r>
            <a:rPr lang="en-GB"/>
            <a:t>What messages are we giving our children about…..</a:t>
          </a:r>
          <a:endParaRPr lang="en-US"/>
        </a:p>
      </dgm:t>
    </dgm:pt>
    <dgm:pt modelId="{DE0FE97F-95DA-4D78-A9F9-5793DEFE9008}" type="parTrans" cxnId="{8D779D85-1820-42A1-9C64-A230F92FB426}">
      <dgm:prSet/>
      <dgm:spPr/>
      <dgm:t>
        <a:bodyPr/>
        <a:lstStyle/>
        <a:p>
          <a:endParaRPr lang="en-US"/>
        </a:p>
      </dgm:t>
    </dgm:pt>
    <dgm:pt modelId="{D2BFA2E0-FB19-4E26-95A5-1A6F937F96E0}" type="sibTrans" cxnId="{8D779D85-1820-42A1-9C64-A230F92FB426}">
      <dgm:prSet/>
      <dgm:spPr/>
      <dgm:t>
        <a:bodyPr/>
        <a:lstStyle/>
        <a:p>
          <a:endParaRPr lang="en-US"/>
        </a:p>
      </dgm:t>
    </dgm:pt>
    <dgm:pt modelId="{22E86FB4-9B3B-4D4F-B2CB-870430A5D8AA}">
      <dgm:prSet/>
      <dgm:spPr/>
      <dgm:t>
        <a:bodyPr/>
        <a:lstStyle/>
        <a:p>
          <a:r>
            <a:rPr lang="en-GB"/>
            <a:t>Race</a:t>
          </a:r>
          <a:endParaRPr lang="en-US"/>
        </a:p>
      </dgm:t>
    </dgm:pt>
    <dgm:pt modelId="{2584C3B0-3DD4-49CD-A516-23A96C6B5FDE}" type="parTrans" cxnId="{F32B5032-DD00-4417-B01A-5CFFDAD0BE66}">
      <dgm:prSet/>
      <dgm:spPr/>
      <dgm:t>
        <a:bodyPr/>
        <a:lstStyle/>
        <a:p>
          <a:endParaRPr lang="en-US"/>
        </a:p>
      </dgm:t>
    </dgm:pt>
    <dgm:pt modelId="{9BD0615C-E045-433D-97E2-1029E7D1D2C7}" type="sibTrans" cxnId="{F32B5032-DD00-4417-B01A-5CFFDAD0BE66}">
      <dgm:prSet/>
      <dgm:spPr/>
      <dgm:t>
        <a:bodyPr/>
        <a:lstStyle/>
        <a:p>
          <a:endParaRPr lang="en-US"/>
        </a:p>
      </dgm:t>
    </dgm:pt>
    <dgm:pt modelId="{3BB9D34C-70AD-413A-9C57-FE636E0CC62C}">
      <dgm:prSet/>
      <dgm:spPr/>
      <dgm:t>
        <a:bodyPr/>
        <a:lstStyle/>
        <a:p>
          <a:r>
            <a:rPr lang="en-GB"/>
            <a:t>Religion</a:t>
          </a:r>
          <a:endParaRPr lang="en-US"/>
        </a:p>
      </dgm:t>
    </dgm:pt>
    <dgm:pt modelId="{5E6A74ED-94E2-43E7-817D-37D0A0275C4E}" type="parTrans" cxnId="{101E98A0-51A9-4300-BEA4-649486AF987E}">
      <dgm:prSet/>
      <dgm:spPr/>
      <dgm:t>
        <a:bodyPr/>
        <a:lstStyle/>
        <a:p>
          <a:endParaRPr lang="en-US"/>
        </a:p>
      </dgm:t>
    </dgm:pt>
    <dgm:pt modelId="{751CAD41-0519-4805-8341-7E6B6B20E16F}" type="sibTrans" cxnId="{101E98A0-51A9-4300-BEA4-649486AF987E}">
      <dgm:prSet/>
      <dgm:spPr/>
      <dgm:t>
        <a:bodyPr/>
        <a:lstStyle/>
        <a:p>
          <a:endParaRPr lang="en-US"/>
        </a:p>
      </dgm:t>
    </dgm:pt>
    <dgm:pt modelId="{113F4284-0823-4D50-830E-806E0B88EB51}">
      <dgm:prSet/>
      <dgm:spPr/>
      <dgm:t>
        <a:bodyPr/>
        <a:lstStyle/>
        <a:p>
          <a:r>
            <a:rPr lang="en-GB" dirty="0"/>
            <a:t>Sex </a:t>
          </a:r>
          <a:endParaRPr lang="en-US" dirty="0"/>
        </a:p>
      </dgm:t>
    </dgm:pt>
    <dgm:pt modelId="{89926E73-A3F2-489A-9516-51FFE7BB9EC9}" type="parTrans" cxnId="{56A23F00-83B4-4907-8501-1B87A78C2975}">
      <dgm:prSet/>
      <dgm:spPr/>
      <dgm:t>
        <a:bodyPr/>
        <a:lstStyle/>
        <a:p>
          <a:endParaRPr lang="en-US"/>
        </a:p>
      </dgm:t>
    </dgm:pt>
    <dgm:pt modelId="{82E2CFFD-CCA1-45AE-90DA-6B706844A730}" type="sibTrans" cxnId="{56A23F00-83B4-4907-8501-1B87A78C2975}">
      <dgm:prSet/>
      <dgm:spPr/>
      <dgm:t>
        <a:bodyPr/>
        <a:lstStyle/>
        <a:p>
          <a:endParaRPr lang="en-US"/>
        </a:p>
      </dgm:t>
    </dgm:pt>
    <dgm:pt modelId="{3765B871-8CAE-466D-A56D-876404F824DB}">
      <dgm:prSet/>
      <dgm:spPr/>
      <dgm:t>
        <a:bodyPr/>
        <a:lstStyle/>
        <a:p>
          <a:r>
            <a:rPr lang="en-GB"/>
            <a:t>Gender reassignment</a:t>
          </a:r>
          <a:endParaRPr lang="en-US"/>
        </a:p>
      </dgm:t>
    </dgm:pt>
    <dgm:pt modelId="{4C1F6CFC-6170-4E13-BFF5-AD029A193D4B}" type="parTrans" cxnId="{AC0B56F6-82C0-4DC6-868C-4B00FD01D40E}">
      <dgm:prSet/>
      <dgm:spPr/>
      <dgm:t>
        <a:bodyPr/>
        <a:lstStyle/>
        <a:p>
          <a:endParaRPr lang="en-US"/>
        </a:p>
      </dgm:t>
    </dgm:pt>
    <dgm:pt modelId="{DAAC7291-E4F5-45E7-9682-2F9A48FD481F}" type="sibTrans" cxnId="{AC0B56F6-82C0-4DC6-868C-4B00FD01D40E}">
      <dgm:prSet/>
      <dgm:spPr/>
      <dgm:t>
        <a:bodyPr/>
        <a:lstStyle/>
        <a:p>
          <a:endParaRPr lang="en-US"/>
        </a:p>
      </dgm:t>
    </dgm:pt>
    <dgm:pt modelId="{12E39537-9FF3-4511-B67F-F9243FD60EBF}">
      <dgm:prSet/>
      <dgm:spPr/>
      <dgm:t>
        <a:bodyPr/>
        <a:lstStyle/>
        <a:p>
          <a:r>
            <a:rPr lang="en-GB"/>
            <a:t>Age</a:t>
          </a:r>
          <a:endParaRPr lang="en-US"/>
        </a:p>
      </dgm:t>
    </dgm:pt>
    <dgm:pt modelId="{8B7C2844-A499-4207-AB94-BFB066A3469A}" type="parTrans" cxnId="{D86FDE13-2D76-4696-A0C9-52F4C2A8FD06}">
      <dgm:prSet/>
      <dgm:spPr/>
      <dgm:t>
        <a:bodyPr/>
        <a:lstStyle/>
        <a:p>
          <a:endParaRPr lang="en-US"/>
        </a:p>
      </dgm:t>
    </dgm:pt>
    <dgm:pt modelId="{3B8CA6B3-5D27-42B9-BFDE-BD65480E88D1}" type="sibTrans" cxnId="{D86FDE13-2D76-4696-A0C9-52F4C2A8FD06}">
      <dgm:prSet/>
      <dgm:spPr/>
      <dgm:t>
        <a:bodyPr/>
        <a:lstStyle/>
        <a:p>
          <a:endParaRPr lang="en-US"/>
        </a:p>
      </dgm:t>
    </dgm:pt>
    <dgm:pt modelId="{7BCD30E1-02DD-4A4B-A574-AC9234B33D16}">
      <dgm:prSet/>
      <dgm:spPr/>
      <dgm:t>
        <a:bodyPr/>
        <a:lstStyle/>
        <a:p>
          <a:r>
            <a:rPr lang="en-GB"/>
            <a:t>Disability</a:t>
          </a:r>
          <a:endParaRPr lang="en-US"/>
        </a:p>
      </dgm:t>
    </dgm:pt>
    <dgm:pt modelId="{B0E3A2E4-7399-4FB5-8051-37FB9C08A31B}" type="parTrans" cxnId="{9B8BE4E9-0DAF-4FF8-ADD8-CE0401E02BA6}">
      <dgm:prSet/>
      <dgm:spPr/>
      <dgm:t>
        <a:bodyPr/>
        <a:lstStyle/>
        <a:p>
          <a:endParaRPr lang="en-US"/>
        </a:p>
      </dgm:t>
    </dgm:pt>
    <dgm:pt modelId="{DB53D7D4-C599-4BD8-9B0E-B55C00AD8CF2}" type="sibTrans" cxnId="{9B8BE4E9-0DAF-4FF8-ADD8-CE0401E02BA6}">
      <dgm:prSet/>
      <dgm:spPr/>
      <dgm:t>
        <a:bodyPr/>
        <a:lstStyle/>
        <a:p>
          <a:endParaRPr lang="en-US"/>
        </a:p>
      </dgm:t>
    </dgm:pt>
    <dgm:pt modelId="{D8770F28-B8F3-4F3A-9B06-46270EF06F58}">
      <dgm:prSet/>
      <dgm:spPr/>
      <dgm:t>
        <a:bodyPr/>
        <a:lstStyle/>
        <a:p>
          <a:r>
            <a:rPr lang="en-GB"/>
            <a:t>Sexual orientation</a:t>
          </a:r>
          <a:endParaRPr lang="en-US"/>
        </a:p>
      </dgm:t>
    </dgm:pt>
    <dgm:pt modelId="{CFDAC604-0667-4A9A-93F8-D9B231E056FF}" type="parTrans" cxnId="{9289A5E4-5EBB-431D-BA6D-924120FD6B81}">
      <dgm:prSet/>
      <dgm:spPr/>
      <dgm:t>
        <a:bodyPr/>
        <a:lstStyle/>
        <a:p>
          <a:endParaRPr lang="en-US"/>
        </a:p>
      </dgm:t>
    </dgm:pt>
    <dgm:pt modelId="{CBB40248-D2C4-4942-8686-55B4E8D18D18}" type="sibTrans" cxnId="{9289A5E4-5EBB-431D-BA6D-924120FD6B81}">
      <dgm:prSet/>
      <dgm:spPr/>
      <dgm:t>
        <a:bodyPr/>
        <a:lstStyle/>
        <a:p>
          <a:endParaRPr lang="en-US"/>
        </a:p>
      </dgm:t>
    </dgm:pt>
    <dgm:pt modelId="{F3B8AA86-D642-4BB8-920F-FEA982725621}">
      <dgm:prSet/>
      <dgm:spPr/>
      <dgm:t>
        <a:bodyPr/>
        <a:lstStyle/>
        <a:p>
          <a:r>
            <a:rPr lang="en-GB"/>
            <a:t>Pregnancy or maternity</a:t>
          </a:r>
          <a:endParaRPr lang="en-US"/>
        </a:p>
      </dgm:t>
    </dgm:pt>
    <dgm:pt modelId="{59301FDB-F1D9-4BA6-A6F1-80497B6DE094}" type="parTrans" cxnId="{24EC1EE0-B604-436F-B15B-61E1A7375589}">
      <dgm:prSet/>
      <dgm:spPr/>
      <dgm:t>
        <a:bodyPr/>
        <a:lstStyle/>
        <a:p>
          <a:endParaRPr lang="en-US"/>
        </a:p>
      </dgm:t>
    </dgm:pt>
    <dgm:pt modelId="{6FEC19B9-51A6-479A-BF71-17D26C6304F0}" type="sibTrans" cxnId="{24EC1EE0-B604-436F-B15B-61E1A7375589}">
      <dgm:prSet/>
      <dgm:spPr/>
      <dgm:t>
        <a:bodyPr/>
        <a:lstStyle/>
        <a:p>
          <a:endParaRPr lang="en-US"/>
        </a:p>
      </dgm:t>
    </dgm:pt>
    <dgm:pt modelId="{B2D7B47F-943E-4370-8CB1-F9DB2618945D}">
      <dgm:prSet/>
      <dgm:spPr/>
      <dgm:t>
        <a:bodyPr/>
        <a:lstStyle/>
        <a:p>
          <a:r>
            <a:rPr lang="en-GB"/>
            <a:t>Marriage or civil partnership</a:t>
          </a:r>
          <a:endParaRPr lang="en-US"/>
        </a:p>
      </dgm:t>
    </dgm:pt>
    <dgm:pt modelId="{5D14F60A-6715-4459-81EB-6EA790E58D8D}" type="parTrans" cxnId="{FB6BB948-EF35-4293-8AF6-37297456E0C6}">
      <dgm:prSet/>
      <dgm:spPr/>
      <dgm:t>
        <a:bodyPr/>
        <a:lstStyle/>
        <a:p>
          <a:endParaRPr lang="en-US"/>
        </a:p>
      </dgm:t>
    </dgm:pt>
    <dgm:pt modelId="{1B916E2F-FA42-4AA7-B410-07092E349684}" type="sibTrans" cxnId="{FB6BB948-EF35-4293-8AF6-37297456E0C6}">
      <dgm:prSet/>
      <dgm:spPr/>
      <dgm:t>
        <a:bodyPr/>
        <a:lstStyle/>
        <a:p>
          <a:endParaRPr lang="en-US"/>
        </a:p>
      </dgm:t>
    </dgm:pt>
    <dgm:pt modelId="{AD9F07E0-2F62-4611-97C7-5BA7A98CF36B}" type="pres">
      <dgm:prSet presAssocID="{000C3A9C-F9F0-43F5-9FF7-0E158E554017}" presName="diagram" presStyleCnt="0">
        <dgm:presLayoutVars>
          <dgm:dir/>
          <dgm:resizeHandles val="exact"/>
        </dgm:presLayoutVars>
      </dgm:prSet>
      <dgm:spPr/>
    </dgm:pt>
    <dgm:pt modelId="{EE2B4348-9F65-48CF-93CC-3C53F690BE8D}" type="pres">
      <dgm:prSet presAssocID="{D674EB89-6207-4AC0-BD4C-316FC3D4294A}" presName="node" presStyleLbl="node1" presStyleIdx="0" presStyleCnt="10">
        <dgm:presLayoutVars>
          <dgm:bulletEnabled val="1"/>
        </dgm:presLayoutVars>
      </dgm:prSet>
      <dgm:spPr/>
    </dgm:pt>
    <dgm:pt modelId="{EC82B5A5-C219-4FF8-9A1C-0B694F7AD50A}" type="pres">
      <dgm:prSet presAssocID="{D2BFA2E0-FB19-4E26-95A5-1A6F937F96E0}" presName="sibTrans" presStyleCnt="0"/>
      <dgm:spPr/>
    </dgm:pt>
    <dgm:pt modelId="{48D4A3B9-97D4-426B-9B85-63BAA9B88673}" type="pres">
      <dgm:prSet presAssocID="{22E86FB4-9B3B-4D4F-B2CB-870430A5D8AA}" presName="node" presStyleLbl="node1" presStyleIdx="1" presStyleCnt="10">
        <dgm:presLayoutVars>
          <dgm:bulletEnabled val="1"/>
        </dgm:presLayoutVars>
      </dgm:prSet>
      <dgm:spPr/>
    </dgm:pt>
    <dgm:pt modelId="{BB9A88D4-3BDA-4A4C-B842-0EB5CC693E73}" type="pres">
      <dgm:prSet presAssocID="{9BD0615C-E045-433D-97E2-1029E7D1D2C7}" presName="sibTrans" presStyleCnt="0"/>
      <dgm:spPr/>
    </dgm:pt>
    <dgm:pt modelId="{B9B2704A-6079-41B4-862C-ABE980E1721C}" type="pres">
      <dgm:prSet presAssocID="{3BB9D34C-70AD-413A-9C57-FE636E0CC62C}" presName="node" presStyleLbl="node1" presStyleIdx="2" presStyleCnt="10">
        <dgm:presLayoutVars>
          <dgm:bulletEnabled val="1"/>
        </dgm:presLayoutVars>
      </dgm:prSet>
      <dgm:spPr/>
    </dgm:pt>
    <dgm:pt modelId="{D4A1B103-37FB-4B7D-AA51-1B4E2374726C}" type="pres">
      <dgm:prSet presAssocID="{751CAD41-0519-4805-8341-7E6B6B20E16F}" presName="sibTrans" presStyleCnt="0"/>
      <dgm:spPr/>
    </dgm:pt>
    <dgm:pt modelId="{52ABC470-FD51-4618-9C09-BAE0E8C81A2A}" type="pres">
      <dgm:prSet presAssocID="{113F4284-0823-4D50-830E-806E0B88EB51}" presName="node" presStyleLbl="node1" presStyleIdx="3" presStyleCnt="10">
        <dgm:presLayoutVars>
          <dgm:bulletEnabled val="1"/>
        </dgm:presLayoutVars>
      </dgm:prSet>
      <dgm:spPr/>
    </dgm:pt>
    <dgm:pt modelId="{310483E2-09AB-4967-A512-BFB81EF5D14B}" type="pres">
      <dgm:prSet presAssocID="{82E2CFFD-CCA1-45AE-90DA-6B706844A730}" presName="sibTrans" presStyleCnt="0"/>
      <dgm:spPr/>
    </dgm:pt>
    <dgm:pt modelId="{6447C1FF-31CE-42CB-B898-ADF81C56B981}" type="pres">
      <dgm:prSet presAssocID="{3765B871-8CAE-466D-A56D-876404F824DB}" presName="node" presStyleLbl="node1" presStyleIdx="4" presStyleCnt="10">
        <dgm:presLayoutVars>
          <dgm:bulletEnabled val="1"/>
        </dgm:presLayoutVars>
      </dgm:prSet>
      <dgm:spPr/>
    </dgm:pt>
    <dgm:pt modelId="{B154AFED-36C9-4F6B-BA47-B194BC382FE7}" type="pres">
      <dgm:prSet presAssocID="{DAAC7291-E4F5-45E7-9682-2F9A48FD481F}" presName="sibTrans" presStyleCnt="0"/>
      <dgm:spPr/>
    </dgm:pt>
    <dgm:pt modelId="{80C25B17-3378-4070-B1EB-29314EF9575E}" type="pres">
      <dgm:prSet presAssocID="{12E39537-9FF3-4511-B67F-F9243FD60EBF}" presName="node" presStyleLbl="node1" presStyleIdx="5" presStyleCnt="10">
        <dgm:presLayoutVars>
          <dgm:bulletEnabled val="1"/>
        </dgm:presLayoutVars>
      </dgm:prSet>
      <dgm:spPr/>
    </dgm:pt>
    <dgm:pt modelId="{8357C423-18FE-4EFE-BD29-AD04C6E52B53}" type="pres">
      <dgm:prSet presAssocID="{3B8CA6B3-5D27-42B9-BFDE-BD65480E88D1}" presName="sibTrans" presStyleCnt="0"/>
      <dgm:spPr/>
    </dgm:pt>
    <dgm:pt modelId="{D90B0254-3CBD-4928-B751-558A058E0012}" type="pres">
      <dgm:prSet presAssocID="{7BCD30E1-02DD-4A4B-A574-AC9234B33D16}" presName="node" presStyleLbl="node1" presStyleIdx="6" presStyleCnt="10">
        <dgm:presLayoutVars>
          <dgm:bulletEnabled val="1"/>
        </dgm:presLayoutVars>
      </dgm:prSet>
      <dgm:spPr/>
    </dgm:pt>
    <dgm:pt modelId="{5A06D8A1-D89B-45D3-B591-C560ADC1FA59}" type="pres">
      <dgm:prSet presAssocID="{DB53D7D4-C599-4BD8-9B0E-B55C00AD8CF2}" presName="sibTrans" presStyleCnt="0"/>
      <dgm:spPr/>
    </dgm:pt>
    <dgm:pt modelId="{A0FE83E2-B020-4E8D-8447-FC3BEB106038}" type="pres">
      <dgm:prSet presAssocID="{D8770F28-B8F3-4F3A-9B06-46270EF06F58}" presName="node" presStyleLbl="node1" presStyleIdx="7" presStyleCnt="10">
        <dgm:presLayoutVars>
          <dgm:bulletEnabled val="1"/>
        </dgm:presLayoutVars>
      </dgm:prSet>
      <dgm:spPr/>
    </dgm:pt>
    <dgm:pt modelId="{7869F6B9-048F-4EAB-80D5-C2C11312676B}" type="pres">
      <dgm:prSet presAssocID="{CBB40248-D2C4-4942-8686-55B4E8D18D18}" presName="sibTrans" presStyleCnt="0"/>
      <dgm:spPr/>
    </dgm:pt>
    <dgm:pt modelId="{E4D46B42-79F7-44F1-8175-F4BE757B0D53}" type="pres">
      <dgm:prSet presAssocID="{F3B8AA86-D642-4BB8-920F-FEA982725621}" presName="node" presStyleLbl="node1" presStyleIdx="8" presStyleCnt="10">
        <dgm:presLayoutVars>
          <dgm:bulletEnabled val="1"/>
        </dgm:presLayoutVars>
      </dgm:prSet>
      <dgm:spPr/>
    </dgm:pt>
    <dgm:pt modelId="{9F03341D-D94F-4524-B1F2-B34E5DA66507}" type="pres">
      <dgm:prSet presAssocID="{6FEC19B9-51A6-479A-BF71-17D26C6304F0}" presName="sibTrans" presStyleCnt="0"/>
      <dgm:spPr/>
    </dgm:pt>
    <dgm:pt modelId="{19462BB4-AF6C-48F3-B98A-7E3A2C12AC85}" type="pres">
      <dgm:prSet presAssocID="{B2D7B47F-943E-4370-8CB1-F9DB2618945D}" presName="node" presStyleLbl="node1" presStyleIdx="9" presStyleCnt="10">
        <dgm:presLayoutVars>
          <dgm:bulletEnabled val="1"/>
        </dgm:presLayoutVars>
      </dgm:prSet>
      <dgm:spPr/>
    </dgm:pt>
  </dgm:ptLst>
  <dgm:cxnLst>
    <dgm:cxn modelId="{56A23F00-83B4-4907-8501-1B87A78C2975}" srcId="{000C3A9C-F9F0-43F5-9FF7-0E158E554017}" destId="{113F4284-0823-4D50-830E-806E0B88EB51}" srcOrd="3" destOrd="0" parTransId="{89926E73-A3F2-489A-9516-51FFE7BB9EC9}" sibTransId="{82E2CFFD-CCA1-45AE-90DA-6B706844A730}"/>
    <dgm:cxn modelId="{D86FDE13-2D76-4696-A0C9-52F4C2A8FD06}" srcId="{000C3A9C-F9F0-43F5-9FF7-0E158E554017}" destId="{12E39537-9FF3-4511-B67F-F9243FD60EBF}" srcOrd="5" destOrd="0" parTransId="{8B7C2844-A499-4207-AB94-BFB066A3469A}" sibTransId="{3B8CA6B3-5D27-42B9-BFDE-BD65480E88D1}"/>
    <dgm:cxn modelId="{F8181622-3FED-4AF6-A656-2A89152C1D72}" type="presOf" srcId="{000C3A9C-F9F0-43F5-9FF7-0E158E554017}" destId="{AD9F07E0-2F62-4611-97C7-5BA7A98CF36B}" srcOrd="0" destOrd="0" presId="urn:microsoft.com/office/officeart/2005/8/layout/default"/>
    <dgm:cxn modelId="{99F22825-3F0E-434C-B41C-BAE7C51A87A4}" type="presOf" srcId="{3BB9D34C-70AD-413A-9C57-FE636E0CC62C}" destId="{B9B2704A-6079-41B4-862C-ABE980E1721C}" srcOrd="0" destOrd="0" presId="urn:microsoft.com/office/officeart/2005/8/layout/default"/>
    <dgm:cxn modelId="{F32B5032-DD00-4417-B01A-5CFFDAD0BE66}" srcId="{000C3A9C-F9F0-43F5-9FF7-0E158E554017}" destId="{22E86FB4-9B3B-4D4F-B2CB-870430A5D8AA}" srcOrd="1" destOrd="0" parTransId="{2584C3B0-3DD4-49CD-A516-23A96C6B5FDE}" sibTransId="{9BD0615C-E045-433D-97E2-1029E7D1D2C7}"/>
    <dgm:cxn modelId="{077D5961-92A9-4672-8B24-EA7DDCD35E39}" type="presOf" srcId="{3765B871-8CAE-466D-A56D-876404F824DB}" destId="{6447C1FF-31CE-42CB-B898-ADF81C56B981}" srcOrd="0" destOrd="0" presId="urn:microsoft.com/office/officeart/2005/8/layout/default"/>
    <dgm:cxn modelId="{FB6BB948-EF35-4293-8AF6-37297456E0C6}" srcId="{000C3A9C-F9F0-43F5-9FF7-0E158E554017}" destId="{B2D7B47F-943E-4370-8CB1-F9DB2618945D}" srcOrd="9" destOrd="0" parTransId="{5D14F60A-6715-4459-81EB-6EA790E58D8D}" sibTransId="{1B916E2F-FA42-4AA7-B410-07092E349684}"/>
    <dgm:cxn modelId="{DC1F866C-DC92-4A52-9C28-22272DF51012}" type="presOf" srcId="{D674EB89-6207-4AC0-BD4C-316FC3D4294A}" destId="{EE2B4348-9F65-48CF-93CC-3C53F690BE8D}" srcOrd="0" destOrd="0" presId="urn:microsoft.com/office/officeart/2005/8/layout/default"/>
    <dgm:cxn modelId="{E6FF2F71-77BA-40BA-BC6E-00B492E8CA67}" type="presOf" srcId="{D8770F28-B8F3-4F3A-9B06-46270EF06F58}" destId="{A0FE83E2-B020-4E8D-8447-FC3BEB106038}" srcOrd="0" destOrd="0" presId="urn:microsoft.com/office/officeart/2005/8/layout/default"/>
    <dgm:cxn modelId="{52CA9659-D806-4325-A5E2-85D6900D1973}" type="presOf" srcId="{12E39537-9FF3-4511-B67F-F9243FD60EBF}" destId="{80C25B17-3378-4070-B1EB-29314EF9575E}" srcOrd="0" destOrd="0" presId="urn:microsoft.com/office/officeart/2005/8/layout/default"/>
    <dgm:cxn modelId="{18B33B85-D6B1-4C2F-BDA1-90368C9CED93}" type="presOf" srcId="{22E86FB4-9B3B-4D4F-B2CB-870430A5D8AA}" destId="{48D4A3B9-97D4-426B-9B85-63BAA9B88673}" srcOrd="0" destOrd="0" presId="urn:microsoft.com/office/officeart/2005/8/layout/default"/>
    <dgm:cxn modelId="{8D779D85-1820-42A1-9C64-A230F92FB426}" srcId="{000C3A9C-F9F0-43F5-9FF7-0E158E554017}" destId="{D674EB89-6207-4AC0-BD4C-316FC3D4294A}" srcOrd="0" destOrd="0" parTransId="{DE0FE97F-95DA-4D78-A9F9-5793DEFE9008}" sibTransId="{D2BFA2E0-FB19-4E26-95A5-1A6F937F96E0}"/>
    <dgm:cxn modelId="{101E98A0-51A9-4300-BEA4-649486AF987E}" srcId="{000C3A9C-F9F0-43F5-9FF7-0E158E554017}" destId="{3BB9D34C-70AD-413A-9C57-FE636E0CC62C}" srcOrd="2" destOrd="0" parTransId="{5E6A74ED-94E2-43E7-817D-37D0A0275C4E}" sibTransId="{751CAD41-0519-4805-8341-7E6B6B20E16F}"/>
    <dgm:cxn modelId="{B2C734B8-7548-4049-961B-805C2393B15E}" type="presOf" srcId="{B2D7B47F-943E-4370-8CB1-F9DB2618945D}" destId="{19462BB4-AF6C-48F3-B98A-7E3A2C12AC85}" srcOrd="0" destOrd="0" presId="urn:microsoft.com/office/officeart/2005/8/layout/default"/>
    <dgm:cxn modelId="{E6A72AC4-8C71-4265-B32B-3412DE3692D5}" type="presOf" srcId="{F3B8AA86-D642-4BB8-920F-FEA982725621}" destId="{E4D46B42-79F7-44F1-8175-F4BE757B0D53}" srcOrd="0" destOrd="0" presId="urn:microsoft.com/office/officeart/2005/8/layout/default"/>
    <dgm:cxn modelId="{B6ED27D6-87AA-49AB-B3F1-987E4E9605D8}" type="presOf" srcId="{113F4284-0823-4D50-830E-806E0B88EB51}" destId="{52ABC470-FD51-4618-9C09-BAE0E8C81A2A}" srcOrd="0" destOrd="0" presId="urn:microsoft.com/office/officeart/2005/8/layout/default"/>
    <dgm:cxn modelId="{24EC1EE0-B604-436F-B15B-61E1A7375589}" srcId="{000C3A9C-F9F0-43F5-9FF7-0E158E554017}" destId="{F3B8AA86-D642-4BB8-920F-FEA982725621}" srcOrd="8" destOrd="0" parTransId="{59301FDB-F1D9-4BA6-A6F1-80497B6DE094}" sibTransId="{6FEC19B9-51A6-479A-BF71-17D26C6304F0}"/>
    <dgm:cxn modelId="{9289A5E4-5EBB-431D-BA6D-924120FD6B81}" srcId="{000C3A9C-F9F0-43F5-9FF7-0E158E554017}" destId="{D8770F28-B8F3-4F3A-9B06-46270EF06F58}" srcOrd="7" destOrd="0" parTransId="{CFDAC604-0667-4A9A-93F8-D9B231E056FF}" sibTransId="{CBB40248-D2C4-4942-8686-55B4E8D18D18}"/>
    <dgm:cxn modelId="{9B8BE4E9-0DAF-4FF8-ADD8-CE0401E02BA6}" srcId="{000C3A9C-F9F0-43F5-9FF7-0E158E554017}" destId="{7BCD30E1-02DD-4A4B-A574-AC9234B33D16}" srcOrd="6" destOrd="0" parTransId="{B0E3A2E4-7399-4FB5-8051-37FB9C08A31B}" sibTransId="{DB53D7D4-C599-4BD8-9B0E-B55C00AD8CF2}"/>
    <dgm:cxn modelId="{AC0B56F6-82C0-4DC6-868C-4B00FD01D40E}" srcId="{000C3A9C-F9F0-43F5-9FF7-0E158E554017}" destId="{3765B871-8CAE-466D-A56D-876404F824DB}" srcOrd="4" destOrd="0" parTransId="{4C1F6CFC-6170-4E13-BFF5-AD029A193D4B}" sibTransId="{DAAC7291-E4F5-45E7-9682-2F9A48FD481F}"/>
    <dgm:cxn modelId="{B5317FF9-FEBD-4DF7-94B7-B487226ED746}" type="presOf" srcId="{7BCD30E1-02DD-4A4B-A574-AC9234B33D16}" destId="{D90B0254-3CBD-4928-B751-558A058E0012}" srcOrd="0" destOrd="0" presId="urn:microsoft.com/office/officeart/2005/8/layout/default"/>
    <dgm:cxn modelId="{8071DE77-13A9-4CB7-AC29-3967F933C519}" type="presParOf" srcId="{AD9F07E0-2F62-4611-97C7-5BA7A98CF36B}" destId="{EE2B4348-9F65-48CF-93CC-3C53F690BE8D}" srcOrd="0" destOrd="0" presId="urn:microsoft.com/office/officeart/2005/8/layout/default"/>
    <dgm:cxn modelId="{F67DCBEC-6653-4D14-8363-BB74C4B34254}" type="presParOf" srcId="{AD9F07E0-2F62-4611-97C7-5BA7A98CF36B}" destId="{EC82B5A5-C219-4FF8-9A1C-0B694F7AD50A}" srcOrd="1" destOrd="0" presId="urn:microsoft.com/office/officeart/2005/8/layout/default"/>
    <dgm:cxn modelId="{6C1717B3-634D-4E70-8700-22FE4E3FCFF4}" type="presParOf" srcId="{AD9F07E0-2F62-4611-97C7-5BA7A98CF36B}" destId="{48D4A3B9-97D4-426B-9B85-63BAA9B88673}" srcOrd="2" destOrd="0" presId="urn:microsoft.com/office/officeart/2005/8/layout/default"/>
    <dgm:cxn modelId="{93B048C4-798D-46F9-863D-EF06E570F927}" type="presParOf" srcId="{AD9F07E0-2F62-4611-97C7-5BA7A98CF36B}" destId="{BB9A88D4-3BDA-4A4C-B842-0EB5CC693E73}" srcOrd="3" destOrd="0" presId="urn:microsoft.com/office/officeart/2005/8/layout/default"/>
    <dgm:cxn modelId="{9C17C90B-7F93-4F81-BC8E-1DA781FECFC3}" type="presParOf" srcId="{AD9F07E0-2F62-4611-97C7-5BA7A98CF36B}" destId="{B9B2704A-6079-41B4-862C-ABE980E1721C}" srcOrd="4" destOrd="0" presId="urn:microsoft.com/office/officeart/2005/8/layout/default"/>
    <dgm:cxn modelId="{79EA395F-80EC-4938-9E80-1CBA59D9BFCE}" type="presParOf" srcId="{AD9F07E0-2F62-4611-97C7-5BA7A98CF36B}" destId="{D4A1B103-37FB-4B7D-AA51-1B4E2374726C}" srcOrd="5" destOrd="0" presId="urn:microsoft.com/office/officeart/2005/8/layout/default"/>
    <dgm:cxn modelId="{6CAA046B-0205-4A3B-A7D0-07F596B93F49}" type="presParOf" srcId="{AD9F07E0-2F62-4611-97C7-5BA7A98CF36B}" destId="{52ABC470-FD51-4618-9C09-BAE0E8C81A2A}" srcOrd="6" destOrd="0" presId="urn:microsoft.com/office/officeart/2005/8/layout/default"/>
    <dgm:cxn modelId="{EDF24526-E058-4F35-BCF9-AE3AB46C342D}" type="presParOf" srcId="{AD9F07E0-2F62-4611-97C7-5BA7A98CF36B}" destId="{310483E2-09AB-4967-A512-BFB81EF5D14B}" srcOrd="7" destOrd="0" presId="urn:microsoft.com/office/officeart/2005/8/layout/default"/>
    <dgm:cxn modelId="{34EC7309-EC73-4227-993E-0E310FB7B051}" type="presParOf" srcId="{AD9F07E0-2F62-4611-97C7-5BA7A98CF36B}" destId="{6447C1FF-31CE-42CB-B898-ADF81C56B981}" srcOrd="8" destOrd="0" presId="urn:microsoft.com/office/officeart/2005/8/layout/default"/>
    <dgm:cxn modelId="{A53AE391-D7BC-47EB-9245-68F77E6D9B13}" type="presParOf" srcId="{AD9F07E0-2F62-4611-97C7-5BA7A98CF36B}" destId="{B154AFED-36C9-4F6B-BA47-B194BC382FE7}" srcOrd="9" destOrd="0" presId="urn:microsoft.com/office/officeart/2005/8/layout/default"/>
    <dgm:cxn modelId="{A313C472-CA53-48F5-B735-6D0A26A404C2}" type="presParOf" srcId="{AD9F07E0-2F62-4611-97C7-5BA7A98CF36B}" destId="{80C25B17-3378-4070-B1EB-29314EF9575E}" srcOrd="10" destOrd="0" presId="urn:microsoft.com/office/officeart/2005/8/layout/default"/>
    <dgm:cxn modelId="{C81314D7-6235-440E-AC5A-4C7BDEDC6E7E}" type="presParOf" srcId="{AD9F07E0-2F62-4611-97C7-5BA7A98CF36B}" destId="{8357C423-18FE-4EFE-BD29-AD04C6E52B53}" srcOrd="11" destOrd="0" presId="urn:microsoft.com/office/officeart/2005/8/layout/default"/>
    <dgm:cxn modelId="{DF4EC7B6-66BD-48C7-BB8B-B37002E8C035}" type="presParOf" srcId="{AD9F07E0-2F62-4611-97C7-5BA7A98CF36B}" destId="{D90B0254-3CBD-4928-B751-558A058E0012}" srcOrd="12" destOrd="0" presId="urn:microsoft.com/office/officeart/2005/8/layout/default"/>
    <dgm:cxn modelId="{0C5969CE-839B-4ECD-80F6-0F05EB2E209B}" type="presParOf" srcId="{AD9F07E0-2F62-4611-97C7-5BA7A98CF36B}" destId="{5A06D8A1-D89B-45D3-B591-C560ADC1FA59}" srcOrd="13" destOrd="0" presId="urn:microsoft.com/office/officeart/2005/8/layout/default"/>
    <dgm:cxn modelId="{5BB87460-95E3-4F09-8FF0-1F3A53237715}" type="presParOf" srcId="{AD9F07E0-2F62-4611-97C7-5BA7A98CF36B}" destId="{A0FE83E2-B020-4E8D-8447-FC3BEB106038}" srcOrd="14" destOrd="0" presId="urn:microsoft.com/office/officeart/2005/8/layout/default"/>
    <dgm:cxn modelId="{B6DE7ABB-4FDC-459F-A173-FD09F7605E06}" type="presParOf" srcId="{AD9F07E0-2F62-4611-97C7-5BA7A98CF36B}" destId="{7869F6B9-048F-4EAB-80D5-C2C11312676B}" srcOrd="15" destOrd="0" presId="urn:microsoft.com/office/officeart/2005/8/layout/default"/>
    <dgm:cxn modelId="{DAF6DDCF-13B3-4D9D-AE6A-404C2E0A0AEE}" type="presParOf" srcId="{AD9F07E0-2F62-4611-97C7-5BA7A98CF36B}" destId="{E4D46B42-79F7-44F1-8175-F4BE757B0D53}" srcOrd="16" destOrd="0" presId="urn:microsoft.com/office/officeart/2005/8/layout/default"/>
    <dgm:cxn modelId="{BE7984D4-3E62-43E0-A518-680D67F19A1B}" type="presParOf" srcId="{AD9F07E0-2F62-4611-97C7-5BA7A98CF36B}" destId="{9F03341D-D94F-4524-B1F2-B34E5DA66507}" srcOrd="17" destOrd="0" presId="urn:microsoft.com/office/officeart/2005/8/layout/default"/>
    <dgm:cxn modelId="{DB7A6E1F-3378-426A-9759-485492B0BB40}" type="presParOf" srcId="{AD9F07E0-2F62-4611-97C7-5BA7A98CF36B}" destId="{19462BB4-AF6C-48F3-B98A-7E3A2C12AC8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B4348-9F65-48CF-93CC-3C53F690BE8D}">
      <dsp:nvSpPr>
        <dsp:cNvPr id="0" name=""/>
        <dsp:cNvSpPr/>
      </dsp:nvSpPr>
      <dsp:spPr>
        <a:xfrm>
          <a:off x="582645"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What messages are we giving our children about…..</a:t>
          </a:r>
          <a:endParaRPr lang="en-US" sz="2200" kern="1200"/>
        </a:p>
      </dsp:txBody>
      <dsp:txXfrm>
        <a:off x="582645" y="1178"/>
        <a:ext cx="2174490" cy="1304694"/>
      </dsp:txXfrm>
    </dsp:sp>
    <dsp:sp modelId="{48D4A3B9-97D4-426B-9B85-63BAA9B88673}">
      <dsp:nvSpPr>
        <dsp:cNvPr id="0" name=""/>
        <dsp:cNvSpPr/>
      </dsp:nvSpPr>
      <dsp:spPr>
        <a:xfrm>
          <a:off x="297458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Race</a:t>
          </a:r>
          <a:endParaRPr lang="en-US" sz="2200" kern="1200"/>
        </a:p>
      </dsp:txBody>
      <dsp:txXfrm>
        <a:off x="2974584" y="1178"/>
        <a:ext cx="2174490" cy="1304694"/>
      </dsp:txXfrm>
    </dsp:sp>
    <dsp:sp modelId="{B9B2704A-6079-41B4-862C-ABE980E1721C}">
      <dsp:nvSpPr>
        <dsp:cNvPr id="0" name=""/>
        <dsp:cNvSpPr/>
      </dsp:nvSpPr>
      <dsp:spPr>
        <a:xfrm>
          <a:off x="536652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Religion</a:t>
          </a:r>
          <a:endParaRPr lang="en-US" sz="2200" kern="1200"/>
        </a:p>
      </dsp:txBody>
      <dsp:txXfrm>
        <a:off x="5366524" y="1178"/>
        <a:ext cx="2174490" cy="1304694"/>
      </dsp:txXfrm>
    </dsp:sp>
    <dsp:sp modelId="{52ABC470-FD51-4618-9C09-BAE0E8C81A2A}">
      <dsp:nvSpPr>
        <dsp:cNvPr id="0" name=""/>
        <dsp:cNvSpPr/>
      </dsp:nvSpPr>
      <dsp:spPr>
        <a:xfrm>
          <a:off x="7758464" y="1178"/>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Sex </a:t>
          </a:r>
          <a:endParaRPr lang="en-US" sz="2200" kern="1200" dirty="0"/>
        </a:p>
      </dsp:txBody>
      <dsp:txXfrm>
        <a:off x="7758464" y="1178"/>
        <a:ext cx="2174490" cy="1304694"/>
      </dsp:txXfrm>
    </dsp:sp>
    <dsp:sp modelId="{6447C1FF-31CE-42CB-B898-ADF81C56B981}">
      <dsp:nvSpPr>
        <dsp:cNvPr id="0" name=""/>
        <dsp:cNvSpPr/>
      </dsp:nvSpPr>
      <dsp:spPr>
        <a:xfrm>
          <a:off x="582645"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Gender reassignment</a:t>
          </a:r>
          <a:endParaRPr lang="en-US" sz="2200" kern="1200"/>
        </a:p>
      </dsp:txBody>
      <dsp:txXfrm>
        <a:off x="582645" y="1523321"/>
        <a:ext cx="2174490" cy="1304694"/>
      </dsp:txXfrm>
    </dsp:sp>
    <dsp:sp modelId="{80C25B17-3378-4070-B1EB-29314EF9575E}">
      <dsp:nvSpPr>
        <dsp:cNvPr id="0" name=""/>
        <dsp:cNvSpPr/>
      </dsp:nvSpPr>
      <dsp:spPr>
        <a:xfrm>
          <a:off x="297458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Age</a:t>
          </a:r>
          <a:endParaRPr lang="en-US" sz="2200" kern="1200"/>
        </a:p>
      </dsp:txBody>
      <dsp:txXfrm>
        <a:off x="2974584" y="1523321"/>
        <a:ext cx="2174490" cy="1304694"/>
      </dsp:txXfrm>
    </dsp:sp>
    <dsp:sp modelId="{D90B0254-3CBD-4928-B751-558A058E0012}">
      <dsp:nvSpPr>
        <dsp:cNvPr id="0" name=""/>
        <dsp:cNvSpPr/>
      </dsp:nvSpPr>
      <dsp:spPr>
        <a:xfrm>
          <a:off x="536652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Disability</a:t>
          </a:r>
          <a:endParaRPr lang="en-US" sz="2200" kern="1200"/>
        </a:p>
      </dsp:txBody>
      <dsp:txXfrm>
        <a:off x="5366524" y="1523321"/>
        <a:ext cx="2174490" cy="1304694"/>
      </dsp:txXfrm>
    </dsp:sp>
    <dsp:sp modelId="{A0FE83E2-B020-4E8D-8447-FC3BEB106038}">
      <dsp:nvSpPr>
        <dsp:cNvPr id="0" name=""/>
        <dsp:cNvSpPr/>
      </dsp:nvSpPr>
      <dsp:spPr>
        <a:xfrm>
          <a:off x="7758464" y="1523321"/>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Sexual orientation</a:t>
          </a:r>
          <a:endParaRPr lang="en-US" sz="2200" kern="1200"/>
        </a:p>
      </dsp:txBody>
      <dsp:txXfrm>
        <a:off x="7758464" y="1523321"/>
        <a:ext cx="2174490" cy="1304694"/>
      </dsp:txXfrm>
    </dsp:sp>
    <dsp:sp modelId="{E4D46B42-79F7-44F1-8175-F4BE757B0D53}">
      <dsp:nvSpPr>
        <dsp:cNvPr id="0" name=""/>
        <dsp:cNvSpPr/>
      </dsp:nvSpPr>
      <dsp:spPr>
        <a:xfrm>
          <a:off x="2974584" y="3045465"/>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Pregnancy or maternity</a:t>
          </a:r>
          <a:endParaRPr lang="en-US" sz="2200" kern="1200"/>
        </a:p>
      </dsp:txBody>
      <dsp:txXfrm>
        <a:off x="2974584" y="3045465"/>
        <a:ext cx="2174490" cy="1304694"/>
      </dsp:txXfrm>
    </dsp:sp>
    <dsp:sp modelId="{19462BB4-AF6C-48F3-B98A-7E3A2C12AC85}">
      <dsp:nvSpPr>
        <dsp:cNvPr id="0" name=""/>
        <dsp:cNvSpPr/>
      </dsp:nvSpPr>
      <dsp:spPr>
        <a:xfrm>
          <a:off x="5366524" y="3045465"/>
          <a:ext cx="2174490" cy="130469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Marriage or civil partnership</a:t>
          </a:r>
          <a:endParaRPr lang="en-US" sz="2200" kern="1200"/>
        </a:p>
      </dsp:txBody>
      <dsp:txXfrm>
        <a:off x="536652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31/10/2023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31/10/2023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31/10/2023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31/10/2023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31/10/2023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theguardian.com/education/2023/apr/18/ministers-consider-rule-to-let-single-sex-schools-bar-transgender-pupils"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9932CF-53A5-485A-8AB0-AD83FD9982C3}"/>
              </a:ext>
            </a:extLst>
          </p:cNvPr>
          <p:cNvPicPr>
            <a:picLocks noChangeAspect="1"/>
          </p:cNvPicPr>
          <p:nvPr/>
        </p:nvPicPr>
        <p:blipFill>
          <a:blip r:embed="rId2"/>
          <a:stretch>
            <a:fillRect/>
          </a:stretch>
        </p:blipFill>
        <p:spPr>
          <a:xfrm>
            <a:off x="1842266" y="321733"/>
            <a:ext cx="8719717" cy="6190998"/>
          </a:xfrm>
          <a:prstGeom prst="rect">
            <a:avLst/>
          </a:prstGeom>
        </p:spPr>
      </p:pic>
    </p:spTree>
    <p:extLst>
      <p:ext uri="{BB962C8B-B14F-4D97-AF65-F5344CB8AC3E}">
        <p14:creationId xmlns:p14="http://schemas.microsoft.com/office/powerpoint/2010/main" val="2939360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GB" dirty="0">
                <a:solidFill>
                  <a:srgbClr val="FFFFFF"/>
                </a:solidFill>
              </a:rPr>
              <a:t>Ofsted: Parkfield Community School (May 2016)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GB" sz="2600"/>
              <a:t>The provision for pupils’ spiritual, moral, social and cultural development is a key strength of the school. Fundamental British values are actively promoted through the school’s work on ‘No outsiders in our school’, which develops pupils’ understanding of how the Equality Act relates to and affects them. As a result, pupils celebrate diversity and are respectful towards others, including those with different beliefs, sexuality, gender or culture. One pupil spoke for many when she told inspectors, ‘everyone is an insider in our school, there are no outsiders, whatever their beliefs, whatever their colour, gender or sexuality’.</a:t>
            </a:r>
            <a:endParaRPr lang="en-GB" sz="2600">
              <a:cs typeface="Calibri"/>
            </a:endParaRPr>
          </a:p>
        </p:txBody>
      </p:sp>
    </p:spTree>
    <p:extLst>
      <p:ext uri="{BB962C8B-B14F-4D97-AF65-F5344CB8AC3E}">
        <p14:creationId xmlns:p14="http://schemas.microsoft.com/office/powerpoint/2010/main" val="176571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C9E7-2DE0-4060-B8F0-3B072DC718B6}"/>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Year 3: what is discrimination?</a:t>
            </a:r>
          </a:p>
        </p:txBody>
      </p:sp>
      <p:pic>
        <p:nvPicPr>
          <p:cNvPr id="8" name="Content Placeholder 7">
            <a:extLst>
              <a:ext uri="{FF2B5EF4-FFF2-40B4-BE49-F238E27FC236}">
                <a16:creationId xmlns:a16="http://schemas.microsoft.com/office/drawing/2014/main" id="{44426EC9-BD28-49C3-9607-E246C914FAC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291" r="-2" b="4026"/>
          <a:stretch/>
        </p:blipFill>
        <p:spPr>
          <a:xfrm>
            <a:off x="198742" y="3008671"/>
            <a:ext cx="4910942" cy="3292134"/>
          </a:xfrm>
          <a:prstGeom prst="rect">
            <a:avLst/>
          </a:prstGeom>
        </p:spPr>
      </p:pic>
      <p:pic>
        <p:nvPicPr>
          <p:cNvPr id="5" name="Content Placeholder 4">
            <a:extLst>
              <a:ext uri="{FF2B5EF4-FFF2-40B4-BE49-F238E27FC236}">
                <a16:creationId xmlns:a16="http://schemas.microsoft.com/office/drawing/2014/main" id="{251EDB55-609E-4A9C-AF75-D7A8B25776FF}"/>
              </a:ext>
            </a:extLst>
          </p:cNvPr>
          <p:cNvPicPr>
            <a:picLocks noGrp="1" noChangeAspect="1"/>
          </p:cNvPicPr>
          <p:nvPr>
            <p:ph sz="half" idx="2"/>
          </p:nvPr>
        </p:nvPicPr>
        <p:blipFill>
          <a:blip r:embed="rId3"/>
          <a:stretch>
            <a:fillRect/>
          </a:stretch>
        </p:blipFill>
        <p:spPr>
          <a:xfrm>
            <a:off x="4788935" y="1899849"/>
            <a:ext cx="7204323" cy="3557054"/>
          </a:xfrm>
          <a:prstGeom prst="rect">
            <a:avLst/>
          </a:prstGeom>
        </p:spPr>
      </p:pic>
    </p:spTree>
    <p:extLst>
      <p:ext uri="{BB962C8B-B14F-4D97-AF65-F5344CB8AC3E}">
        <p14:creationId xmlns:p14="http://schemas.microsoft.com/office/powerpoint/2010/main" val="271073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85339CB-B1C1-463C-8A37-D94DF9AC2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32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571A-88B3-48BD-A170-7E58B05EC98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55C480E-8C47-45EF-A69E-28B2A4633D21}"/>
              </a:ext>
            </a:extLst>
          </p:cNvPr>
          <p:cNvSpPr>
            <a:spLocks noGrp="1"/>
          </p:cNvSpPr>
          <p:nvPr>
            <p:ph idx="1"/>
          </p:nvPr>
        </p:nvSpPr>
        <p:spPr/>
        <p:txBody>
          <a:bodyPr/>
          <a:lstStyle/>
          <a:p>
            <a:endParaRPr lang="en-GB"/>
          </a:p>
        </p:txBody>
      </p:sp>
      <p:sp>
        <p:nvSpPr>
          <p:cNvPr id="4" name="AutoShape 2">
            <a:extLst>
              <a:ext uri="{FF2B5EF4-FFF2-40B4-BE49-F238E27FC236}">
                <a16:creationId xmlns:a16="http://schemas.microsoft.com/office/drawing/2014/main" id="{7E857755-4887-4E49-B5A0-3A12286306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340" name="Picture 4">
            <a:extLst>
              <a:ext uri="{FF2B5EF4-FFF2-40B4-BE49-F238E27FC236}">
                <a16:creationId xmlns:a16="http://schemas.microsoft.com/office/drawing/2014/main" id="{7A31FFCD-4748-476D-95BC-D328168C9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3" y="320537"/>
            <a:ext cx="10681253" cy="600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59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DF0079-36D3-4B2C-9899-B29E858F556C}"/>
              </a:ext>
            </a:extLst>
          </p:cNvPr>
          <p:cNvPicPr>
            <a:picLocks noChangeAspect="1"/>
          </p:cNvPicPr>
          <p:nvPr/>
        </p:nvPicPr>
        <p:blipFill>
          <a:blip r:embed="rId2"/>
          <a:stretch>
            <a:fillRect/>
          </a:stretch>
        </p:blipFill>
        <p:spPr>
          <a:xfrm>
            <a:off x="6816771" y="491319"/>
            <a:ext cx="4621473" cy="6161964"/>
          </a:xfrm>
          <a:prstGeom prst="rect">
            <a:avLst/>
          </a:prstGeom>
        </p:spPr>
      </p:pic>
      <p:pic>
        <p:nvPicPr>
          <p:cNvPr id="3" name="Picture 2">
            <a:extLst>
              <a:ext uri="{FF2B5EF4-FFF2-40B4-BE49-F238E27FC236}">
                <a16:creationId xmlns:a16="http://schemas.microsoft.com/office/drawing/2014/main" id="{D15C8984-8FCD-42E5-A216-0155D392600C}"/>
              </a:ext>
            </a:extLst>
          </p:cNvPr>
          <p:cNvPicPr>
            <a:picLocks noChangeAspect="1"/>
          </p:cNvPicPr>
          <p:nvPr/>
        </p:nvPicPr>
        <p:blipFill>
          <a:blip r:embed="rId3"/>
          <a:stretch>
            <a:fillRect/>
          </a:stretch>
        </p:blipFill>
        <p:spPr>
          <a:xfrm>
            <a:off x="1479787" y="1191051"/>
            <a:ext cx="4210050" cy="4762500"/>
          </a:xfrm>
          <a:prstGeom prst="rect">
            <a:avLst/>
          </a:prstGeom>
        </p:spPr>
      </p:pic>
    </p:spTree>
    <p:extLst>
      <p:ext uri="{BB962C8B-B14F-4D97-AF65-F5344CB8AC3E}">
        <p14:creationId xmlns:p14="http://schemas.microsoft.com/office/powerpoint/2010/main" val="373707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BD4F9-C806-4708-A75A-6D4A6945EF43}"/>
              </a:ext>
            </a:extLst>
          </p:cNvPr>
          <p:cNvPicPr>
            <a:picLocks noChangeAspect="1"/>
          </p:cNvPicPr>
          <p:nvPr/>
        </p:nvPicPr>
        <p:blipFill>
          <a:blip r:embed="rId2"/>
          <a:stretch>
            <a:fillRect/>
          </a:stretch>
        </p:blipFill>
        <p:spPr>
          <a:xfrm>
            <a:off x="3185198" y="2274751"/>
            <a:ext cx="3061429" cy="4081905"/>
          </a:xfrm>
          <a:prstGeom prst="rect">
            <a:avLst/>
          </a:prstGeom>
        </p:spPr>
      </p:pic>
      <p:pic>
        <p:nvPicPr>
          <p:cNvPr id="3" name="Picture 2">
            <a:extLst>
              <a:ext uri="{FF2B5EF4-FFF2-40B4-BE49-F238E27FC236}">
                <a16:creationId xmlns:a16="http://schemas.microsoft.com/office/drawing/2014/main" id="{C65372C9-49EB-468C-AFC9-027C2E10D8B6}"/>
              </a:ext>
            </a:extLst>
          </p:cNvPr>
          <p:cNvPicPr>
            <a:picLocks noChangeAspect="1"/>
          </p:cNvPicPr>
          <p:nvPr/>
        </p:nvPicPr>
        <p:blipFill>
          <a:blip r:embed="rId3"/>
          <a:stretch>
            <a:fillRect/>
          </a:stretch>
        </p:blipFill>
        <p:spPr>
          <a:xfrm>
            <a:off x="229048" y="501344"/>
            <a:ext cx="2956150" cy="3904925"/>
          </a:xfrm>
          <a:prstGeom prst="rect">
            <a:avLst/>
          </a:prstGeom>
        </p:spPr>
      </p:pic>
      <p:pic>
        <p:nvPicPr>
          <p:cNvPr id="5" name="Picture 4">
            <a:extLst>
              <a:ext uri="{FF2B5EF4-FFF2-40B4-BE49-F238E27FC236}">
                <a16:creationId xmlns:a16="http://schemas.microsoft.com/office/drawing/2014/main" id="{BB04D64C-9A4E-A6EF-805A-6570C3F1A988}"/>
              </a:ext>
            </a:extLst>
          </p:cNvPr>
          <p:cNvPicPr>
            <a:picLocks noChangeAspect="1"/>
          </p:cNvPicPr>
          <p:nvPr/>
        </p:nvPicPr>
        <p:blipFill>
          <a:blip r:embed="rId4"/>
          <a:stretch>
            <a:fillRect/>
          </a:stretch>
        </p:blipFill>
        <p:spPr>
          <a:xfrm>
            <a:off x="6687762" y="-96307"/>
            <a:ext cx="4721918" cy="7026395"/>
          </a:xfrm>
          <a:prstGeom prst="rect">
            <a:avLst/>
          </a:prstGeom>
        </p:spPr>
      </p:pic>
    </p:spTree>
    <p:extLst>
      <p:ext uri="{BB962C8B-B14F-4D97-AF65-F5344CB8AC3E}">
        <p14:creationId xmlns:p14="http://schemas.microsoft.com/office/powerpoint/2010/main" val="25510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F205C-29A2-44DC-8280-6908D5455C0D}"/>
              </a:ext>
            </a:extLst>
          </p:cNvPr>
          <p:cNvPicPr>
            <a:picLocks noChangeAspect="1"/>
          </p:cNvPicPr>
          <p:nvPr/>
        </p:nvPicPr>
        <p:blipFill>
          <a:blip r:embed="rId2"/>
          <a:stretch>
            <a:fillRect/>
          </a:stretch>
        </p:blipFill>
        <p:spPr>
          <a:xfrm>
            <a:off x="463211" y="892348"/>
            <a:ext cx="3444539" cy="4548010"/>
          </a:xfrm>
          <a:prstGeom prst="rect">
            <a:avLst/>
          </a:prstGeom>
        </p:spPr>
      </p:pic>
      <p:pic>
        <p:nvPicPr>
          <p:cNvPr id="4" name="Picture 3">
            <a:extLst>
              <a:ext uri="{FF2B5EF4-FFF2-40B4-BE49-F238E27FC236}">
                <a16:creationId xmlns:a16="http://schemas.microsoft.com/office/drawing/2014/main" id="{EFC20A5C-CE61-4777-BD34-C359232AD9A0}"/>
              </a:ext>
            </a:extLst>
          </p:cNvPr>
          <p:cNvPicPr>
            <a:picLocks noChangeAspect="1"/>
          </p:cNvPicPr>
          <p:nvPr/>
        </p:nvPicPr>
        <p:blipFill>
          <a:blip r:embed="rId3"/>
          <a:stretch>
            <a:fillRect/>
          </a:stretch>
        </p:blipFill>
        <p:spPr>
          <a:xfrm>
            <a:off x="4996087" y="645935"/>
            <a:ext cx="5371042" cy="5566130"/>
          </a:xfrm>
          <a:prstGeom prst="rect">
            <a:avLst/>
          </a:prstGeom>
        </p:spPr>
      </p:pic>
    </p:spTree>
    <p:extLst>
      <p:ext uri="{BB962C8B-B14F-4D97-AF65-F5344CB8AC3E}">
        <p14:creationId xmlns:p14="http://schemas.microsoft.com/office/powerpoint/2010/main" val="202900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7C966-95D4-6137-D9FA-00FC7141E566}"/>
              </a:ext>
            </a:extLst>
          </p:cNvPr>
          <p:cNvPicPr>
            <a:picLocks noChangeAspect="1"/>
          </p:cNvPicPr>
          <p:nvPr/>
        </p:nvPicPr>
        <p:blipFill>
          <a:blip r:embed="rId2"/>
          <a:stretch>
            <a:fillRect/>
          </a:stretch>
        </p:blipFill>
        <p:spPr>
          <a:xfrm>
            <a:off x="6351084" y="110790"/>
            <a:ext cx="4977315" cy="6636420"/>
          </a:xfrm>
          <a:prstGeom prst="rect">
            <a:avLst/>
          </a:prstGeom>
        </p:spPr>
      </p:pic>
      <p:pic>
        <p:nvPicPr>
          <p:cNvPr id="3" name="Picture 2">
            <a:extLst>
              <a:ext uri="{FF2B5EF4-FFF2-40B4-BE49-F238E27FC236}">
                <a16:creationId xmlns:a16="http://schemas.microsoft.com/office/drawing/2014/main" id="{91485138-2A7D-B417-DAEF-E909116DC792}"/>
              </a:ext>
            </a:extLst>
          </p:cNvPr>
          <p:cNvPicPr>
            <a:picLocks noChangeAspect="1"/>
          </p:cNvPicPr>
          <p:nvPr/>
        </p:nvPicPr>
        <p:blipFill>
          <a:blip r:embed="rId3"/>
          <a:stretch>
            <a:fillRect/>
          </a:stretch>
        </p:blipFill>
        <p:spPr>
          <a:xfrm>
            <a:off x="1084897" y="875030"/>
            <a:ext cx="3743325" cy="4762500"/>
          </a:xfrm>
          <a:prstGeom prst="rect">
            <a:avLst/>
          </a:prstGeom>
        </p:spPr>
      </p:pic>
    </p:spTree>
    <p:extLst>
      <p:ext uri="{BB962C8B-B14F-4D97-AF65-F5344CB8AC3E}">
        <p14:creationId xmlns:p14="http://schemas.microsoft.com/office/powerpoint/2010/main" val="2246333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CABF-9856-4BEA-B993-E1BE885E96EF}"/>
              </a:ext>
            </a:extLst>
          </p:cNvPr>
          <p:cNvSpPr>
            <a:spLocks noGrp="1"/>
          </p:cNvSpPr>
          <p:nvPr>
            <p:ph type="title"/>
          </p:nvPr>
        </p:nvSpPr>
        <p:spPr/>
        <p:txBody>
          <a:bodyPr/>
          <a:lstStyle/>
          <a:p>
            <a:r>
              <a:rPr lang="en-GB" dirty="0"/>
              <a:t>Year 5: not everyone agrees, what do you think?</a:t>
            </a:r>
          </a:p>
        </p:txBody>
      </p:sp>
      <p:pic>
        <p:nvPicPr>
          <p:cNvPr id="5" name="Content Placeholder 4">
            <a:extLst>
              <a:ext uri="{FF2B5EF4-FFF2-40B4-BE49-F238E27FC236}">
                <a16:creationId xmlns:a16="http://schemas.microsoft.com/office/drawing/2014/main" id="{27C2A6DE-DF66-407A-9FBE-F91F05A9C5D1}"/>
              </a:ext>
            </a:extLst>
          </p:cNvPr>
          <p:cNvPicPr>
            <a:picLocks noGrp="1" noChangeAspect="1"/>
          </p:cNvPicPr>
          <p:nvPr>
            <p:ph idx="1"/>
          </p:nvPr>
        </p:nvPicPr>
        <p:blipFill>
          <a:blip r:embed="rId2"/>
          <a:stretch>
            <a:fillRect/>
          </a:stretch>
        </p:blipFill>
        <p:spPr>
          <a:xfrm>
            <a:off x="2843408" y="1570190"/>
            <a:ext cx="5630238" cy="4208242"/>
          </a:xfrm>
        </p:spPr>
      </p:pic>
    </p:spTree>
    <p:extLst>
      <p:ext uri="{BB962C8B-B14F-4D97-AF65-F5344CB8AC3E}">
        <p14:creationId xmlns:p14="http://schemas.microsoft.com/office/powerpoint/2010/main" val="3588415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 on a whiteboard&#10;&#10;Description automatically generated">
            <a:extLst>
              <a:ext uri="{FF2B5EF4-FFF2-40B4-BE49-F238E27FC236}">
                <a16:creationId xmlns:a16="http://schemas.microsoft.com/office/drawing/2014/main" id="{D9E95D2C-1183-4C72-8818-2D4049E663A6}"/>
              </a:ext>
            </a:extLst>
          </p:cNvPr>
          <p:cNvPicPr>
            <a:picLocks noChangeAspect="1"/>
          </p:cNvPicPr>
          <p:nvPr/>
        </p:nvPicPr>
        <p:blipFill>
          <a:blip r:embed="rId2"/>
          <a:stretch>
            <a:fillRect/>
          </a:stretch>
        </p:blipFill>
        <p:spPr>
          <a:xfrm>
            <a:off x="73650" y="3574565"/>
            <a:ext cx="5266649" cy="2290992"/>
          </a:xfrm>
          <a:prstGeom prst="rect">
            <a:avLst/>
          </a:prstGeom>
        </p:spPr>
      </p:pic>
      <p:pic>
        <p:nvPicPr>
          <p:cNvPr id="3" name="Picture 2">
            <a:extLst>
              <a:ext uri="{FF2B5EF4-FFF2-40B4-BE49-F238E27FC236}">
                <a16:creationId xmlns:a16="http://schemas.microsoft.com/office/drawing/2014/main" id="{68A9C241-4637-DBDB-1FFA-B99598368052}"/>
              </a:ext>
            </a:extLst>
          </p:cNvPr>
          <p:cNvPicPr>
            <a:picLocks noChangeAspect="1"/>
          </p:cNvPicPr>
          <p:nvPr/>
        </p:nvPicPr>
        <p:blipFill>
          <a:blip r:embed="rId3"/>
          <a:stretch>
            <a:fillRect/>
          </a:stretch>
        </p:blipFill>
        <p:spPr>
          <a:xfrm>
            <a:off x="73650" y="187023"/>
            <a:ext cx="5749941" cy="2290992"/>
          </a:xfrm>
          <a:prstGeom prst="rect">
            <a:avLst/>
          </a:prstGeom>
        </p:spPr>
      </p:pic>
      <p:pic>
        <p:nvPicPr>
          <p:cNvPr id="1026" name="Picture 2">
            <a:extLst>
              <a:ext uri="{FF2B5EF4-FFF2-40B4-BE49-F238E27FC236}">
                <a16:creationId xmlns:a16="http://schemas.microsoft.com/office/drawing/2014/main" id="{175BA803-7D96-B018-6158-7AD5FA0A7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9433" y="133025"/>
            <a:ext cx="5655037" cy="42501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2CB7AF-6639-2139-B639-1A27BB2667FB}"/>
              </a:ext>
            </a:extLst>
          </p:cNvPr>
          <p:cNvPicPr>
            <a:picLocks noChangeAspect="1"/>
          </p:cNvPicPr>
          <p:nvPr/>
        </p:nvPicPr>
        <p:blipFill>
          <a:blip r:embed="rId5"/>
          <a:stretch>
            <a:fillRect/>
          </a:stretch>
        </p:blipFill>
        <p:spPr>
          <a:xfrm>
            <a:off x="5498470" y="3175302"/>
            <a:ext cx="6096000" cy="3495675"/>
          </a:xfrm>
          <a:prstGeom prst="rect">
            <a:avLst/>
          </a:prstGeom>
        </p:spPr>
      </p:pic>
    </p:spTree>
    <p:extLst>
      <p:ext uri="{BB962C8B-B14F-4D97-AF65-F5344CB8AC3E}">
        <p14:creationId xmlns:p14="http://schemas.microsoft.com/office/powerpoint/2010/main" val="4125693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C374-4FE3-466A-9290-CEE805CA7A25}"/>
              </a:ext>
            </a:extLst>
          </p:cNvPr>
          <p:cNvSpPr>
            <a:spLocks noGrp="1"/>
          </p:cNvSpPr>
          <p:nvPr>
            <p:ph type="title"/>
          </p:nvPr>
        </p:nvSpPr>
        <p:spPr>
          <a:xfrm>
            <a:off x="648929" y="629266"/>
            <a:ext cx="3505495" cy="1622321"/>
          </a:xfrm>
        </p:spPr>
        <p:txBody>
          <a:bodyPr>
            <a:normAutofit/>
          </a:bodyPr>
          <a:lstStyle/>
          <a:p>
            <a:r>
              <a:rPr lang="en-US"/>
              <a:t>Why are we here?</a:t>
            </a:r>
            <a:endParaRPr lang="en-GB"/>
          </a:p>
        </p:txBody>
      </p:sp>
      <p:sp>
        <p:nvSpPr>
          <p:cNvPr id="3" name="Content Placeholder 2">
            <a:extLst>
              <a:ext uri="{FF2B5EF4-FFF2-40B4-BE49-F238E27FC236}">
                <a16:creationId xmlns:a16="http://schemas.microsoft.com/office/drawing/2014/main" id="{34FDB37E-4284-4791-9B37-A9DAF21BB08E}"/>
              </a:ext>
            </a:extLst>
          </p:cNvPr>
          <p:cNvSpPr>
            <a:spLocks noGrp="1"/>
          </p:cNvSpPr>
          <p:nvPr>
            <p:ph idx="1"/>
          </p:nvPr>
        </p:nvSpPr>
        <p:spPr>
          <a:xfrm>
            <a:off x="648931" y="1990165"/>
            <a:ext cx="3628758" cy="4233654"/>
          </a:xfrm>
        </p:spPr>
        <p:txBody>
          <a:bodyPr vert="horz" lIns="91440" tIns="45720" rIns="91440" bIns="45720" rtlCol="0" anchor="t">
            <a:normAutofit lnSpcReduction="10000"/>
          </a:bodyPr>
          <a:lstStyle/>
          <a:p>
            <a:pPr marL="0" indent="0">
              <a:buNone/>
            </a:pPr>
            <a:r>
              <a:rPr lang="en-US" sz="2400" b="1" dirty="0"/>
              <a:t>Hate crime, England and Wales, 2021-2022</a:t>
            </a:r>
            <a:endParaRPr lang="en-US" sz="2400" b="1" dirty="0">
              <a:cs typeface="Calibri"/>
            </a:endParaRPr>
          </a:p>
          <a:p>
            <a:pPr marL="0" indent="0">
              <a:buNone/>
            </a:pPr>
            <a:r>
              <a:rPr lang="en-GB" sz="2400" dirty="0">
                <a:ea typeface="+mn-lt"/>
                <a:cs typeface="+mn-lt"/>
              </a:rPr>
              <a:t>In year ending March 2022, there were 155,841 hate crimes recorded by the police in England and Wales, a 26 per cent increase compared with the previous year.</a:t>
            </a:r>
          </a:p>
          <a:p>
            <a:pPr marL="0" indent="0">
              <a:buNone/>
            </a:pPr>
            <a:r>
              <a:rPr lang="en-GB" sz="2400" dirty="0">
                <a:ea typeface="+mn-lt"/>
                <a:cs typeface="+mn-lt"/>
              </a:rPr>
              <a:t>The majority of hate crimes were racially motivated, accounting for 70% of such offences; </a:t>
            </a:r>
            <a:endParaRPr lang="en-GB" sz="2400">
              <a:cs typeface="Calibri" panose="020F0502020204030204"/>
            </a:endParaRPr>
          </a:p>
          <a:p>
            <a:pPr marL="0" indent="0">
              <a:buNone/>
            </a:pPr>
            <a:endParaRPr lang="en-GB" sz="2000" dirty="0">
              <a:cs typeface="Calibri" panose="020F0502020204030204"/>
            </a:endParaRPr>
          </a:p>
        </p:txBody>
      </p:sp>
      <p:pic>
        <p:nvPicPr>
          <p:cNvPr id="4" name="Picture 4" descr="Chart, bar chart, histogram&#10;&#10;Description automatically generated">
            <a:extLst>
              <a:ext uri="{FF2B5EF4-FFF2-40B4-BE49-F238E27FC236}">
                <a16:creationId xmlns:a16="http://schemas.microsoft.com/office/drawing/2014/main" id="{83EA5F29-5CD4-AE08-E33B-65B9C635AC60}"/>
              </a:ext>
            </a:extLst>
          </p:cNvPr>
          <p:cNvPicPr>
            <a:picLocks noChangeAspect="1"/>
          </p:cNvPicPr>
          <p:nvPr/>
        </p:nvPicPr>
        <p:blipFill>
          <a:blip r:embed="rId2"/>
          <a:stretch>
            <a:fillRect/>
          </a:stretch>
        </p:blipFill>
        <p:spPr>
          <a:xfrm>
            <a:off x="5405862" y="1418425"/>
            <a:ext cx="6019331" cy="4017903"/>
          </a:xfrm>
          <a:prstGeom prst="rect">
            <a:avLst/>
          </a:prstGeom>
          <a:effectLst/>
        </p:spPr>
      </p:pic>
    </p:spTree>
    <p:extLst>
      <p:ext uri="{BB962C8B-B14F-4D97-AF65-F5344CB8AC3E}">
        <p14:creationId xmlns:p14="http://schemas.microsoft.com/office/powerpoint/2010/main" val="1548193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56B3-415D-53C4-4F22-993CFC101A30}"/>
              </a:ext>
            </a:extLst>
          </p:cNvPr>
          <p:cNvSpPr>
            <a:spLocks noGrp="1"/>
          </p:cNvSpPr>
          <p:nvPr>
            <p:ph type="title"/>
          </p:nvPr>
        </p:nvSpPr>
        <p:spPr/>
        <p:txBody>
          <a:bodyPr/>
          <a:lstStyle/>
          <a:p>
            <a:r>
              <a:rPr lang="en-GB" dirty="0"/>
              <a:t>Ofsted: Inspecting teaching of the protected characteristics (2022)</a:t>
            </a:r>
          </a:p>
        </p:txBody>
      </p:sp>
      <p:sp>
        <p:nvSpPr>
          <p:cNvPr id="3" name="Content Placeholder 2">
            <a:extLst>
              <a:ext uri="{FF2B5EF4-FFF2-40B4-BE49-F238E27FC236}">
                <a16:creationId xmlns:a16="http://schemas.microsoft.com/office/drawing/2014/main" id="{106CFC23-4329-1741-3F0A-41C42F14E423}"/>
              </a:ext>
            </a:extLst>
          </p:cNvPr>
          <p:cNvSpPr>
            <a:spLocks noGrp="1"/>
          </p:cNvSpPr>
          <p:nvPr>
            <p:ph idx="1"/>
          </p:nvPr>
        </p:nvSpPr>
        <p:spPr/>
        <p:txBody>
          <a:bodyPr/>
          <a:lstStyle/>
          <a:p>
            <a:pPr marL="0" marR="0" lvl="0" indent="0" defTabSz="914400" rtl="0" eaLnBrk="0" fontAlgn="base" latinLnBrk="0" hangingPunct="0">
              <a:spcBef>
                <a:spcPct val="0"/>
              </a:spcBef>
              <a:spcAft>
                <a:spcPts val="600"/>
              </a:spcAft>
              <a:buClrTx/>
              <a:buSzTx/>
              <a:buFontTx/>
              <a:buNone/>
              <a:tabLst/>
            </a:pPr>
            <a:r>
              <a:rPr kumimoji="0" lang="en-US" altLang="en-US" sz="2800" b="1" i="0" u="none" strike="noStrike" cap="none" normalizeH="0" baseline="0" dirty="0">
                <a:ln>
                  <a:noFill/>
                </a:ln>
                <a:effectLst/>
                <a:latin typeface="GDS Transport"/>
              </a:rPr>
              <a:t>Faith teachings on protected characteristics</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latin typeface="GDS Transport"/>
              </a:rPr>
              <a:t>Schools are at liberty to teach the tenets of any faith on the protected</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latin typeface="GDS Transport"/>
              </a:rPr>
              <a:t> characteristics. For example, they may explain that same-sex relationships and </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latin typeface="GDS Transport"/>
              </a:rPr>
              <a:t>gender reassignment are not permitted by a particular religion. </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latin typeface="GDS Transport"/>
              </a:rPr>
              <a:t>However, if they do so, they must also explain the legal rights LGBT people have under UK law, </a:t>
            </a:r>
          </a:p>
          <a:p>
            <a:pPr marL="0" marR="0" lvl="0" indent="0" defTabSz="914400" rtl="0" eaLnBrk="0" fontAlgn="base" latinLnBrk="0" hangingPunct="0">
              <a:spcBef>
                <a:spcPct val="0"/>
              </a:spcBef>
              <a:spcAft>
                <a:spcPts val="600"/>
              </a:spcAft>
              <a:buClrTx/>
              <a:buSzTx/>
              <a:buFontTx/>
              <a:buNone/>
              <a:tabLst/>
            </a:pPr>
            <a:r>
              <a:rPr kumimoji="0" lang="en-US" altLang="en-US" sz="2800" b="0" i="0" u="none" strike="noStrike" cap="none" normalizeH="0" baseline="0" dirty="0">
                <a:ln>
                  <a:noFill/>
                </a:ln>
                <a:effectLst/>
                <a:latin typeface="GDS Transport"/>
              </a:rPr>
              <a:t>and that this and LGBT people must be respected.</a:t>
            </a:r>
            <a:endParaRPr kumimoji="0" lang="en-US" altLang="en-US" sz="2800" b="0" i="0" u="none" strike="noStrike" cap="none" normalizeH="0" baseline="0" dirty="0">
              <a:ln>
                <a:noFill/>
              </a:ln>
              <a:effectLst/>
              <a:latin typeface="Arial" panose="020B0604020202020204" pitchFamily="34" charset="0"/>
            </a:endParaRPr>
          </a:p>
          <a:p>
            <a:endParaRPr lang="en-GB" dirty="0"/>
          </a:p>
        </p:txBody>
      </p:sp>
    </p:spTree>
    <p:extLst>
      <p:ext uri="{BB962C8B-B14F-4D97-AF65-F5344CB8AC3E}">
        <p14:creationId xmlns:p14="http://schemas.microsoft.com/office/powerpoint/2010/main" val="1463547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579C-0A69-61A5-86D7-B709FA6E2B0A}"/>
              </a:ext>
            </a:extLst>
          </p:cNvPr>
          <p:cNvSpPr>
            <a:spLocks noGrp="1"/>
          </p:cNvSpPr>
          <p:nvPr>
            <p:ph type="title"/>
          </p:nvPr>
        </p:nvSpPr>
        <p:spPr/>
        <p:txBody>
          <a:bodyPr/>
          <a:lstStyle/>
          <a:p>
            <a:r>
              <a:rPr lang="en-GB" dirty="0"/>
              <a:t>Trans: the current debate in schools </a:t>
            </a:r>
          </a:p>
        </p:txBody>
      </p:sp>
      <p:sp>
        <p:nvSpPr>
          <p:cNvPr id="4" name="Content Placeholder 3">
            <a:extLst>
              <a:ext uri="{FF2B5EF4-FFF2-40B4-BE49-F238E27FC236}">
                <a16:creationId xmlns:a16="http://schemas.microsoft.com/office/drawing/2014/main" id="{6F8C6F4A-E61D-0DB3-2EDF-5EC87CF8F2B8}"/>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GB" sz="2400" b="1" i="0" dirty="0">
                <a:solidFill>
                  <a:srgbClr val="121212"/>
                </a:solidFill>
                <a:effectLst/>
                <a:latin typeface="GuardianTextEgyptian"/>
              </a:rPr>
              <a:t>Teachers warn new gender guidance for English schools could put children at risk</a:t>
            </a:r>
          </a:p>
          <a:p>
            <a:pPr marL="0" indent="0">
              <a:buNone/>
            </a:pPr>
            <a:r>
              <a:rPr lang="en-GB" sz="2000" dirty="0">
                <a:solidFill>
                  <a:schemeClr val="accent1"/>
                </a:solidFill>
                <a:latin typeface="GH Guardian Headline"/>
              </a:rPr>
              <a:t>The Observer, April 23 2023</a:t>
            </a:r>
            <a:endParaRPr lang="en-GB" sz="2000" b="0" i="0" dirty="0">
              <a:solidFill>
                <a:schemeClr val="accent1"/>
              </a:solidFill>
              <a:effectLst/>
              <a:latin typeface="GH Guardian Headline"/>
            </a:endParaRPr>
          </a:p>
          <a:p>
            <a:pPr marL="0" indent="0">
              <a:buNone/>
            </a:pPr>
            <a:r>
              <a:rPr lang="en-GB" sz="2000" b="0" i="0" dirty="0">
                <a:solidFill>
                  <a:srgbClr val="121212"/>
                </a:solidFill>
                <a:effectLst/>
                <a:latin typeface="GuardianTextEgyptian"/>
              </a:rPr>
              <a:t>Teachers in England are warning that young people could be put at risk of harm and homelessness if the government presses ahead with </a:t>
            </a:r>
            <a:r>
              <a:rPr lang="en-GB" sz="2000" b="0" i="0" u="none" strike="noStrike" dirty="0">
                <a:solidFill>
                  <a:srgbClr val="C70000"/>
                </a:solidFill>
                <a:effectLst/>
                <a:latin typeface="GuardianTextEgyptian"/>
                <a:hlinkClick r:id="rId2"/>
              </a:rPr>
              <a:t>new guidance</a:t>
            </a:r>
            <a:r>
              <a:rPr lang="en-GB" sz="2000" b="0" i="0" dirty="0">
                <a:solidFill>
                  <a:srgbClr val="121212"/>
                </a:solidFill>
                <a:effectLst/>
                <a:latin typeface="GuardianTextEgyptian"/>
              </a:rPr>
              <a:t> compelling schools to inform parents if their child is questioning their gender.</a:t>
            </a:r>
            <a:endParaRPr lang="en-GB" sz="2000">
              <a:ea typeface="Calibri"/>
              <a:cs typeface="Calibri"/>
            </a:endParaRPr>
          </a:p>
        </p:txBody>
      </p:sp>
      <p:sp>
        <p:nvSpPr>
          <p:cNvPr id="5" name="Content Placeholder 4">
            <a:extLst>
              <a:ext uri="{FF2B5EF4-FFF2-40B4-BE49-F238E27FC236}">
                <a16:creationId xmlns:a16="http://schemas.microsoft.com/office/drawing/2014/main" id="{527F41C0-7772-6E98-1F74-C2E3F2D09371}"/>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GB" sz="2400" b="1" i="0" dirty="0">
                <a:solidFill>
                  <a:srgbClr val="000000"/>
                </a:solidFill>
                <a:effectLst/>
                <a:latin typeface="graphik"/>
              </a:rPr>
              <a:t>Children must not be allowed to switch identities in schools without telling their parents, Rishi Sunak says</a:t>
            </a:r>
            <a:endParaRPr lang="en-GB" sz="2400" b="1" i="0">
              <a:solidFill>
                <a:srgbClr val="000000"/>
              </a:solidFill>
              <a:effectLst/>
              <a:latin typeface="graphik"/>
            </a:endParaRPr>
          </a:p>
          <a:p>
            <a:pPr marL="0" indent="0">
              <a:buNone/>
            </a:pPr>
            <a:r>
              <a:rPr lang="en-GB" dirty="0">
                <a:solidFill>
                  <a:srgbClr val="0070C0"/>
                </a:solidFill>
              </a:rPr>
              <a:t>Daily Mail, June 19</a:t>
            </a:r>
            <a:r>
              <a:rPr lang="en-GB" baseline="30000" dirty="0">
                <a:solidFill>
                  <a:srgbClr val="0070C0"/>
                </a:solidFill>
              </a:rPr>
              <a:t>th</a:t>
            </a:r>
            <a:r>
              <a:rPr lang="en-GB" dirty="0">
                <a:solidFill>
                  <a:srgbClr val="0070C0"/>
                </a:solidFill>
              </a:rPr>
              <a:t> 2023</a:t>
            </a:r>
            <a:endParaRPr lang="en-GB" dirty="0">
              <a:solidFill>
                <a:srgbClr val="0070C0"/>
              </a:solidFill>
              <a:ea typeface="Calibri"/>
              <a:cs typeface="Calibri"/>
            </a:endParaRPr>
          </a:p>
          <a:p>
            <a:pPr marL="0" indent="0" algn="l">
              <a:buNone/>
            </a:pPr>
            <a:r>
              <a:rPr lang="en-GB" sz="1600" b="0" i="0" dirty="0">
                <a:solidFill>
                  <a:srgbClr val="000000"/>
                </a:solidFill>
                <a:effectLst/>
                <a:latin typeface="graphik"/>
              </a:rPr>
              <a:t>The Prime Minister told teachers that letting boys identify as girls was 'not a neutral act' and could have a 'significant impact' on children. </a:t>
            </a:r>
          </a:p>
          <a:p>
            <a:pPr marL="0" indent="0" algn="l">
              <a:buNone/>
            </a:pPr>
            <a:r>
              <a:rPr lang="en-GB" sz="1600" b="0" i="0" dirty="0">
                <a:solidFill>
                  <a:srgbClr val="000000"/>
                </a:solidFill>
                <a:effectLst/>
                <a:latin typeface="graphik"/>
              </a:rPr>
              <a:t>He also said school staff must alert parents if their children want to be referred to by different pronouns.</a:t>
            </a:r>
          </a:p>
          <a:p>
            <a:pPr marL="0" indent="0" algn="l">
              <a:buNone/>
            </a:pPr>
            <a:r>
              <a:rPr lang="en-GB" sz="1600" b="0" i="0" dirty="0">
                <a:solidFill>
                  <a:srgbClr val="000000"/>
                </a:solidFill>
                <a:effectLst/>
                <a:latin typeface="graphik"/>
              </a:rPr>
              <a:t>It was reported last night that the guidance will finally be published this week, banning schools from letting pupils 'socially transition' by changing their names, pronouns or uniform if their parents do not consent.</a:t>
            </a:r>
          </a:p>
          <a:p>
            <a:pPr marL="0" indent="0">
              <a:buNone/>
            </a:pPr>
            <a:br>
              <a:rPr lang="en-GB" sz="2900" b="0" i="0" dirty="0">
                <a:solidFill>
                  <a:srgbClr val="000000"/>
                </a:solidFill>
                <a:effectLst/>
                <a:latin typeface="graphik"/>
              </a:rPr>
            </a:br>
            <a:endParaRPr lang="en-GB" sz="2900" dirty="0"/>
          </a:p>
        </p:txBody>
      </p:sp>
    </p:spTree>
    <p:extLst>
      <p:ext uri="{BB962C8B-B14F-4D97-AF65-F5344CB8AC3E}">
        <p14:creationId xmlns:p14="http://schemas.microsoft.com/office/powerpoint/2010/main" val="2790295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A0329-728E-B2AC-D3E2-FE83237BF17A}"/>
              </a:ext>
            </a:extLst>
          </p:cNvPr>
          <p:cNvPicPr>
            <a:picLocks noChangeAspect="1"/>
          </p:cNvPicPr>
          <p:nvPr/>
        </p:nvPicPr>
        <p:blipFill>
          <a:blip r:embed="rId2"/>
          <a:stretch>
            <a:fillRect/>
          </a:stretch>
        </p:blipFill>
        <p:spPr>
          <a:xfrm>
            <a:off x="416560" y="380744"/>
            <a:ext cx="4378206" cy="4276798"/>
          </a:xfrm>
          <a:prstGeom prst="rect">
            <a:avLst/>
          </a:prstGeom>
        </p:spPr>
      </p:pic>
      <p:pic>
        <p:nvPicPr>
          <p:cNvPr id="3" name="Picture 2">
            <a:extLst>
              <a:ext uri="{FF2B5EF4-FFF2-40B4-BE49-F238E27FC236}">
                <a16:creationId xmlns:a16="http://schemas.microsoft.com/office/drawing/2014/main" id="{580C517B-89CD-1690-B737-27AE40F88F17}"/>
              </a:ext>
            </a:extLst>
          </p:cNvPr>
          <p:cNvPicPr>
            <a:picLocks noChangeAspect="1"/>
          </p:cNvPicPr>
          <p:nvPr/>
        </p:nvPicPr>
        <p:blipFill>
          <a:blip r:embed="rId3"/>
          <a:stretch>
            <a:fillRect/>
          </a:stretch>
        </p:blipFill>
        <p:spPr>
          <a:xfrm>
            <a:off x="5116322" y="1229360"/>
            <a:ext cx="6893419" cy="5173662"/>
          </a:xfrm>
          <a:prstGeom prst="rect">
            <a:avLst/>
          </a:prstGeom>
        </p:spPr>
      </p:pic>
    </p:spTree>
    <p:extLst>
      <p:ext uri="{BB962C8B-B14F-4D97-AF65-F5344CB8AC3E}">
        <p14:creationId xmlns:p14="http://schemas.microsoft.com/office/powerpoint/2010/main" val="46707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62" y="386930"/>
            <a:ext cx="10066122" cy="1298448"/>
          </a:xfrm>
        </p:spPr>
        <p:txBody>
          <a:bodyPr anchor="b">
            <a:normAutofit/>
          </a:bodyPr>
          <a:lstStyle/>
          <a:p>
            <a:r>
              <a:rPr lang="en-GB" sz="4800"/>
              <a:t>Schools: an alternative narrative</a:t>
            </a:r>
          </a:p>
        </p:txBody>
      </p:sp>
      <p:sp>
        <p:nvSpPr>
          <p:cNvPr id="3" name="Content Placeholder 2"/>
          <p:cNvSpPr>
            <a:spLocks noGrp="1"/>
          </p:cNvSpPr>
          <p:nvPr>
            <p:ph idx="1"/>
          </p:nvPr>
        </p:nvSpPr>
        <p:spPr>
          <a:xfrm>
            <a:off x="793660" y="2599509"/>
            <a:ext cx="4160725" cy="3598989"/>
          </a:xfrm>
        </p:spPr>
        <p:txBody>
          <a:bodyPr anchor="ctr">
            <a:normAutofit/>
          </a:bodyPr>
          <a:lstStyle/>
          <a:p>
            <a:pPr marL="0" indent="0">
              <a:buNone/>
            </a:pPr>
            <a:r>
              <a:rPr lang="en-GB" sz="2000" dirty="0"/>
              <a:t>“We have to be delivering a curriculum that enables children to understand the benefits that exist in a society where diversity and difference are celebrated. Furthermore we need our children to want to be part of that society, and we have to sell it to them; that desire may not come naturally by itself.”</a:t>
            </a:r>
          </a:p>
          <a:p>
            <a:pPr marL="0" indent="0">
              <a:buNone/>
            </a:pPr>
            <a:endParaRPr lang="en-GB" sz="2000" dirty="0"/>
          </a:p>
          <a:p>
            <a:pPr marL="0" indent="0">
              <a:buNone/>
            </a:pP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 b="7750"/>
          <a:stretch/>
        </p:blipFill>
        <p:spPr>
          <a:xfrm>
            <a:off x="8501898" y="2648708"/>
            <a:ext cx="2543883" cy="3376731"/>
          </a:xfrm>
          <a:prstGeom prst="rect">
            <a:avLst/>
          </a:prstGeom>
        </p:spPr>
      </p:pic>
      <p:pic>
        <p:nvPicPr>
          <p:cNvPr id="5" name="Picture 4">
            <a:extLst>
              <a:ext uri="{FF2B5EF4-FFF2-40B4-BE49-F238E27FC236}">
                <a16:creationId xmlns:a16="http://schemas.microsoft.com/office/drawing/2014/main" id="{53396422-28BD-492B-A09D-582B7EDA2F65}"/>
              </a:ext>
            </a:extLst>
          </p:cNvPr>
          <p:cNvPicPr>
            <a:picLocks noChangeAspect="1"/>
          </p:cNvPicPr>
          <p:nvPr/>
        </p:nvPicPr>
        <p:blipFill rotWithShape="1">
          <a:blip r:embed="rId3"/>
          <a:srcRect t="7448" r="3" b="4009"/>
          <a:stretch/>
        </p:blipFill>
        <p:spPr>
          <a:xfrm>
            <a:off x="5303055" y="2389218"/>
            <a:ext cx="2871647" cy="3809280"/>
          </a:xfrm>
          <a:prstGeom prst="rect">
            <a:avLst/>
          </a:prstGeom>
        </p:spPr>
      </p:pic>
    </p:spTree>
    <p:extLst>
      <p:ext uri="{BB962C8B-B14F-4D97-AF65-F5344CB8AC3E}">
        <p14:creationId xmlns:p14="http://schemas.microsoft.com/office/powerpoint/2010/main" val="329799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38" y="386930"/>
            <a:ext cx="9236700" cy="1188950"/>
          </a:xfrm>
        </p:spPr>
        <p:txBody>
          <a:bodyPr anchor="b">
            <a:normAutofit/>
          </a:bodyPr>
          <a:lstStyle/>
          <a:p>
            <a:r>
              <a:rPr lang="en-GB" sz="5400"/>
              <a:t>The Equality Act 2010</a:t>
            </a:r>
          </a:p>
        </p:txBody>
      </p:sp>
      <p:sp>
        <p:nvSpPr>
          <p:cNvPr id="3" name="Content Placeholder 2"/>
          <p:cNvSpPr>
            <a:spLocks noGrp="1"/>
          </p:cNvSpPr>
          <p:nvPr>
            <p:ph idx="1"/>
          </p:nvPr>
        </p:nvSpPr>
        <p:spPr>
          <a:xfrm>
            <a:off x="793660" y="2599509"/>
            <a:ext cx="10143668" cy="3435531"/>
          </a:xfrm>
        </p:spPr>
        <p:txBody>
          <a:bodyPr anchor="ctr">
            <a:normAutofit/>
          </a:bodyPr>
          <a:lstStyle/>
          <a:p>
            <a:pPr marL="0" indent="0">
              <a:buNone/>
            </a:pPr>
            <a:r>
              <a:rPr lang="en-GB" sz="2200"/>
              <a:t>Public bodies have to consider all individuals when carrying out their day to day work- in shaping policy, in delivering services and in relation to their own employees.</a:t>
            </a:r>
          </a:p>
          <a:p>
            <a:pPr marL="0" indent="0">
              <a:buNone/>
            </a:pPr>
            <a:r>
              <a:rPr lang="en-GB" sz="2200"/>
              <a:t>It also requires that public bodies</a:t>
            </a:r>
          </a:p>
          <a:p>
            <a:r>
              <a:rPr lang="en-GB" sz="2200"/>
              <a:t>Have due regard to the need to eliminate discrimination</a:t>
            </a:r>
          </a:p>
          <a:p>
            <a:r>
              <a:rPr lang="en-GB" sz="2200"/>
              <a:t>Advance equality of opportunity</a:t>
            </a:r>
          </a:p>
          <a:p>
            <a:r>
              <a:rPr lang="en-GB" sz="2200"/>
              <a:t>Foster good relations between different people when carrying our their activities</a:t>
            </a:r>
          </a:p>
          <a:p>
            <a:pPr marL="0" indent="0">
              <a:buNone/>
            </a:pPr>
            <a:r>
              <a:rPr lang="en-GB" sz="2200"/>
              <a:t>(Government Equalities Office, 2013, p13)</a:t>
            </a:r>
          </a:p>
          <a:p>
            <a:endParaRPr lang="en-GB" sz="2200"/>
          </a:p>
        </p:txBody>
      </p:sp>
    </p:spTree>
    <p:extLst>
      <p:ext uri="{BB962C8B-B14F-4D97-AF65-F5344CB8AC3E}">
        <p14:creationId xmlns:p14="http://schemas.microsoft.com/office/powerpoint/2010/main" val="294151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176E8F-04E2-4910-A119-7A18A64631B4}"/>
              </a:ext>
            </a:extLst>
          </p:cNvPr>
          <p:cNvPicPr>
            <a:picLocks noChangeAspect="1"/>
          </p:cNvPicPr>
          <p:nvPr/>
        </p:nvPicPr>
        <p:blipFill rotWithShape="1">
          <a:blip r:embed="rId2">
            <a:duotone>
              <a:schemeClr val="bg2">
                <a:shade val="45000"/>
                <a:satMod val="135000"/>
              </a:schemeClr>
              <a:prstClr val="white"/>
            </a:duotone>
          </a:blip>
          <a:srcRect t="6250"/>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GB"/>
              <a:t>What’s it like living in the UK today?</a:t>
            </a:r>
            <a:br>
              <a:rPr lang="en-GB"/>
            </a:br>
            <a:endParaRPr lang="en-GB"/>
          </a:p>
        </p:txBody>
      </p:sp>
      <p:graphicFrame>
        <p:nvGraphicFramePr>
          <p:cNvPr id="5" name="Content Placeholder 2">
            <a:extLst>
              <a:ext uri="{FF2B5EF4-FFF2-40B4-BE49-F238E27FC236}">
                <a16:creationId xmlns:a16="http://schemas.microsoft.com/office/drawing/2014/main" id="{22F86B48-8FD5-4983-B0CB-B14358DB93CB}"/>
              </a:ext>
            </a:extLst>
          </p:cNvPr>
          <p:cNvGraphicFramePr>
            <a:graphicFrameLocks noGrp="1"/>
          </p:cNvGraphicFramePr>
          <p:nvPr>
            <p:ph idx="1"/>
            <p:extLst>
              <p:ext uri="{D42A27DB-BD31-4B8C-83A1-F6EECF244321}">
                <p14:modId xmlns:p14="http://schemas.microsoft.com/office/powerpoint/2010/main" val="23210842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589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7011B-D5BA-D43B-7BFD-56A16E833B69}"/>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KCSIE 2023  (p51)</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473B67-C6E5-8F19-EE40-46D1AFDB84A3}"/>
              </a:ext>
            </a:extLst>
          </p:cNvPr>
          <p:cNvSpPr>
            <a:spLocks noGrp="1"/>
          </p:cNvSpPr>
          <p:nvPr>
            <p:ph idx="1"/>
          </p:nvPr>
        </p:nvSpPr>
        <p:spPr>
          <a:xfrm>
            <a:off x="4447308" y="591344"/>
            <a:ext cx="6906491" cy="5585619"/>
          </a:xfrm>
        </p:spPr>
        <p:txBody>
          <a:bodyPr anchor="ctr">
            <a:normAutofit/>
          </a:bodyPr>
          <a:lstStyle/>
          <a:p>
            <a:pPr marL="0" indent="0">
              <a:buNone/>
            </a:pPr>
            <a:r>
              <a:rPr lang="en-GB" sz="2000" dirty="0">
                <a:ea typeface="+mn-lt"/>
                <a:cs typeface="+mn-lt"/>
              </a:rPr>
              <a:t>Children who are lesbian, gay, bi, or trans (LGBT)</a:t>
            </a:r>
            <a:endParaRPr lang="en-US" dirty="0">
              <a:ea typeface="+mn-lt"/>
              <a:cs typeface="+mn-lt"/>
            </a:endParaRPr>
          </a:p>
          <a:p>
            <a:pPr marL="0" indent="0">
              <a:buNone/>
            </a:pPr>
            <a:endParaRPr lang="en-GB" sz="2000" dirty="0">
              <a:ea typeface="+mn-lt"/>
              <a:cs typeface="+mn-lt"/>
            </a:endParaRPr>
          </a:p>
          <a:p>
            <a:pPr marL="0" indent="0">
              <a:buNone/>
            </a:pPr>
            <a:r>
              <a:rPr lang="en-GB" sz="2000" dirty="0">
                <a:ea typeface="+mn-lt"/>
                <a:cs typeface="+mn-lt"/>
              </a:rPr>
              <a:t> 203. The fact that a child or a young person may be LGBT is not in itself an inherent risk factor for harm. However, children who are LGBT can be targeted by other children. In some cases, a child who is perceived by other children to be LGBT (whether they are or not) can be just as vulnerable as children who identify as LGBT. </a:t>
            </a:r>
            <a:endParaRPr lang="en-US">
              <a:ea typeface="+mn-lt"/>
              <a:cs typeface="+mn-lt"/>
            </a:endParaRPr>
          </a:p>
          <a:p>
            <a:pPr marL="0" indent="0">
              <a:buNone/>
            </a:pPr>
            <a:r>
              <a:rPr lang="en-GB" sz="2000" dirty="0">
                <a:ea typeface="+mn-lt"/>
                <a:cs typeface="+mn-lt"/>
              </a:rPr>
              <a:t>204. Risks can be compounded where children who are LGBT lack a trusted adult with whom they can be open. It is therefore vital that staff endeavour to reduce the additional barriers faced and provide a safe space for them to speak out or share their concerns with members of staff. </a:t>
            </a:r>
            <a:endParaRPr lang="en-US">
              <a:ea typeface="+mn-lt"/>
              <a:cs typeface="+mn-lt"/>
            </a:endParaRPr>
          </a:p>
          <a:p>
            <a:pPr marL="0" indent="0">
              <a:buNone/>
            </a:pPr>
            <a:r>
              <a:rPr lang="en-GB" sz="2000" dirty="0">
                <a:ea typeface="+mn-lt"/>
                <a:cs typeface="+mn-lt"/>
              </a:rPr>
              <a:t>205. LGBT inclusion is part of the statutory Relationships Education, Relationship and Sex Education and Health Education curriculum and there is a range of support available to help schools counter homophobic, </a:t>
            </a:r>
            <a:r>
              <a:rPr lang="en-GB" sz="2000" dirty="0" err="1">
                <a:ea typeface="+mn-lt"/>
                <a:cs typeface="+mn-lt"/>
              </a:rPr>
              <a:t>biphobic</a:t>
            </a:r>
            <a:r>
              <a:rPr lang="en-GB" sz="2000" dirty="0">
                <a:ea typeface="+mn-lt"/>
                <a:cs typeface="+mn-lt"/>
              </a:rPr>
              <a:t> and transphobic bullying and abuse.</a:t>
            </a:r>
            <a:endParaRPr lang="en-US">
              <a:cs typeface="Calibri"/>
            </a:endParaRPr>
          </a:p>
        </p:txBody>
      </p:sp>
    </p:spTree>
    <p:extLst>
      <p:ext uri="{BB962C8B-B14F-4D97-AF65-F5344CB8AC3E}">
        <p14:creationId xmlns:p14="http://schemas.microsoft.com/office/powerpoint/2010/main" val="3165327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8907E9-8CBB-4097-973F-4DE51A4A00D5}"/>
              </a:ext>
            </a:extLst>
          </p:cNvPr>
          <p:cNvSpPr>
            <a:spLocks noGrp="1"/>
          </p:cNvSpPr>
          <p:nvPr>
            <p:ph type="title"/>
          </p:nvPr>
        </p:nvSpPr>
        <p:spPr>
          <a:xfrm>
            <a:off x="838200" y="365125"/>
            <a:ext cx="10515600" cy="1325563"/>
          </a:xfrm>
        </p:spPr>
        <p:txBody>
          <a:bodyPr>
            <a:normAutofit/>
          </a:bodyPr>
          <a:lstStyle/>
          <a:p>
            <a:r>
              <a:rPr lang="en-GB" dirty="0"/>
              <a:t>Ofsted guidance 2023</a:t>
            </a:r>
            <a:br>
              <a:rPr lang="en-GB" dirty="0"/>
            </a:br>
            <a:r>
              <a:rPr lang="en-GB" dirty="0"/>
              <a:t>(evaluating Personal Development)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1957C3DF-F656-4D35-A0A5-F163485EE48B}"/>
              </a:ext>
            </a:extLst>
          </p:cNvPr>
          <p:cNvSpPr>
            <a:spLocks noGrp="1"/>
          </p:cNvSpPr>
          <p:nvPr>
            <p:ph idx="1"/>
          </p:nvPr>
        </p:nvSpPr>
        <p:spPr>
          <a:xfrm>
            <a:off x="838200" y="1825625"/>
            <a:ext cx="10515600" cy="4351338"/>
          </a:xfrm>
        </p:spPr>
        <p:txBody>
          <a:bodyPr vert="horz" lIns="91440" tIns="45720" rIns="91440" bIns="45720" rtlCol="0" anchor="t">
            <a:normAutofit lnSpcReduction="10000"/>
          </a:bodyPr>
          <a:lstStyle/>
          <a:p>
            <a:pPr marL="0" indent="0">
              <a:buNone/>
            </a:pPr>
            <a:r>
              <a:rPr lang="en-GB" sz="2200" b="0" i="0" dirty="0">
                <a:effectLst/>
                <a:latin typeface="GDS Transport"/>
              </a:rPr>
              <a:t>Para </a:t>
            </a:r>
            <a:r>
              <a:rPr lang="en-GB" sz="2200" dirty="0">
                <a:latin typeface="GDS Transport"/>
              </a:rPr>
              <a:t>313</a:t>
            </a:r>
            <a:endParaRPr lang="en-GB" sz="2200" b="0" i="0" dirty="0">
              <a:effectLst/>
              <a:latin typeface="GDS Transport"/>
            </a:endParaRPr>
          </a:p>
          <a:p>
            <a:pPr>
              <a:buFont typeface="Arial" panose="020B0604020202020204" pitchFamily="34" charset="0"/>
              <a:buChar char="•"/>
            </a:pPr>
            <a:r>
              <a:rPr lang="en-GB" sz="2200" b="0" i="0" dirty="0">
                <a:effectLst/>
                <a:latin typeface="GDS Transport"/>
              </a:rPr>
              <a:t>develops pupils to become responsible, respectful and active citizens who are able to play their part and become actively involved in public life as adults</a:t>
            </a:r>
          </a:p>
          <a:p>
            <a:pPr>
              <a:buFont typeface="Arial" panose="020B0604020202020204" pitchFamily="34" charset="0"/>
              <a:buChar char="•"/>
            </a:pPr>
            <a:r>
              <a:rPr lang="en-GB" sz="2200" b="0" i="0" dirty="0">
                <a:effectLst/>
                <a:latin typeface="GDS Transport"/>
              </a:rPr>
              <a:t>through the curriculum, assemblies, wider opportunities, visits, discussions and literature, develops and deepens pupils’ understanding of the fundamental British values of democracy, individual liberty, the rule of law, and mutual respect and tolerance</a:t>
            </a:r>
          </a:p>
          <a:p>
            <a:pPr>
              <a:buFont typeface="Arial" panose="020B0604020202020204" pitchFamily="34" charset="0"/>
              <a:buChar char="•"/>
            </a:pPr>
            <a:r>
              <a:rPr lang="en-GB" sz="2200" b="0" i="0" dirty="0">
                <a:effectLst/>
                <a:latin typeface="GDS Transport"/>
              </a:rPr>
              <a:t>promotes equality of opportunity so that all pupils can thrive together, understanding that difference is a positive, not a negative, and that individual characteristics make people unique. This includes, but is not limited to, pupils’ understanding of the protected characteristics and how equality and diversity are promoted</a:t>
            </a:r>
          </a:p>
          <a:p>
            <a:r>
              <a:rPr lang="en-GB" sz="2200" dirty="0">
                <a:latin typeface="GDS Transport"/>
              </a:rPr>
              <a:t>Ensures an inclusive environment that meets the needs of all pupils regardless of age, disability, gender reassignment, race, religion or belief, sex or sexual orientation and where no discrimination exists, </a:t>
            </a:r>
            <a:r>
              <a:rPr lang="en-GB" sz="2200" dirty="0" err="1">
                <a:latin typeface="GDS Transport"/>
              </a:rPr>
              <a:t>fpr</a:t>
            </a:r>
            <a:r>
              <a:rPr lang="en-GB" sz="2200" dirty="0">
                <a:latin typeface="GDS Transport"/>
              </a:rPr>
              <a:t> example in respect pf wider opportunities for pupils.</a:t>
            </a:r>
          </a:p>
        </p:txBody>
      </p:sp>
    </p:spTree>
    <p:extLst>
      <p:ext uri="{BB962C8B-B14F-4D97-AF65-F5344CB8AC3E}">
        <p14:creationId xmlns:p14="http://schemas.microsoft.com/office/powerpoint/2010/main" val="204451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B37E5D-F086-B204-7A98-F33522B80441}"/>
              </a:ext>
            </a:extLst>
          </p:cNvPr>
          <p:cNvSpPr>
            <a:spLocks noGrp="1"/>
          </p:cNvSpPr>
          <p:nvPr>
            <p:ph type="title"/>
          </p:nvPr>
        </p:nvSpPr>
        <p:spPr>
          <a:xfrm>
            <a:off x="1171074" y="1396686"/>
            <a:ext cx="3240506" cy="4064628"/>
          </a:xfrm>
        </p:spPr>
        <p:txBody>
          <a:bodyPr>
            <a:normAutofit/>
          </a:bodyPr>
          <a:lstStyle/>
          <a:p>
            <a:r>
              <a:rPr lang="en-GB" sz="4100">
                <a:solidFill>
                  <a:srgbClr val="FFFFFF"/>
                </a:solidFill>
              </a:rPr>
              <a:t>Ofsted: Inspecting teaching of the protected characteristics (2022)</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BB7D088B-1C62-1D99-BE8F-E4D9B815DC74}"/>
              </a:ext>
            </a:extLst>
          </p:cNvPr>
          <p:cNvSpPr>
            <a:spLocks noGrp="1" noChangeArrowheads="1"/>
          </p:cNvSpPr>
          <p:nvPr>
            <p:ph idx="1"/>
          </p:nvPr>
        </p:nvSpPr>
        <p:spPr bwMode="auto">
          <a:xfrm>
            <a:off x="5370153" y="1526033"/>
            <a:ext cx="5911799" cy="4936187"/>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lang="en-US" altLang="en-US" sz="2200" dirty="0">
                <a:latin typeface="GDS Transport"/>
              </a:rPr>
              <a:t>P</a:t>
            </a:r>
            <a:r>
              <a:rPr kumimoji="0" lang="en-US" altLang="en-US" sz="2200" b="0" i="0" u="none" strike="noStrike" cap="none" normalizeH="0" baseline="0" dirty="0">
                <a:ln>
                  <a:noFill/>
                </a:ln>
                <a:effectLst/>
                <a:latin typeface="GDS Transport"/>
              </a:rPr>
              <a:t>upils’ understanding of the protected characteristics and how equality and diversity are promoted form part of the evidence that inspectors use to evaluate the school’s personal development of pupils.</a:t>
            </a:r>
            <a:endParaRPr kumimoji="0" lang="en-US" altLang="en-US" sz="22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en-US" altLang="en-US" sz="2200" b="0" i="0" u="none" strike="noStrike" cap="none" normalizeH="0" baseline="0" dirty="0">
              <a:ln>
                <a:noFill/>
              </a:ln>
              <a:effectLst/>
              <a:latin typeface="GDS Transport"/>
            </a:endParaRPr>
          </a:p>
          <a:p>
            <a:pPr marL="0" marR="0" lvl="0" indent="0" defTabSz="914400" rtl="0" eaLnBrk="0" fontAlgn="base" latinLnBrk="0" hangingPunct="0">
              <a:spcBef>
                <a:spcPct val="0"/>
              </a:spcBef>
              <a:spcAft>
                <a:spcPts val="600"/>
              </a:spcAft>
              <a:buClrTx/>
              <a:buSzTx/>
              <a:buFontTx/>
              <a:buNone/>
              <a:tabLst/>
            </a:pPr>
            <a:r>
              <a:rPr kumimoji="0" lang="en-US" altLang="en-US" sz="2200" b="0" i="0" u="none" strike="noStrike" cap="none" normalizeH="0" baseline="0" dirty="0">
                <a:ln>
                  <a:noFill/>
                </a:ln>
                <a:effectLst/>
                <a:latin typeface="GDS Transport"/>
              </a:rPr>
              <a:t>All primary and secondary schools, whether state-funded or independent, should be able to demonstrate that no form of discrimination is tolerated and that pupils show respect for those who share the protected characteristics. </a:t>
            </a:r>
          </a:p>
          <a:p>
            <a:pPr marL="0" marR="0" lvl="0" indent="0" defTabSz="914400" rtl="0" eaLnBrk="0" fontAlgn="base" latinLnBrk="0" hangingPunct="0">
              <a:spcBef>
                <a:spcPct val="0"/>
              </a:spcBef>
              <a:spcAft>
                <a:spcPts val="600"/>
              </a:spcAft>
              <a:buClrTx/>
              <a:buSzTx/>
              <a:buFontTx/>
              <a:buNone/>
              <a:tabLst/>
            </a:pPr>
            <a:endParaRPr kumimoji="0" lang="en-US" altLang="en-US" sz="2200" b="0" i="0" u="none" strike="noStrike" cap="none" normalizeH="0" baseline="0" dirty="0">
              <a:ln>
                <a:noFill/>
              </a:ln>
              <a:effectLst/>
              <a:latin typeface="GDS Transport"/>
            </a:endParaRPr>
          </a:p>
          <a:p>
            <a:pPr marL="0" marR="0" lvl="0" indent="0" defTabSz="914400" rtl="0" eaLnBrk="0" fontAlgn="base" latinLnBrk="0" hangingPunct="0">
              <a:spcBef>
                <a:spcPct val="0"/>
              </a:spcBef>
              <a:spcAft>
                <a:spcPts val="600"/>
              </a:spcAft>
              <a:buClrTx/>
              <a:buSzTx/>
              <a:buFontTx/>
              <a:buNone/>
              <a:tabLst/>
            </a:pPr>
            <a:r>
              <a:rPr kumimoji="0" lang="en-US" altLang="en-US" sz="2200" b="0" i="0" u="none" strike="noStrike" cap="none" normalizeH="0" baseline="0" dirty="0">
                <a:ln>
                  <a:noFill/>
                </a:ln>
                <a:effectLst/>
                <a:latin typeface="GDS Transport"/>
              </a:rPr>
              <a:t>Schools will not be able to demonstrate this by pointing to a general policy of encouraging respect for all people.</a:t>
            </a:r>
            <a:endParaRPr kumimoji="0" lang="en-US" altLang="en-US" sz="2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281184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5FB24-CBEF-BD72-A086-3F3271885B7E}"/>
              </a:ext>
            </a:extLst>
          </p:cNvPr>
          <p:cNvSpPr>
            <a:spLocks noGrp="1"/>
          </p:cNvSpPr>
          <p:nvPr>
            <p:ph type="title"/>
          </p:nvPr>
        </p:nvSpPr>
        <p:spPr>
          <a:xfrm>
            <a:off x="686834" y="1153572"/>
            <a:ext cx="3200400" cy="4461163"/>
          </a:xfrm>
        </p:spPr>
        <p:txBody>
          <a:bodyPr>
            <a:normAutofit/>
          </a:bodyPr>
          <a:lstStyle/>
          <a:p>
            <a:r>
              <a:rPr lang="en-GB" dirty="0">
                <a:solidFill>
                  <a:srgbClr val="FFFFFF"/>
                </a:solidFill>
              </a:rPr>
              <a:t>RSE:</a:t>
            </a:r>
            <a:br>
              <a:rPr lang="en-GB" dirty="0">
                <a:solidFill>
                  <a:srgbClr val="FFFFFF"/>
                </a:solidFill>
              </a:rPr>
            </a:br>
            <a:r>
              <a:rPr lang="en-GB" dirty="0">
                <a:solidFill>
                  <a:srgbClr val="FFFFFF"/>
                </a:solidFill>
              </a:rPr>
              <a:t>Equality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2F5156D-C355-77EA-D457-2CE545BE888A}"/>
              </a:ext>
            </a:extLst>
          </p:cNvPr>
          <p:cNvSpPr>
            <a:spLocks noGrp="1"/>
          </p:cNvSpPr>
          <p:nvPr>
            <p:ph idx="1"/>
          </p:nvPr>
        </p:nvSpPr>
        <p:spPr>
          <a:xfrm>
            <a:off x="4447308" y="591344"/>
            <a:ext cx="6906491" cy="5585619"/>
          </a:xfrm>
        </p:spPr>
        <p:txBody>
          <a:bodyPr anchor="ctr">
            <a:normAutofit/>
          </a:bodyPr>
          <a:lstStyle/>
          <a:p>
            <a:pPr marL="0" indent="0">
              <a:buNone/>
            </a:pPr>
            <a:r>
              <a:rPr lang="en-GB" dirty="0"/>
              <a:t>Para 31. Schools should be alive to issues such as everyday sexism, misogyny, homophobia and gender stereotypes and take positive action to build a culture where these are not tolerated, and any occurrences are identified and tackled. Staff have an important role to play in modelling positive behaviours. School pastoral and behaviour policies should support all pupils.</a:t>
            </a:r>
          </a:p>
        </p:txBody>
      </p:sp>
    </p:spTree>
    <p:extLst>
      <p:ext uri="{BB962C8B-B14F-4D97-AF65-F5344CB8AC3E}">
        <p14:creationId xmlns:p14="http://schemas.microsoft.com/office/powerpoint/2010/main" val="4145935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b899c23-843e-44ce-b4f2-7bdcffd9dd9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BC77F992F12F4585A9A000D5DCE25F" ma:contentTypeVersion="10" ma:contentTypeDescription="Create a new document." ma:contentTypeScope="" ma:versionID="0369b27d31c5c3cff57d712de7184639">
  <xsd:schema xmlns:xsd="http://www.w3.org/2001/XMLSchema" xmlns:xs="http://www.w3.org/2001/XMLSchema" xmlns:p="http://schemas.microsoft.com/office/2006/metadata/properties" xmlns:ns3="d11aced2-9da4-4068-98d5-ecde6ffc85da" xmlns:ns4="5388dca9-0ec4-43c1-aad1-36141ef8684a" xmlns:ns5="86de6c19-b41c-4f25-b515-294dddc027d3" xmlns:ns6="cb899c23-843e-44ce-b4f2-7bdcffd9dd93" targetNamespace="http://schemas.microsoft.com/office/2006/metadata/properties" ma:root="true" ma:fieldsID="da1b2197bd6ede8dd98fbf6604bfa854" ns3:_="" ns4:_="" ns5:_="" ns6:_="">
    <xsd:import namespace="d11aced2-9da4-4068-98d5-ecde6ffc85da"/>
    <xsd:import namespace="5388dca9-0ec4-43c1-aad1-36141ef8684a"/>
    <xsd:import namespace="86de6c19-b41c-4f25-b515-294dddc027d3"/>
    <xsd:import namespace="cb899c23-843e-44ce-b4f2-7bdcffd9dd9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5:MediaServiceDateTaken" minOccurs="0"/>
                <xsd:element ref="ns5:MediaServiceAutoTags" minOccurs="0"/>
                <xsd:element ref="ns5:MediaServiceOCR" minOccurs="0"/>
                <xsd:element ref="ns5:MediaServiceLocation" minOccurs="0"/>
                <xsd:element ref="ns5:MediaServiceAutoKeyPoints" minOccurs="0"/>
                <xsd:element ref="ns5:MediaServiceKeyPoints" minOccurs="0"/>
                <xsd:element ref="ns5:MediaServiceGenerationTime" minOccurs="0"/>
                <xsd:element ref="ns5:MediaServiceEventHashCode" minOccurs="0"/>
                <xsd:element ref="ns5:MediaLengthInSeconds" minOccurs="0"/>
                <xsd:element ref="ns6:_activity"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aced2-9da4-4068-98d5-ecde6ffc85d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88dca9-0ec4-43c1-aad1-36141ef8684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de6c19-b41c-4f25-b515-294dddc027d3" elementFormDefault="qualified">
    <xsd:import namespace="http://schemas.microsoft.com/office/2006/documentManagement/types"/>
    <xsd:import namespace="http://schemas.microsoft.com/office/infopath/2007/PartnerControls"/>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899c23-843e-44ce-b4f2-7bdcffd9dd93" elementFormDefault="qualified">
    <xsd:import namespace="http://schemas.microsoft.com/office/2006/documentManagement/types"/>
    <xsd:import namespace="http://schemas.microsoft.com/office/infopath/2007/PartnerControls"/>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F5CDB9-B023-44A4-AEA2-6AAEC433893F}">
  <ds:schemaRefs>
    <ds:schemaRef ds:uri="http://purl.org/dc/dcmitype/"/>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cb899c23-843e-44ce-b4f2-7bdcffd9dd93"/>
    <ds:schemaRef ds:uri="86de6c19-b41c-4f25-b515-294dddc027d3"/>
    <ds:schemaRef ds:uri="5388dca9-0ec4-43c1-aad1-36141ef8684a"/>
    <ds:schemaRef ds:uri="d11aced2-9da4-4068-98d5-ecde6ffc85da"/>
    <ds:schemaRef ds:uri="http://www.w3.org/XML/1998/namespace"/>
  </ds:schemaRefs>
</ds:datastoreItem>
</file>

<file path=customXml/itemProps2.xml><?xml version="1.0" encoding="utf-8"?>
<ds:datastoreItem xmlns:ds="http://schemas.openxmlformats.org/officeDocument/2006/customXml" ds:itemID="{CC3A82AE-4364-4285-A543-F8CEC03FD6D1}">
  <ds:schemaRefs>
    <ds:schemaRef ds:uri="http://schemas.microsoft.com/sharepoint/v3/contenttype/forms"/>
  </ds:schemaRefs>
</ds:datastoreItem>
</file>

<file path=customXml/itemProps3.xml><?xml version="1.0" encoding="utf-8"?>
<ds:datastoreItem xmlns:ds="http://schemas.openxmlformats.org/officeDocument/2006/customXml" ds:itemID="{CD62436E-D40C-4566-A923-F21C457F48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aced2-9da4-4068-98d5-ecde6ffc85da"/>
    <ds:schemaRef ds:uri="5388dca9-0ec4-43c1-aad1-36141ef8684a"/>
    <ds:schemaRef ds:uri="86de6c19-b41c-4f25-b515-294dddc027d3"/>
    <ds:schemaRef ds:uri="cb899c23-843e-44ce-b4f2-7bdcffd9dd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452</TotalTime>
  <Words>1168</Words>
  <Application>Microsoft Office PowerPoint</Application>
  <PresentationFormat>Widescreen</PresentationFormat>
  <Paragraphs>65</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GDS Transport</vt:lpstr>
      <vt:lpstr>GH Guardian Headline</vt:lpstr>
      <vt:lpstr>graphik</vt:lpstr>
      <vt:lpstr>GuardianTextEgyptian</vt:lpstr>
      <vt:lpstr>office theme</vt:lpstr>
      <vt:lpstr>PowerPoint Presentation</vt:lpstr>
      <vt:lpstr>Why are we here?</vt:lpstr>
      <vt:lpstr>Schools: an alternative narrative</vt:lpstr>
      <vt:lpstr>The Equality Act 2010</vt:lpstr>
      <vt:lpstr>What’s it like living in the UK today? </vt:lpstr>
      <vt:lpstr>KCSIE 2023  (p51)</vt:lpstr>
      <vt:lpstr>Ofsted guidance 2023 (evaluating Personal Development)</vt:lpstr>
      <vt:lpstr>Ofsted: Inspecting teaching of the protected characteristics (2022)</vt:lpstr>
      <vt:lpstr>RSE: Equality</vt:lpstr>
      <vt:lpstr>Ofsted: Parkfield Community School (May 2016)</vt:lpstr>
      <vt:lpstr>Year 3: what is discrimination?</vt:lpstr>
      <vt:lpstr>PowerPoint Presentation</vt:lpstr>
      <vt:lpstr>PowerPoint Presentation</vt:lpstr>
      <vt:lpstr>PowerPoint Presentation</vt:lpstr>
      <vt:lpstr>PowerPoint Presentation</vt:lpstr>
      <vt:lpstr>PowerPoint Presentation</vt:lpstr>
      <vt:lpstr>PowerPoint Presentation</vt:lpstr>
      <vt:lpstr>Year 5: not everyone agrees, what do you think?</vt:lpstr>
      <vt:lpstr>PowerPoint Presentation</vt:lpstr>
      <vt:lpstr>Ofsted: Inspecting teaching of the protected characteristics (2022)</vt:lpstr>
      <vt:lpstr>Trans: the current debate in schools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Beamish</dc:creator>
  <cp:lastModifiedBy>Steve Williams</cp:lastModifiedBy>
  <cp:revision>228</cp:revision>
  <dcterms:created xsi:type="dcterms:W3CDTF">2022-01-27T12:11:43Z</dcterms:created>
  <dcterms:modified xsi:type="dcterms:W3CDTF">2023-10-31T09:47:29Z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0x01010042BC77F992F12F4585A9A000D5DCE25F</vt:lpwstr>
  </property>
</Properties>
</file>