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330" r:id="rId2"/>
    <p:sldId id="329" r:id="rId3"/>
    <p:sldId id="258" r:id="rId4"/>
    <p:sldId id="332" r:id="rId5"/>
    <p:sldId id="333" r:id="rId6"/>
    <p:sldId id="33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1" autoAdjust="0"/>
    <p:restoredTop sz="94660"/>
  </p:normalViewPr>
  <p:slideViewPr>
    <p:cSldViewPr>
      <p:cViewPr varScale="1">
        <p:scale>
          <a:sx n="64" d="100"/>
          <a:sy n="64" d="100"/>
        </p:scale>
        <p:origin x="15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D0B574-FD22-47B5-B15F-AF4E0CE983B0}" type="datetimeFigureOut">
              <a:rPr lang="en-GB" smtClean="0"/>
              <a:t>12/07/2020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1E98A5-608B-46BB-B394-62CA5385B2C1}" type="slidenum">
              <a:rPr lang="en-GB" smtClean="0"/>
              <a:t>‹#›</a:t>
            </a:fld>
            <a:endParaRPr lang="en-GB"/>
          </a:p>
        </p:txBody>
      </p:sp>
    </p:spTree>
    <p:extLst>
      <p:ext uri="{BB962C8B-B14F-4D97-AF65-F5344CB8AC3E}">
        <p14:creationId xmlns:p14="http://schemas.microsoft.com/office/powerpoint/2010/main" val="423657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1E98A5-608B-46BB-B394-62CA5385B2C1}" type="slidenum">
              <a:rPr lang="en-GB" smtClean="0"/>
              <a:t>3</a:t>
            </a:fld>
            <a:endParaRPr lang="en-GB"/>
          </a:p>
        </p:txBody>
      </p:sp>
    </p:spTree>
    <p:extLst>
      <p:ext uri="{BB962C8B-B14F-4D97-AF65-F5344CB8AC3E}">
        <p14:creationId xmlns:p14="http://schemas.microsoft.com/office/powerpoint/2010/main" val="3356170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B00E61C-C4AA-4704-9DAD-0789FB12014A}" type="datetimeFigureOut">
              <a:rPr lang="en-GB" smtClean="0"/>
              <a:t>12/07/2020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A54CCCD-B0AC-472A-8B63-E3289740085A}" type="slidenum">
              <a:rPr lang="en-GB" smtClean="0"/>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00E61C-C4AA-4704-9DAD-0789FB12014A}"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54CCCD-B0AC-472A-8B63-E3289740085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B00E61C-C4AA-4704-9DAD-0789FB12014A}"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54CCCD-B0AC-472A-8B63-E3289740085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B00E61C-C4AA-4704-9DAD-0789FB12014A}" type="datetimeFigureOut">
              <a:rPr lang="en-GB" smtClean="0"/>
              <a:t>12/07/2020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54CCCD-B0AC-472A-8B63-E3289740085A}" type="slidenum">
              <a:rPr lang="en-GB" smtClean="0"/>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B00E61C-C4AA-4704-9DAD-0789FB12014A}" type="datetimeFigureOut">
              <a:rPr lang="en-GB" smtClean="0"/>
              <a:t>12/07/2020</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A54CCCD-B0AC-472A-8B63-E3289740085A}"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B00E61C-C4AA-4704-9DAD-0789FB12014A}" type="datetimeFigureOut">
              <a:rPr lang="en-GB" smtClean="0"/>
              <a:t>12/07/2020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54CCCD-B0AC-472A-8B63-E3289740085A}" type="slidenum">
              <a:rPr lang="en-GB" smtClean="0"/>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B00E61C-C4AA-4704-9DAD-0789FB12014A}" type="datetimeFigureOut">
              <a:rPr lang="en-GB" smtClean="0"/>
              <a:t>12/07/2020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54CCCD-B0AC-472A-8B63-E3289740085A}" type="slidenum">
              <a:rPr lang="en-GB" smtClean="0"/>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B00E61C-C4AA-4704-9DAD-0789FB12014A}" type="datetimeFigureOut">
              <a:rPr lang="en-GB" smtClean="0"/>
              <a:t>12/07/2020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54CCCD-B0AC-472A-8B63-E3289740085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0E61C-C4AA-4704-9DAD-0789FB12014A}" type="datetimeFigureOut">
              <a:rPr lang="en-GB" smtClean="0"/>
              <a:t>12/07/2020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54CCCD-B0AC-472A-8B63-E3289740085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B00E61C-C4AA-4704-9DAD-0789FB12014A}" type="datetimeFigureOut">
              <a:rPr lang="en-GB" smtClean="0"/>
              <a:t>12/07/2020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54CCCD-B0AC-472A-8B63-E3289740085A}" type="slidenum">
              <a:rPr lang="en-GB" smtClean="0"/>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B00E61C-C4AA-4704-9DAD-0789FB12014A}" type="datetimeFigureOut">
              <a:rPr lang="en-GB" smtClean="0"/>
              <a:t>12/07/2020</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CA54CCCD-B0AC-472A-8B63-E3289740085A}" type="slidenum">
              <a:rPr lang="en-GB" smtClean="0"/>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B00E61C-C4AA-4704-9DAD-0789FB12014A}" type="datetimeFigureOut">
              <a:rPr lang="en-GB" smtClean="0"/>
              <a:t>12/07/2020</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A54CCCD-B0AC-472A-8B63-E3289740085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6000" b="1" i="1" dirty="0"/>
              <a:t>Wonder</a:t>
            </a:r>
            <a:endParaRPr lang="en-GB" b="1" i="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212976"/>
            <a:ext cx="3392576" cy="3394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016282"/>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718"/>
            <a:ext cx="7427168" cy="1371600"/>
          </a:xfrm>
        </p:spPr>
        <p:txBody>
          <a:bodyPr/>
          <a:lstStyle/>
          <a:p>
            <a:r>
              <a:rPr lang="en-GB" b="1" i="1" dirty="0"/>
              <a:t>Learning Objectives</a:t>
            </a:r>
          </a:p>
        </p:txBody>
      </p:sp>
      <p:sp>
        <p:nvSpPr>
          <p:cNvPr id="5" name="Content Placeholder 4"/>
          <p:cNvSpPr>
            <a:spLocks noGrp="1"/>
          </p:cNvSpPr>
          <p:nvPr>
            <p:ph sz="quarter" idx="1"/>
          </p:nvPr>
        </p:nvSpPr>
        <p:spPr>
          <a:xfrm>
            <a:off x="323528" y="1556792"/>
            <a:ext cx="5328592" cy="4572000"/>
          </a:xfrm>
        </p:spPr>
        <p:txBody>
          <a:bodyPr>
            <a:normAutofit/>
          </a:bodyPr>
          <a:lstStyle/>
          <a:p>
            <a:pPr marL="0" indent="0">
              <a:buNone/>
            </a:pPr>
            <a:r>
              <a:rPr lang="en-GB" i="1" dirty="0"/>
              <a:t>By the end of the lesson you will…</a:t>
            </a:r>
          </a:p>
          <a:p>
            <a:pPr marL="0" indent="0">
              <a:buNone/>
            </a:pPr>
            <a:endParaRPr lang="en-GB" i="1" dirty="0"/>
          </a:p>
          <a:p>
            <a:pPr>
              <a:buFont typeface="Wingdings" pitchFamily="2" charset="2"/>
              <a:buChar char="ü"/>
            </a:pPr>
            <a:r>
              <a:rPr lang="en-GB" dirty="0"/>
              <a:t> Understand the character of Jack</a:t>
            </a:r>
          </a:p>
          <a:p>
            <a:pPr>
              <a:buFont typeface="Wingdings" pitchFamily="2" charset="2"/>
              <a:buChar char="ü"/>
            </a:pPr>
            <a:endParaRPr lang="en-GB" dirty="0"/>
          </a:p>
          <a:p>
            <a:pPr>
              <a:buFont typeface="Wingdings" pitchFamily="2" charset="2"/>
              <a:buChar char="ü"/>
            </a:pPr>
            <a:r>
              <a:rPr lang="en-GB" dirty="0"/>
              <a:t> Be able to use PEE to display your knowledge of the character</a:t>
            </a:r>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436096" y="1772816"/>
            <a:ext cx="3148504" cy="3960440"/>
          </a:xfrm>
        </p:spPr>
      </p:pic>
    </p:spTree>
    <p:extLst>
      <p:ext uri="{BB962C8B-B14F-4D97-AF65-F5344CB8AC3E}">
        <p14:creationId xmlns:p14="http://schemas.microsoft.com/office/powerpoint/2010/main" val="1214992836"/>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037" r="16381" b="803"/>
          <a:stretch/>
        </p:blipFill>
        <p:spPr bwMode="auto">
          <a:xfrm>
            <a:off x="719572" y="559273"/>
            <a:ext cx="3852428" cy="573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3">
            <a:extLst>
              <a:ext uri="{FF2B5EF4-FFF2-40B4-BE49-F238E27FC236}">
                <a16:creationId xmlns:a16="http://schemas.microsoft.com/office/drawing/2014/main" id="{0941DFA6-9AEF-416A-ABB8-106E97882944}"/>
              </a:ext>
            </a:extLst>
          </p:cNvPr>
          <p:cNvSpPr>
            <a:spLocks noGrp="1"/>
          </p:cNvSpPr>
          <p:nvPr>
            <p:ph type="title"/>
          </p:nvPr>
        </p:nvSpPr>
        <p:spPr>
          <a:xfrm>
            <a:off x="4716016" y="559273"/>
            <a:ext cx="4248472" cy="5739453"/>
          </a:xfrm>
        </p:spPr>
        <p:txBody>
          <a:bodyPr>
            <a:normAutofit/>
          </a:bodyPr>
          <a:lstStyle/>
          <a:p>
            <a:r>
              <a:rPr lang="en-GB" b="1" i="1" dirty="0"/>
              <a:t>Listen Along…</a:t>
            </a:r>
            <a:br>
              <a:rPr lang="en-GB" b="1" i="1" dirty="0"/>
            </a:br>
            <a:r>
              <a:rPr lang="en-GB" b="1" i="1" dirty="0"/>
              <a:t>pg. 175-185.  </a:t>
            </a:r>
            <a:br>
              <a:rPr lang="en-GB" b="1" i="1" dirty="0"/>
            </a:br>
            <a:br>
              <a:rPr lang="en-GB" b="1" i="1" dirty="0"/>
            </a:br>
            <a:r>
              <a:rPr lang="en-GB" sz="2800" dirty="0">
                <a:solidFill>
                  <a:schemeClr val="tx1"/>
                </a:solidFill>
                <a:latin typeface="+mn-lt"/>
              </a:rPr>
              <a:t>You may have your own copy of the book, feel free to read along. </a:t>
            </a:r>
            <a:br>
              <a:rPr lang="en-GB" sz="2800" b="1" i="1" dirty="0">
                <a:solidFill>
                  <a:schemeClr val="tx1"/>
                </a:solidFill>
                <a:latin typeface="+mn-lt"/>
              </a:rPr>
            </a:br>
            <a:br>
              <a:rPr lang="en-GB" b="1" i="1" dirty="0"/>
            </a:br>
            <a:br>
              <a:rPr lang="en-GB" b="1" i="1" dirty="0"/>
            </a:br>
            <a:r>
              <a:rPr lang="en-GB" sz="1800" i="1" dirty="0">
                <a:solidFill>
                  <a:schemeClr val="tx1"/>
                </a:solidFill>
              </a:rPr>
              <a:t>N.B. I have paid for the audio version of Wonder by R.J. Palacio. I do not have the recording rights for it to be distributed any further than our learning platform. </a:t>
            </a:r>
            <a:endParaRPr lang="en-GB" i="1" dirty="0">
              <a:solidFill>
                <a:schemeClr val="tx1"/>
              </a:solidFill>
            </a:endParaRPr>
          </a:p>
        </p:txBody>
      </p:sp>
    </p:spTree>
    <p:extLst>
      <p:ext uri="{BB962C8B-B14F-4D97-AF65-F5344CB8AC3E}">
        <p14:creationId xmlns:p14="http://schemas.microsoft.com/office/powerpoint/2010/main" val="3173670298"/>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128046"/>
            <a:ext cx="7427168" cy="1371600"/>
          </a:xfrm>
        </p:spPr>
        <p:txBody>
          <a:bodyPr/>
          <a:lstStyle/>
          <a:p>
            <a:r>
              <a:rPr lang="en-GB" b="1" i="1" dirty="0"/>
              <a:t>Thinking about Jack</a:t>
            </a:r>
          </a:p>
        </p:txBody>
      </p:sp>
      <p:sp>
        <p:nvSpPr>
          <p:cNvPr id="5" name="Content Placeholder 4"/>
          <p:cNvSpPr>
            <a:spLocks noGrp="1"/>
          </p:cNvSpPr>
          <p:nvPr>
            <p:ph sz="quarter" idx="1"/>
          </p:nvPr>
        </p:nvSpPr>
        <p:spPr>
          <a:xfrm>
            <a:off x="175491" y="1628800"/>
            <a:ext cx="4824536" cy="4572000"/>
          </a:xfrm>
        </p:spPr>
        <p:txBody>
          <a:bodyPr>
            <a:normAutofit/>
          </a:bodyPr>
          <a:lstStyle/>
          <a:p>
            <a:pPr marL="0" indent="0">
              <a:buNone/>
            </a:pPr>
            <a:endParaRPr lang="en-GB" sz="2000" dirty="0"/>
          </a:p>
          <a:p>
            <a:pPr marL="0" indent="0">
              <a:buNone/>
            </a:pPr>
            <a:endParaRPr lang="en-GB" sz="2000" dirty="0"/>
          </a:p>
        </p:txBody>
      </p:sp>
      <p:sp>
        <p:nvSpPr>
          <p:cNvPr id="3" name="AutoShape 2" descr="data:image/jpeg;base64,/9j/4AAQSkZJRgABAQAAAQABAAD/2wCEAAkGBxQTEhQUEhQWFBUXGBgWGRgYGBgXFhwaGBgXFxgdFxgYHCggGBolHBQYIjEhJSkrLi4uFx8zODMsNygtLisBCgoKDg0OGxAQGywkICQsLCwsLCwsLCwsLCwsLCwsLCwsLDQsLCwsLCwsLCwsLCwsLCwsLCwsLCwsLCwsLCwsLP/AABEIALcBEwMBIgACEQEDEQH/xAAcAAABBQEBAQAAAAAAAAAAAAAAAQMEBQYCBwj/xABHEAABAwIDBAYIAwcCAwkBAAABAAIRAyEEEjEFQVFhBhMicYGRBzJCobHB0fAUUpIVIzNicoLhU6KD0vEWNENEY3OTssII/8QAGQEAAwEBAQAAAAAAAAAAAAAAAAECAwQF/8QAKBEAAgICAgEEAQUBAQAAAAAAAAECEQMhEjFBBBMiUZEUMmFxgUIF/9oADAMBAAIRAxEAPwDxGUSkQgoWUShCYCyiUiVACyiUiEALKUFcrpmqAJFBrTq8tPdPwKdosIN4eDMQSL8ZF5EaFN0WxFj704zEdpobe4GgzecLJstLQ7Vph0uz2a0AEchMX5wmDiy9opk9mS7hc6/CVc4nCPZp1bRoWNeKhGYe2D3796pcTRZJ1Btbdf3hTGSuhuxn8Q42JNyAgyNT5G45EIp4UxJIA3eHdoumYR57Rgd518lpaM9nbsa50ZruFpO8c1MwNdwILQY+vduUajs95i1iDBJEWjhJ3jzUujgKsmGHKNXT2RMakd404qW0NWNbUxxqPyNsJ3cvkorcUWghhjdO/wAOCnVth1WyWlr5EkAgQJE+tbeN83TA2XUDSBlJdFt+toKFKNdjd2RKVY5g4z36/ZVvh9vZTodIBDoI36kEqrds+oAZi26QfeLb+K7o7Kc4OJcGxzBEnmCiXB9jTkuiRjNpuebkluvPfaDbepWB2Q6vTe9jh2NGXm4ncd+mm5d4bYNJzA4VHVHWJaIbIGsSDwj5K0p1H0iHUGiwAcywzC9nHlJgm0hYyyJaj2XFN/uGH4HLTLwTWYRlY4NtTcQOy+T2TciALcZss9i8O5sTwm26/u3ea0mJx7mPeaTXU2vble2zqZP5nZfV3X4iVV7RxAqNINiO7UaSYmPqnCTQ3G0UbigSunNix3JMx4rpMTmUSlKRABKJQhACSiUISAMyEIQFiICEqoQIQlQIEISpgIlQhAHTWqbh6AO6DxJPy0UNp5T97irTD4tobeWmNRvgb+KznpFQplphNlTM5i2IMaEeLb+ajValKiHuYzt2aCTYTM3420A3c1D/AG1VaIa86X/6KC2o5+pm8meJlYqD8mrkukSsBiqjndqo4gSTvPG075XVXAiRBkkk31s0u10vEBRqVQUqhDpLTrGvHfwUvF4jM0ANIEF0kRYxEcdfcqd3ozRw3DOMNi4aCe4xG+Lyu20SAAeyTHZPfHjvTuzIGYTfsz7zu71OeBAc13aGl7ix081De6Glob2Xhwf5DJu6xItBE/YtxUypSLHg5C5txnEEAlwAIgzaN1rrvY+BNSTqACY593P5clPdWDqcOIhotO48pP2VlLuyqdFfi6zHsii4VHRIlpa0E8S62hNtdEziA3LDpa86MiTr7JB0580/huqJim9riATAvF/cPco+NeyMhIDh6s79LeSOKToeyJg4DP3v7sC06i8xoeUJgVAGuBBa0ERbWdLfeqfxRGUh0AHedPuyiVRlbJmARv7vqrST/wBEP4Gu6kXOcyzSXC4/Nwmd5T9bHu6trsxAeQXWEDUEjedGydezO9RKb25TBBkHs7zZN9aGsa1417OpIgQfZ0NzxVVb6FdIn46oW085ddxBBDgSTPLlKapOpkTJJ4f5VXiWNIsA282HKwTmCMgcRI+EfFHD46KUt0PbSZABIHADeB896rHRwVztKqcrb3gCJ1PGOH1VPotsfRE+zgohKUisgRCVCAEQlQgDlKhCAESwhCYAlhCEwCEQlQkIEJUJgC7c6x+9yRqcqAQY4xqpY0RgbQpDqwytygyAJndFuzw0nxKigxdOZ5PBIELi8QXnMddDCsKMOygGBAaYtbeD3yqlrZMK1woDA2RmIfm1i1pH+33qZ9DiWjDmqRaT4RYx8VOfhmtIytaSABJEu0iZ1B+ahPbYuuJg2ibidTJEEe9WlCgHMaWZp0JdFoAMnSSTuXNI1SJm0XOAawDIzKCQ3sFznCb5YJj5qPRpuIINxmMWECZsOLeATlFlSpVa17wTuJaAbAuuATIt4JypgJAkuzNn1TDTNrjQ8L7gpsbJGKbJaCALiDYGfiYjRUj2hshwmSSbTJNjuvopWOY98NqQQBuJb3EmZ8AQE1VwoFLsyTpqSRex7Wu8R/LzR4qwIWMpQRoRlkSBvJ+iiVmnLmERAaBGgmfirBuFu7WJsCZtrYkWt8CoDmAuJvduk2mI4aTdUnsKK9jgKgzWOWBFr7kbUr9lo3gzO/SFZ1MHYZm8gY8Yv3+8qmx4LKpDLyBaLERpBWsKk/6IlpCuaHMBOpO4/dtPNRKLoKuamGaKDiRldbs3toTrcKjp6q47Q5KqLA4i0aW1FzzjgorwN0/BdELghWlRm3YkIhCFQhIRCVCQHKIXUIQBzCEqEAIhCEwFQgITAEqEqBAhdMYToPp5o7O93lJ/wkAil0KAyOc7doLeJ7k1SdS9pzx3AffBc1SWEOF2kQP+iGCI9UySQIEz3JoKVXI9Zu+7hw/wmWtBkzH3uSAcwzO0rWhTBJBMQJ5+A3/5UHAuBcPIrQ0sOGzUIm33fxWUzeMdDjXsqEBp8NFpPwGXDtEgOBBtp3eVpWdweNw9V92gPaCSYgRoZ3EXVns7GHrG0DVY9tmh3th2kOYJ89Fk47NFxLrYezTmFRwAA9XSSTPkLlGIwobVDQbOMiTGX666KzwlZjCWNMxfunnvUXaJPWMIaDzM2kgSY3XU0qKUVQ1tjBsbTaQYIsSQDMmZPC5965wuyW9S4A9o3zRoRMQN4ufNWG0aYLIiZ7MffcqrHdI6dNpYxpL40aDaeJTpWNpIrMFggCXucDAsBp3qmr0mB8lwyg24HX6J41qAOatW7Nz1YOp3zF9+ij4nHU3Emm1gZo0ee7dp7k1EnQVKgJF/EG3NU2Kc8uAzOvzKudn4excRY6H3KBUgVJdYBOPY+JBxzy1nV8T7hfzmFDpU50++5PYmt1riRuiBy+7rt2EcGgkWOlxPkt0c85W7GWvI0sVwnhRJ0E7zw8SnH4CoBOWRyIPLRUZkWEiVCYCISoQAiEspEACEIQByhCVMAStbNhqpGDwL6h7IJG8xOmtt6uMJhA2wEcSdfHz05JNjSsrKGzHu1t7z7u8eassPshrbk5uH/SFZ0cOY0udAdTfLa0m5j9XNd4ktIaQQMrQ0ntXdcTmuBpbTfA4xyL4oYo4OwtDSYncCRvJ0+Sr8VgabpnW4ltvgLqdiHBvZcWmDFpJbxgndrpyVRtOoS/OyQPy6252v3oTYNIgYnZ5bJBke/wAU0M7JYQYPska3j4jdwU2tVc0kOjMLEfFQqlS5ANt07u47kzNpDMjcuEOCRMkkYGpD2nmt1hCC2DoVgqFFznBrGlzjoGgknuAW6o4KvQbT/EUn0i9uZoeIJGhMai/FRM6MD8EOjT/D1SSwvpO1A1A3qfsmjhGODzWqlgdnFEs9qMol2+AYVphw12oBTn4Fn5AkpmksF7IlDFA1v3OdjSCQHxAjcLm3LvWi2biS8c+CrKlABvDuT+xqkPcOPyUSplx+JK2hiS0RvKzra1HrXDEEuYDGVoOWd+YjXWPNXe1TmcFHOBa4QQCe5ONIUk5GdxWy8Ix4d+JzUmlz20gztS6CRm1I7I1UVuAGIr9YGdWzugnmVpv2XTGrU65rWi0Jyn9EwwUVuMs2Fg9r1Jqm+i2O1sTDSsHiXy9xPEoxoXqHSoeo4lo9kaRMqRVrGqbmGASTrA5c1WAKVHZDdJ7R48gtDmtj9PEFzgGggaADWP5lY08LcgPJzatGkxu4zETCTZ9NonqwWwJJPrRMW4H6Kfh30sjura/PI1ykADUhw8NeCTZol9jlfBOLMxZDTYEtkHudpZQmbFDw4ttEb4mTFptASYzFFlnSS0+qTIDp37okeKs6WNzMa6pAkdqRlbwHZb60A3Gp96VtDpMocRsZ7d4P39+Sg1KDm6gj4ea2Y7W4tvBzf3D1WwG3bq43DhwXFXBh5DWAOLuY8Z4Rqf8AKakS4IxcIhX+O2K3VrhuPZBy33HeCNFT4jCvZ67SPh5qk7JqiOhdQhMQNpE6CfgrLA7Mn1i0ncJ57piTu4ar3XbPQTZ+IJd1XVPPt0jkvzb6p8lnx6K2tM08WdQSH05aYMicrxbWY42hZe4jX2zAsphsCYi1t07soOl+SkCp2MpYMwN3Gc4tpGkXn4LdVvR/WjIK1EiZDi1wc030MElsHSV270bVXZnVMUxziLHqnQCPG6XJFUeb4jF9WbwBafiL6OkkG48QlqYoTAPLjykcRAi+/wAFrts+jbFkZhiKFQiInOw2vBkERPzVG3oY6lH4jFYelEHs9Y93PQAXtvQ5xXbEotvRUPqXcZa2BJlrbnTKBe5EqtxFRoFrZrzAjTcdR3dy09PZ2AaTmqV8S7eGNbSbrP8AM4eadw+120jGFwdKifzuaaj+8vqTfuhT7i8Fe2/JQ7I6I4zGQ6jRIpn23uDKXe1zzLpjdNyrPEejDFt9erhW8zX+QbK421tXHZgaznw71XeyeQOk8lHo4atUuXE+KHkki4+ni/JY0fR5RF62PZA1FKm557gXEfBWrOjmxWMBLqzwNSX5SeUBqq8DsGs71Q73q+wvQKo4h1dwYzWahDWxvu4hTzkzdemxx/cN7Kr0geq2bSc3MfWjtRuzPMuPnCk+kql1FPCU3vz4jt1HzqGENaJ7yCR/SVMxPTXZuzGFuFjF14tk/hA8XVPa7mz3ryXG7eq4jEvxGIfnfUMuOg5ADcALALSGLyzHL6iGoQ6NfgMRICuaL7LJ4GplI4FaXCOkBEkVCdj+PqQ2Sk2Q45g5LjcOXtAG4qdsbDXHkUvAr2RNpVIcSnMFUkSpO1sNcqPg8MWA8ylQ01Z1WqKoxtZaXYGEpVcTTp1pDHmNcsmDAnmbeK1mP2M2i+KWDpZR7RYXu83TdJ62aJ2+KPBtpV8wJmw+KypK+lKlIuJNTBUSedNh+S6wtSpSB6rC0qfNjGtPmAmsqRnk9NOT8HzUFL9oBfQNchx/fUKdWdRUpMJ/VEplvQ/A4ntfgA2PaY59IebXAFNZkzKXpZw2eNMDcuUQSTrA0gzG+J0hRmVx2hMcefI+Q8l7fT9H2Aaf+5ud316pHueouJ9FeDqfwxWw55O6xo8Kkn3pqSJcH2eIgNc7PNhE2vO4eMK2ZWzmSSGNaLmABaIZBNjcTyC2+N9ClVpPUYqm/k9jqbo725hKrMV6MdpNAa1tEgaRVHjZwGvDdKq0QkyirY6YA7J0g3IuZLjutceN1MwW2BmqNqNzZspc8OGcC5IHMzJ8uKl4X0c7Skt/DtDZmXVKcG+pIcTpbRajZPonrZs1arSpiQSxoNSQIkEmNQFLaKVmYxLKWUeuKkZoJa5rQTyiTEHkZXFbAGsAe1ULwcoaC97gNLax38JXpNP0Z4aSX1qziTJjK0eAgwrXZ/QihRqdax1XOPVcS2W2LTlhtgQb9wU8h0eJt6G1nAEU3AEAiatEGDcWc6R3G6Vez/8AYDAb6TnHeTUeSe+6Ec2HFEIbQJ0KdZjXb1gtjdJ2Zg1zheyvsd0kotbAcCVjTNbLbFbbyb5SYTpaZErzvae18xkGyj4LHZTYyOBVUxWj2Wntim8dqycOBwuI1a1/gF5fS2sBBDo4g7vFW9B5qiaVbq3j+YI2GvBp63RHDtdmYwNKcp7HYNWNPeFlau3MfQsajao5gFLT9IjmfxaM9xQFGqqbCY4FpptLTqIBB72lUO0tl4fBUq1erm6pob2WiX5i4AME7jOp0VdV9KlMOtRLeMuJ90K7wPTfB4ymaddrSHAtLXCQQU6XkqPOPR5VtX0i4t8toEYSnuFKz451fWJ5iFlsXjqlUzVqPqHi9znH/cV6vtv0b4Gr2sHieoP5HzUZ4OnM3xlZ+v6KcVE0quHq9zyw/wC4Ae9dEZR8HLOORu2YFOU2StNX9HW0miThXEcWOpv/APq4o6M9EsTicSMO2k9r9XZ2luRu9zpFh8dy1i0ZNNHPR6k+oRTDS42DYEk8ua9i6N+jusWtdiHCkPyjtP8AHcFseh3QzD4BgFNodVIh1UjtH+key3kPGVpVDpjUpIoMF0QwtMeoXni8z7hAVnR2VQZ6tGm3uY36KYhAWxr8Mz8jf0hRcTsWhU9aiw88oB8wp6EBZidtdAGPBOHeWO3Ndds8iLj3rK7X6T7U2c3LWDXgWa57c89zwRPjdewJjG4NlVhp1WB7HWLXCQUqQ+bMb6O+mVPaNIiqKbMS0nPTbIBbPZcwOJJERPAq92hiKNLNmyAi5kwfICYXlfT70dPwh/FYIuyNOaxPWUo3h0yW89Rv4qJg+muFxWHbS2k6pSxDBkFZrXPFQRbOGCQ7jaDE8kTi6+JpimrqTaNvi+lOGF4addQCLRp5rPbV9I8EsptzRawWL2htTZwj9/VrZbNa2kWeWbKB3qLgenWGpPEYHM2bl1btkcfUgH7lYKM/o7JTwrzZe4bbGKdV61uccieyfBaOj0qxLB2xA4gq86LYjA4+l1lBxERmYYzsdwcPmLFLtXZeHBio4kH2QQ2e86+SzcZItTxM52HtCtWAcXlw8lqWOIAzH3rMO6Q4fDsy0wxoAgRf7KwXSDp0ajy3OQ3kqToxlFyZ7Gyu3cSfgmX41swsb0O2q6rTN55kq9fi2t1RZm40y2bXB0TVbabWzJFlnsftUEQHQV5/0r28+kModPNF/QV9nplTpbSBIslXznV2y8kmTdCfGQ/iVWc6rs1nayfNNwusq6NHOrJFPHOFiUfjXDeorgkS4oXJou8FtQHs1NCE8cM5hz0nGORWfAU/BY0sN9FLj9GkZPya/ZnSFwhte7dM0XCn4zYPXEOZVbldziO8LJ4vMRma4ZSNyi4Db9Wi7sukA6FRx+jTkvJJ6Q7HqUXTOZvEKnpVCDYkL0jZPSLD4sCnVaGP/wBp8E3tD0dPqHNhodO4b+5Pl4Y0t3Zk8FiK2rXlXuE6QYime12h3kfBTKuyWbPodbjO05xLadJrhL3N9aXXytbIk8xxVE3pVTPrYa38tT6tKSi3ujaWTHHTZocP0uNN+ZnXSdQX5m+AWr2X6TnyAQJ4my76HdAKWOwrcS7PQDycrSGuJaLZpG4mfJWWJ9D7Y7Ffzb9CqUGjN5Mb8kzZ/pKa6zss9/zC1eyek1CtAD25juk/MLy+t6JsU0yx1N390fFaTof0Aq0aramIcIaZDWmZI0k8FSTM5LFVnpAQgIVnKCEIQAIQhACObNjcHyXgXpd6CjDO/EUG/uXm4/I8yY/pO7y4L35Q9r7OZiKNSjVEse0tPyI5g38E06E0fGlRiuei/RDEY1w6puSnMGq+1McQ0+2eQ8YWn2B0Sp/tkYPF3DDU7OnWOawvY3ucO1zAjetT0u6UdQOootptZGWA0CANxBHZHcpyT4m+DF7g/sXZ+F2RTdl7dUiH1XEZjvhrQeyybx5krGdKemZxJy0xPC1/CFndp7Sc6etcQ0mwHrHuG7vKqam03C1P92OXreLtfKFkot7Z0ylDGarY+wsRXBa0SWDM5oPbjiQTMKrrbIqPq5GtNrEwVT7M2nVoVW1qL3NqgyHA3PI/mB0IOq9+2nVp0KNOpVpsbWcxheGiweWguA8SUpR47CGZTTVGAx4dhKIaxxzAdr/Con9NKxEEm2n+V10s2ya7wGangs3Vwbxq0jwRGK8id+C0d0nqk3KrcftB9UguMwozhCu+j1JhBLmhx5ibclVJbMu3TKOELZnAUj7DfJCOQ+KMthMC55sFocHsunTEu7R4bkw3FtaLQFCxm0zo3XjwR2O0hvb+KDn5bQ0RbQE3PlbyVOu581zuWiOaTtisfCluEslQl31piENDjKux7D4ottuXVWhIzNuFEUjC1iwyk1Q4u9M5ozNplX+zOklVrmNqPcabTJbMAndm4jku8KKLi1wgPBmNx5EKTtSjhanWvayrThoILctQNeBfrG2IpkizhMTdQ9s6Eko3Zu37ew2IpCljGtdTdBA0AMQCC27Xcws3jfRsX1GHBVOtpve1paSOsYHOAzA6PaAZ3ERvWHdVeBEkjdvHgVpOivSt9BwzE/fihXEU4qaPqXZ+EbRpU6VMQym1rGjgGgAfBSFhei3T+jWaBUeAeP8AzfVbelVDgC0gg6EGQtE7OaUXHs7QhCZIIQhAAhCEACEIQAIQhAHinp92SWVKGMpy0kZHOEghzCHUyCNDGb9IXlG1OlWLr/xqocfzZKYee9waCe9fRHpowXWbKrnfTdTqDwqNa7/a4r5eqBV2gjJp6OHOnvXJSpCkxmn9G2yRicfRDhLKZ65/9NODB5F2UeK1vpA2/NYzJAkAaglL0dpM2bgc9S2IxIDnDe2nqxt9CfWPeOCwG3cdneSHFw56+5Yy+To64R4QtldiquZxPEykbiHAQHOjhJjyTYC6Ddfv73rSjlcm3Zy9xOqsdk4nKfH3H7CrU6zkhrQ4vZrxiAhZtuNcAhZ8TbkRn1DxKb3FFTU/e5Hs+PyWtHPbOESkQgQoSkJAgIGKAtBR2QwYU4io45c2QBok5iCRO4C29Z9ajoftRgL8NiL0K4yO/lPsuHMEA+CmRtidXRnWOIMtPipuD2g9tQPntDfxG8HiDwK42zs1+Frvo1Bdp1Gjgbtc3kRB8VEy7whoISNNtzAhrPxWEE4d8dYzUUqh9kjcwn1T4d7XR3YT9oOezDMPWsYahbIggEDszvvooOw9tVMO8lkFrhlexwlj2nUOG8L1P0PYSg3aArYd4ax9N7HUXO7bHHK4ZCf4jOyeYtrqhUxtyjuPR5q01sK8tcHMc0wQRp3gr0HoH05xDX5Wlrm72PeGh3JpdbN5L1zpZ0Ow2PbFVsPAhtRvrDkfzDkV4n0i9GmMwj/3bHVqe59IF36mi7T5jmhxKjkjLTPf9kbTbXph7QWne1wgg/Mcwp6xHor2VXo4YnEBzC6MrXWcAJ1Hs66Lbpr+TnlSegQhCZIIQhAAhCEACEIQBmvSS2dl42f9Fx8rj4L5Krar6p9LmLFPZOKP5gymP76jG/AlfKlY3VLonyNqx6OOpDF0DiP4IqsL+GWRM8uKrkiTLs9P9JW02wWscHBzpJ1zGDDgRYtiwXmTnSZSApW71EY0a5MrmLTdf74JaRF/vl80g4j73JCrMTmE6NfD5Sm05SHaAQBOQimJA7kJgQKmpSuHZP8AV8krxdyH6O/q+qQDTgkShpOgldig78pSGot9IbQn24N53e8J1uzX8vMJWjRYcj/5ZDCfDHNDXQQDcHjHDxUpuyXb3MHiforLq81MU3PGVvq20sB8R71MpI6MPpcjbvX0XODFPadFlGo4U8XSEUqjtHsmSx55XI4E8Cq+tsWhhHu69zqj226uMgng68nwUHD7ODCHCsARoQ3/ACrna+06eIpMbX7dRlm1hZ+Qew4aOG8HUdxUOXizpx+nr5Sir/szOMw0GW6G8bxN1YdH9pspO7WYOkFtRji17SDu3Ecvepb8TROhc20GIkjTUjTuUPJhBvqH+4D4NQmGTAk7i0ewD0uPp4en2GVakuY5xJbOUNIcQN5zXvqEYX0xvn95SpH+kuB95K8ffjsMAAKbzHF5TH7XpD1cO0/1OefdKpNmfDBFfKj6L2f6VcG/+Jmpn9Q911aUvSFs82/EtHeHD5L5aftt/stYwcGsb8xdTsD0kc0ZXQObQGkeQur2Y8cEnSdH0+emuC/1we5rz8GqJifSFg26Go/k2m7/APUL5qr4mrUvTrdZyJyu95g+BTZwWK3tPi5o+JQS8UU9Js+kMJ6S8K4w5lanfVzQR4w6fctPgdsUKwmnVY7lInyN18ktwGI35R31Kf8AzKTSo1h/4tIH/wBwfRMHgvqLPrqUSvkp2PxjLBzz/Q/N5BpTlPa+0Do6sO9+X4kI0Z+y/wCfwfWSF8snaG02iTWe3/jH5EhQqnS/aLP/ADFaOIqFw8wUaCWCUe0/wesf/wBC7WDMNQw4N6rzUI/lpgAT/c8eRXgX4So64puP9pVvi+mGKqkGrVNQgQM8OMcJIlOYLpU5hlzA6eZH1ScmuisWLC/3yr/DPPpltnAg8xC4hb7D9I8LWGWo3qz/ADdsecW8lxjcFQZBFNhzXBAtHJR7n2jq/QKW4TTRhIVpszZweM1UljCbQLujXLyHFSMXhaLj2ZpnldvluRjnOJaQfVAaALQBwH3qm5/ROP0bjK57S+vI5i8JSbZrAQd5mfOVCrYPN6oPdqP8KfhKhqDK5p743pS11N3JK2dssGLItKigrUHNMEEKQ1kAcnfFXjKGbhBUXF4dtwBrqR9E1kXk5cv/AJsluDshMdFuZ+JQm30r+shXzRxexk+jgvbexM+H3qg1xuAG/wC5SoUlcq6FbWXbaiEKGjpxzY510Jp+IKRCSRWTJJeRh+IJXHXHihC1pHBLJNvs6bVcbBSaeBquvHvCRCT0bYI+46k2dnZj/ac0eZ+AXH4G/rt8nfRCFHJnY/S40ODZJOj2n9X0Su2LU3ZT4/UIQjmy/wBFiaIlXBPbqPeEwQhC0Ts8zNjUJUgBUqltB7REyOBuPehCZEZyj0yQzan/AKdP9KlUdtkaMpj+xv0SoU0johnn9ljh9t1vZa39LAnv2jW/02fppoQpo9CE20OHamIG5re4N+QUaptB0y/qweOQT7moQkattKyNU2nSJuGH/hBNnaNL/TZ/8TfqhCDieZ30vwc/tCj/AKTf0NS1NutyhoptgaAgQJudEITol+pkukl/hF/aoJk0qf6f8qY3a0iAI7gB8EqEpIr0+ebeziltCoDZx8bqwpY3PYgT3AhIhZs9GGxDULSQAAeQCYqVoPqt8kIUlMZzcm+Q+iEITJpH/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Rectangle 5"/>
          <p:cNvSpPr/>
          <p:nvPr/>
        </p:nvSpPr>
        <p:spPr>
          <a:xfrm>
            <a:off x="215900" y="1556792"/>
            <a:ext cx="5580236" cy="4093428"/>
          </a:xfrm>
          <a:prstGeom prst="rect">
            <a:avLst/>
          </a:prstGeom>
        </p:spPr>
        <p:txBody>
          <a:bodyPr wrap="square">
            <a:spAutoFit/>
          </a:bodyPr>
          <a:lstStyle/>
          <a:p>
            <a:pPr marL="457200" indent="-457200">
              <a:buFont typeface="+mj-lt"/>
              <a:buAutoNum type="arabicPeriod"/>
            </a:pPr>
            <a:r>
              <a:rPr lang="en-GB" sz="2400" dirty="0"/>
              <a:t>Draw a picture of how you imagine Jack to look on a full page in your exercise book.</a:t>
            </a:r>
          </a:p>
          <a:p>
            <a:pPr marL="457200" indent="-457200">
              <a:buFont typeface="+mj-lt"/>
              <a:buAutoNum type="arabicPeriod"/>
            </a:pPr>
            <a:endParaRPr lang="en-GB" sz="2400" dirty="0"/>
          </a:p>
          <a:p>
            <a:pPr marL="457200" indent="-457200">
              <a:buFont typeface="+mj-lt"/>
              <a:buAutoNum type="arabicPeriod"/>
            </a:pPr>
            <a:r>
              <a:rPr lang="en-GB" sz="2400" dirty="0"/>
              <a:t>Label the picture with as many ideas about his character as you can from the chapters we are about to read.</a:t>
            </a:r>
          </a:p>
          <a:p>
            <a:pPr marL="457200" indent="-457200">
              <a:buFont typeface="+mj-lt"/>
              <a:buAutoNum type="arabicPeriod"/>
            </a:pPr>
            <a:endParaRPr lang="en-GB" sz="2400" dirty="0"/>
          </a:p>
          <a:p>
            <a:pPr marL="457200" indent="-457200">
              <a:buFont typeface="+mj-lt"/>
              <a:buAutoNum type="arabicPeriod"/>
            </a:pPr>
            <a:r>
              <a:rPr lang="en-GB" sz="2400" dirty="0"/>
              <a:t>Add a quotation from the text to support each idea you have about her. Remember to use “quotation marks”.</a:t>
            </a:r>
          </a:p>
          <a:p>
            <a:r>
              <a:rPr lang="en-GB" sz="2000" b="1"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1176" y="1772816"/>
            <a:ext cx="3451947" cy="344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765958"/>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i="1" dirty="0"/>
              <a:t>Using PEE</a:t>
            </a:r>
          </a:p>
        </p:txBody>
      </p:sp>
      <p:sp>
        <p:nvSpPr>
          <p:cNvPr id="3" name="Content Placeholder 2"/>
          <p:cNvSpPr>
            <a:spLocks noGrp="1"/>
          </p:cNvSpPr>
          <p:nvPr>
            <p:ph sz="half" idx="1"/>
          </p:nvPr>
        </p:nvSpPr>
        <p:spPr>
          <a:xfrm>
            <a:off x="251520" y="1626478"/>
            <a:ext cx="8640960" cy="4536504"/>
          </a:xfrm>
        </p:spPr>
        <p:txBody>
          <a:bodyPr>
            <a:normAutofit/>
          </a:bodyPr>
          <a:lstStyle/>
          <a:p>
            <a:pPr marL="0" indent="0" algn="ctr">
              <a:buNone/>
            </a:pPr>
            <a:endParaRPr lang="en-GB" sz="2000" dirty="0"/>
          </a:p>
          <a:p>
            <a:pPr marL="0" indent="0" algn="just">
              <a:buNone/>
            </a:pPr>
            <a:r>
              <a:rPr lang="en-GB" sz="2250" dirty="0"/>
              <a:t>Jack is a kind person, but he suffers under the stress of being August’s friend. I know this as he says “I guess I was just kind of wanting a little normal time to chill out with other kids.” The sentence begins with “I guess” as if Jack is struggling with his feelings; he wants to leave August but he feels guilty about it. “Normal time” suggests when he is with August he must carry his burden, which he finds difficult. “Chill out” tells the reader that  he feels uncomfortable and wants to avoid the unpleasant attention that being with August brings. This links to his later feelings of “having ‘snapped’ under the pressure of being August’s friend”. He hides this from his friends as he feels ashamed.</a:t>
            </a:r>
          </a:p>
        </p:txBody>
      </p:sp>
      <p:sp>
        <p:nvSpPr>
          <p:cNvPr id="5" name="TextBox 4"/>
          <p:cNvSpPr txBox="1"/>
          <p:nvPr/>
        </p:nvSpPr>
        <p:spPr>
          <a:xfrm>
            <a:off x="4870973" y="332655"/>
            <a:ext cx="2654487" cy="1538883"/>
          </a:xfrm>
          <a:prstGeom prst="rect">
            <a:avLst/>
          </a:prstGeom>
          <a:noFill/>
          <a:ln w="28575">
            <a:solidFill>
              <a:schemeClr val="accent1"/>
            </a:solidFill>
          </a:ln>
        </p:spPr>
        <p:txBody>
          <a:bodyPr wrap="square" rtlCol="0">
            <a:spAutoFit/>
          </a:bodyPr>
          <a:lstStyle/>
          <a:p>
            <a:r>
              <a:rPr lang="en-GB" sz="2000" b="1" dirty="0"/>
              <a:t>Can you spot the…</a:t>
            </a:r>
          </a:p>
          <a:p>
            <a:endParaRPr lang="en-GB" sz="1050" b="1" dirty="0">
              <a:solidFill>
                <a:schemeClr val="tx2"/>
              </a:solidFill>
            </a:endParaRPr>
          </a:p>
          <a:p>
            <a:r>
              <a:rPr lang="en-GB" sz="2000" b="1" dirty="0">
                <a:solidFill>
                  <a:schemeClr val="tx2"/>
                </a:solidFill>
              </a:rPr>
              <a:t>P</a:t>
            </a:r>
            <a:r>
              <a:rPr lang="en-GB" sz="2000" b="1" dirty="0"/>
              <a:t>oint</a:t>
            </a:r>
          </a:p>
          <a:p>
            <a:r>
              <a:rPr lang="en-GB" sz="2000" b="1" dirty="0">
                <a:solidFill>
                  <a:schemeClr val="tx2"/>
                </a:solidFill>
              </a:rPr>
              <a:t>E</a:t>
            </a:r>
            <a:r>
              <a:rPr lang="en-GB" sz="2000" b="1" dirty="0"/>
              <a:t>vidence</a:t>
            </a:r>
          </a:p>
          <a:p>
            <a:r>
              <a:rPr lang="en-GB" sz="2000" b="1" dirty="0">
                <a:solidFill>
                  <a:schemeClr val="tx2"/>
                </a:solidFill>
              </a:rPr>
              <a:t>E</a:t>
            </a:r>
            <a:r>
              <a:rPr lang="en-GB" sz="2000" b="1" dirty="0"/>
              <a:t>xplanation</a:t>
            </a:r>
          </a:p>
        </p:txBody>
      </p:sp>
      <p:sp>
        <p:nvSpPr>
          <p:cNvPr id="6" name="TextBox 5"/>
          <p:cNvSpPr txBox="1"/>
          <p:nvPr/>
        </p:nvSpPr>
        <p:spPr>
          <a:xfrm>
            <a:off x="683568" y="5455096"/>
            <a:ext cx="2088232" cy="707886"/>
          </a:xfrm>
          <a:prstGeom prst="rect">
            <a:avLst/>
          </a:prstGeom>
          <a:noFill/>
          <a:ln w="28575">
            <a:solidFill>
              <a:schemeClr val="accent1"/>
            </a:solidFill>
          </a:ln>
        </p:spPr>
        <p:txBody>
          <a:bodyPr wrap="square" rtlCol="0">
            <a:spAutoFit/>
          </a:bodyPr>
          <a:lstStyle/>
          <a:p>
            <a:pPr algn="ctr"/>
            <a:r>
              <a:rPr lang="en-GB" sz="2000" b="1" dirty="0"/>
              <a:t>Why do we use PEE?</a:t>
            </a:r>
          </a:p>
        </p:txBody>
      </p:sp>
      <p:sp>
        <p:nvSpPr>
          <p:cNvPr id="7" name="TextBox 6"/>
          <p:cNvSpPr txBox="1"/>
          <p:nvPr/>
        </p:nvSpPr>
        <p:spPr>
          <a:xfrm>
            <a:off x="3203848" y="5301208"/>
            <a:ext cx="2088232" cy="1015663"/>
          </a:xfrm>
          <a:prstGeom prst="rect">
            <a:avLst/>
          </a:prstGeom>
          <a:noFill/>
          <a:ln w="28575">
            <a:solidFill>
              <a:schemeClr val="accent1"/>
            </a:solidFill>
          </a:ln>
        </p:spPr>
        <p:txBody>
          <a:bodyPr wrap="square" rtlCol="0">
            <a:spAutoFit/>
          </a:bodyPr>
          <a:lstStyle/>
          <a:p>
            <a:pPr algn="ctr"/>
            <a:r>
              <a:rPr lang="en-GB" sz="2000" b="1" dirty="0"/>
              <a:t>Which part of the PEE is longest? Why?</a:t>
            </a:r>
          </a:p>
        </p:txBody>
      </p:sp>
      <p:sp>
        <p:nvSpPr>
          <p:cNvPr id="8" name="TextBox 7"/>
          <p:cNvSpPr txBox="1"/>
          <p:nvPr/>
        </p:nvSpPr>
        <p:spPr>
          <a:xfrm>
            <a:off x="5868144" y="5301208"/>
            <a:ext cx="2520280" cy="1015663"/>
          </a:xfrm>
          <a:prstGeom prst="rect">
            <a:avLst/>
          </a:prstGeom>
          <a:noFill/>
          <a:ln w="28575">
            <a:solidFill>
              <a:schemeClr val="accent1"/>
            </a:solidFill>
          </a:ln>
        </p:spPr>
        <p:txBody>
          <a:bodyPr wrap="square" rtlCol="0">
            <a:spAutoFit/>
          </a:bodyPr>
          <a:lstStyle/>
          <a:p>
            <a:pPr algn="ctr"/>
            <a:r>
              <a:rPr lang="en-GB" sz="2000" b="1" dirty="0"/>
              <a:t>Do you agree or disagree with the comments? Why?</a:t>
            </a:r>
          </a:p>
        </p:txBody>
      </p:sp>
    </p:spTree>
    <p:extLst>
      <p:ext uri="{BB962C8B-B14F-4D97-AF65-F5344CB8AC3E}">
        <p14:creationId xmlns:p14="http://schemas.microsoft.com/office/powerpoint/2010/main" val="2941794382"/>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718"/>
            <a:ext cx="7427168" cy="1371600"/>
          </a:xfrm>
        </p:spPr>
        <p:txBody>
          <a:bodyPr/>
          <a:lstStyle/>
          <a:p>
            <a:r>
              <a:rPr lang="en-GB" b="1" i="1" dirty="0"/>
              <a:t>Jack</a:t>
            </a:r>
          </a:p>
        </p:txBody>
      </p:sp>
      <p:sp>
        <p:nvSpPr>
          <p:cNvPr id="5" name="Content Placeholder 4"/>
          <p:cNvSpPr>
            <a:spLocks noGrp="1"/>
          </p:cNvSpPr>
          <p:nvPr>
            <p:ph sz="quarter" idx="1"/>
          </p:nvPr>
        </p:nvSpPr>
        <p:spPr>
          <a:xfrm>
            <a:off x="175491" y="1628800"/>
            <a:ext cx="4824536" cy="4572000"/>
          </a:xfrm>
        </p:spPr>
        <p:txBody>
          <a:bodyPr>
            <a:normAutofit/>
          </a:bodyPr>
          <a:lstStyle/>
          <a:p>
            <a:pPr marL="0" indent="0">
              <a:buNone/>
            </a:pPr>
            <a:endParaRPr lang="en-GB" sz="2000" dirty="0"/>
          </a:p>
          <a:p>
            <a:pPr marL="0" indent="0">
              <a:buNone/>
            </a:pPr>
            <a:endParaRPr lang="en-GB" sz="2000" dirty="0"/>
          </a:p>
        </p:txBody>
      </p:sp>
      <p:sp>
        <p:nvSpPr>
          <p:cNvPr id="3" name="AutoShape 2" descr="data:image/jpeg;base64,/9j/4AAQSkZJRgABAQAAAQABAAD/2wCEAAkGBxQTEhQUEhQWFBUXGBgWGRgYGBgXFhwaGBgXFxgdFxgYHCggGBolHBQYIjEhJSkrLi4uFx8zODMsNygtLisBCgoKDg0OGxAQGywkICQsLCwsLCwsLCwsLCwsLCwsLCwsLDQsLCwsLCwsLCwsLCwsLCwsLCwsLCwsLCwsLCwsLP/AABEIALcBEwMBIgACEQEDEQH/xAAcAAABBQEBAQAAAAAAAAAAAAAAAQMEBQYCBwj/xABHEAABAwIDBAYIAwcCAwkBAAABAAIRAyEEEjEFQVFhBhMicYGRBzJCobHB0fAUUpIVIzNicoLhU6KD0vEWNENEY3OTssII/8QAGQEAAwEBAQAAAAAAAAAAAAAAAAECAwQF/8QAKBEAAgICAgEEAQUBAQAAAAAAAAECEQMhEjFBBBMiUZEUMmFxgUIF/9oADAMBAAIRAxEAPwDxGUSkQgoWUShCYCyiUiVACyiUiEALKUFcrpmqAJFBrTq8tPdPwKdosIN4eDMQSL8ZF5EaFN0WxFj704zEdpobe4GgzecLJstLQ7Vph0uz2a0AEchMX5wmDiy9opk9mS7hc6/CVc4nCPZp1bRoWNeKhGYe2D3796pcTRZJ1Btbdf3hTGSuhuxn8Q42JNyAgyNT5G45EIp4UxJIA3eHdoumYR57Rgd518lpaM9nbsa50ZruFpO8c1MwNdwILQY+vduUajs95i1iDBJEWjhJ3jzUujgKsmGHKNXT2RMakd404qW0NWNbUxxqPyNsJ3cvkorcUWghhjdO/wAOCnVth1WyWlr5EkAgQJE+tbeN83TA2XUDSBlJdFt+toKFKNdjd2RKVY5g4z36/ZVvh9vZTodIBDoI36kEqrds+oAZi26QfeLb+K7o7Kc4OJcGxzBEnmCiXB9jTkuiRjNpuebkluvPfaDbepWB2Q6vTe9jh2NGXm4ncd+mm5d4bYNJzA4VHVHWJaIbIGsSDwj5K0p1H0iHUGiwAcywzC9nHlJgm0hYyyJaj2XFN/uGH4HLTLwTWYRlY4NtTcQOy+T2TciALcZss9i8O5sTwm26/u3ea0mJx7mPeaTXU2vble2zqZP5nZfV3X4iVV7RxAqNINiO7UaSYmPqnCTQ3G0UbigSunNix3JMx4rpMTmUSlKRABKJQhACSiUISAMyEIQFiICEqoQIQlQIEISpgIlQhAHTWqbh6AO6DxJPy0UNp5T97irTD4tobeWmNRvgb+KznpFQplphNlTM5i2IMaEeLb+ajValKiHuYzt2aCTYTM3420A3c1D/AG1VaIa86X/6KC2o5+pm8meJlYqD8mrkukSsBiqjndqo4gSTvPG075XVXAiRBkkk31s0u10vEBRqVQUqhDpLTrGvHfwUvF4jM0ANIEF0kRYxEcdfcqd3ozRw3DOMNi4aCe4xG+Lyu20SAAeyTHZPfHjvTuzIGYTfsz7zu71OeBAc13aGl7ix081De6Glob2Xhwf5DJu6xItBE/YtxUypSLHg5C5txnEEAlwAIgzaN1rrvY+BNSTqACY593P5clPdWDqcOIhotO48pP2VlLuyqdFfi6zHsii4VHRIlpa0E8S62hNtdEziA3LDpa86MiTr7JB0580/huqJim9riATAvF/cPco+NeyMhIDh6s79LeSOKToeyJg4DP3v7sC06i8xoeUJgVAGuBBa0ERbWdLfeqfxRGUh0AHedPuyiVRlbJmARv7vqrST/wBEP4Gu6kXOcyzSXC4/Nwmd5T9bHu6trsxAeQXWEDUEjedGydezO9RKb25TBBkHs7zZN9aGsa1417OpIgQfZ0NzxVVb6FdIn46oW085ddxBBDgSTPLlKapOpkTJJ4f5VXiWNIsA282HKwTmCMgcRI+EfFHD46KUt0PbSZABIHADeB896rHRwVztKqcrb3gCJ1PGOH1VPotsfRE+zgohKUisgRCVCAEQlQgDlKhCAESwhCYAlhCEwCEQlQkIEJUJgC7c6x+9yRqcqAQY4xqpY0RgbQpDqwytygyAJndFuzw0nxKigxdOZ5PBIELi8QXnMddDCsKMOygGBAaYtbeD3yqlrZMK1woDA2RmIfm1i1pH+33qZ9DiWjDmqRaT4RYx8VOfhmtIytaSABJEu0iZ1B+ahPbYuuJg2ibidTJEEe9WlCgHMaWZp0JdFoAMnSSTuXNI1SJm0XOAawDIzKCQ3sFznCb5YJj5qPRpuIINxmMWECZsOLeATlFlSpVa17wTuJaAbAuuATIt4JypgJAkuzNn1TDTNrjQ8L7gpsbJGKbJaCALiDYGfiYjRUj2hshwmSSbTJNjuvopWOY98NqQQBuJb3EmZ8AQE1VwoFLsyTpqSRex7Wu8R/LzR4qwIWMpQRoRlkSBvJ+iiVmnLmERAaBGgmfirBuFu7WJsCZtrYkWt8CoDmAuJvduk2mI4aTdUnsKK9jgKgzWOWBFr7kbUr9lo3gzO/SFZ1MHYZm8gY8Yv3+8qmx4LKpDLyBaLERpBWsKk/6IlpCuaHMBOpO4/dtPNRKLoKuamGaKDiRldbs3toTrcKjp6q47Q5KqLA4i0aW1FzzjgorwN0/BdELghWlRm3YkIhCFQhIRCVCQHKIXUIQBzCEqEAIhCEwFQgITAEqEqBAhdMYToPp5o7O93lJ/wkAil0KAyOc7doLeJ7k1SdS9pzx3AffBc1SWEOF2kQP+iGCI9UySQIEz3JoKVXI9Zu+7hw/wmWtBkzH3uSAcwzO0rWhTBJBMQJ5+A3/5UHAuBcPIrQ0sOGzUIm33fxWUzeMdDjXsqEBp8NFpPwGXDtEgOBBtp3eVpWdweNw9V92gPaCSYgRoZ3EXVns7GHrG0DVY9tmh3th2kOYJ89Fk47NFxLrYezTmFRwAA9XSSTPkLlGIwobVDQbOMiTGX666KzwlZjCWNMxfunnvUXaJPWMIaDzM2kgSY3XU0qKUVQ1tjBsbTaQYIsSQDMmZPC5965wuyW9S4A9o3zRoRMQN4ufNWG0aYLIiZ7MffcqrHdI6dNpYxpL40aDaeJTpWNpIrMFggCXucDAsBp3qmr0mB8lwyg24HX6J41qAOatW7Nz1YOp3zF9+ij4nHU3Emm1gZo0ee7dp7k1EnQVKgJF/EG3NU2Kc8uAzOvzKudn4excRY6H3KBUgVJdYBOPY+JBxzy1nV8T7hfzmFDpU50++5PYmt1riRuiBy+7rt2EcGgkWOlxPkt0c85W7GWvI0sVwnhRJ0E7zw8SnH4CoBOWRyIPLRUZkWEiVCYCISoQAiEspEACEIQByhCVMAStbNhqpGDwL6h7IJG8xOmtt6uMJhA2wEcSdfHz05JNjSsrKGzHu1t7z7u8eassPshrbk5uH/SFZ0cOY0udAdTfLa0m5j9XNd4ktIaQQMrQ0ntXdcTmuBpbTfA4xyL4oYo4OwtDSYncCRvJ0+Sr8VgabpnW4ltvgLqdiHBvZcWmDFpJbxgndrpyVRtOoS/OyQPy6252v3oTYNIgYnZ5bJBke/wAU0M7JYQYPska3j4jdwU2tVc0kOjMLEfFQqlS5ANt07u47kzNpDMjcuEOCRMkkYGpD2nmt1hCC2DoVgqFFznBrGlzjoGgknuAW6o4KvQbT/EUn0i9uZoeIJGhMai/FRM6MD8EOjT/D1SSwvpO1A1A3qfsmjhGODzWqlgdnFEs9qMol2+AYVphw12oBTn4Fn5AkpmksF7IlDFA1v3OdjSCQHxAjcLm3LvWi2biS8c+CrKlABvDuT+xqkPcOPyUSplx+JK2hiS0RvKzra1HrXDEEuYDGVoOWd+YjXWPNXe1TmcFHOBa4QQCe5ONIUk5GdxWy8Ix4d+JzUmlz20gztS6CRm1I7I1UVuAGIr9YGdWzugnmVpv2XTGrU65rWi0Jyn9EwwUVuMs2Fg9r1Jqm+i2O1sTDSsHiXy9xPEoxoXqHSoeo4lo9kaRMqRVrGqbmGASTrA5c1WAKVHZDdJ7R48gtDmtj9PEFzgGggaADWP5lY08LcgPJzatGkxu4zETCTZ9NonqwWwJJPrRMW4H6Kfh30sjura/PI1ykADUhw8NeCTZol9jlfBOLMxZDTYEtkHudpZQmbFDw4ttEb4mTFptASYzFFlnSS0+qTIDp37okeKs6WNzMa6pAkdqRlbwHZb60A3Gp96VtDpMocRsZ7d4P39+Sg1KDm6gj4ea2Y7W4tvBzf3D1WwG3bq43DhwXFXBh5DWAOLuY8Z4Rqf8AKakS4IxcIhX+O2K3VrhuPZBy33HeCNFT4jCvZ67SPh5qk7JqiOhdQhMQNpE6CfgrLA7Mn1i0ncJ57piTu4ar3XbPQTZ+IJd1XVPPt0jkvzb6p8lnx6K2tM08WdQSH05aYMicrxbWY42hZe4jX2zAsphsCYi1t07soOl+SkCp2MpYMwN3Gc4tpGkXn4LdVvR/WjIK1EiZDi1wc030MElsHSV270bVXZnVMUxziLHqnQCPG6XJFUeb4jF9WbwBafiL6OkkG48QlqYoTAPLjykcRAi+/wAFrts+jbFkZhiKFQiInOw2vBkERPzVG3oY6lH4jFYelEHs9Y93PQAXtvQ5xXbEotvRUPqXcZa2BJlrbnTKBe5EqtxFRoFrZrzAjTcdR3dy09PZ2AaTmqV8S7eGNbSbrP8AM4eadw+120jGFwdKifzuaaj+8vqTfuhT7i8Fe2/JQ7I6I4zGQ6jRIpn23uDKXe1zzLpjdNyrPEejDFt9erhW8zX+QbK421tXHZgaznw71XeyeQOk8lHo4atUuXE+KHkki4+ni/JY0fR5RF62PZA1FKm557gXEfBWrOjmxWMBLqzwNSX5SeUBqq8DsGs71Q73q+wvQKo4h1dwYzWahDWxvu4hTzkzdemxx/cN7Kr0geq2bSc3MfWjtRuzPMuPnCk+kql1FPCU3vz4jt1HzqGENaJ7yCR/SVMxPTXZuzGFuFjF14tk/hA8XVPa7mz3ryXG7eq4jEvxGIfnfUMuOg5ADcALALSGLyzHL6iGoQ6NfgMRICuaL7LJ4GplI4FaXCOkBEkVCdj+PqQ2Sk2Q45g5LjcOXtAG4qdsbDXHkUvAr2RNpVIcSnMFUkSpO1sNcqPg8MWA8ylQ01Z1WqKoxtZaXYGEpVcTTp1pDHmNcsmDAnmbeK1mP2M2i+KWDpZR7RYXu83TdJ62aJ2+KPBtpV8wJmw+KypK+lKlIuJNTBUSedNh+S6wtSpSB6rC0qfNjGtPmAmsqRnk9NOT8HzUFL9oBfQNchx/fUKdWdRUpMJ/VEplvQ/A4ntfgA2PaY59IebXAFNZkzKXpZw2eNMDcuUQSTrA0gzG+J0hRmVx2hMcefI+Q8l7fT9H2Aaf+5ud316pHueouJ9FeDqfwxWw55O6xo8Kkn3pqSJcH2eIgNc7PNhE2vO4eMK2ZWzmSSGNaLmABaIZBNjcTyC2+N9ClVpPUYqm/k9jqbo725hKrMV6MdpNAa1tEgaRVHjZwGvDdKq0QkyirY6YA7J0g3IuZLjutceN1MwW2BmqNqNzZspc8OGcC5IHMzJ8uKl4X0c7Skt/DtDZmXVKcG+pIcTpbRajZPonrZs1arSpiQSxoNSQIkEmNQFLaKVmYxLKWUeuKkZoJa5rQTyiTEHkZXFbAGsAe1ULwcoaC97gNLax38JXpNP0Z4aSX1qziTJjK0eAgwrXZ/QihRqdax1XOPVcS2W2LTlhtgQb9wU8h0eJt6G1nAEU3AEAiatEGDcWc6R3G6Vez/8AYDAb6TnHeTUeSe+6Ec2HFEIbQJ0KdZjXb1gtjdJ2Zg1zheyvsd0kotbAcCVjTNbLbFbbyb5SYTpaZErzvae18xkGyj4LHZTYyOBVUxWj2Wntim8dqycOBwuI1a1/gF5fS2sBBDo4g7vFW9B5qiaVbq3j+YI2GvBp63RHDtdmYwNKcp7HYNWNPeFlau3MfQsajao5gFLT9IjmfxaM9xQFGqqbCY4FpptLTqIBB72lUO0tl4fBUq1erm6pob2WiX5i4AME7jOp0VdV9KlMOtRLeMuJ90K7wPTfB4ymaddrSHAtLXCQQU6XkqPOPR5VtX0i4t8toEYSnuFKz451fWJ5iFlsXjqlUzVqPqHi9znH/cV6vtv0b4Gr2sHieoP5HzUZ4OnM3xlZ+v6KcVE0quHq9zyw/wC4Ae9dEZR8HLOORu2YFOU2StNX9HW0miThXEcWOpv/APq4o6M9EsTicSMO2k9r9XZ2luRu9zpFh8dy1i0ZNNHPR6k+oRTDS42DYEk8ua9i6N+jusWtdiHCkPyjtP8AHcFseh3QzD4BgFNodVIh1UjtH+key3kPGVpVDpjUpIoMF0QwtMeoXni8z7hAVnR2VQZ6tGm3uY36KYhAWxr8Mz8jf0hRcTsWhU9aiw88oB8wp6EBZidtdAGPBOHeWO3Ndds8iLj3rK7X6T7U2c3LWDXgWa57c89zwRPjdewJjG4NlVhp1WB7HWLXCQUqQ+bMb6O+mVPaNIiqKbMS0nPTbIBbPZcwOJJERPAq92hiKNLNmyAi5kwfICYXlfT70dPwh/FYIuyNOaxPWUo3h0yW89Rv4qJg+muFxWHbS2k6pSxDBkFZrXPFQRbOGCQ7jaDE8kTi6+JpimrqTaNvi+lOGF4addQCLRp5rPbV9I8EsptzRawWL2htTZwj9/VrZbNa2kWeWbKB3qLgenWGpPEYHM2bl1btkcfUgH7lYKM/o7JTwrzZe4bbGKdV61uccieyfBaOj0qxLB2xA4gq86LYjA4+l1lBxERmYYzsdwcPmLFLtXZeHBio4kH2QQ2e86+SzcZItTxM52HtCtWAcXlw8lqWOIAzH3rMO6Q4fDsy0wxoAgRf7KwXSDp0ajy3OQ3kqToxlFyZ7Gyu3cSfgmX41swsb0O2q6rTN55kq9fi2t1RZm40y2bXB0TVbabWzJFlnsftUEQHQV5/0r28+kModPNF/QV9nplTpbSBIslXznV2y8kmTdCfGQ/iVWc6rs1nayfNNwusq6NHOrJFPHOFiUfjXDeorgkS4oXJou8FtQHs1NCE8cM5hz0nGORWfAU/BY0sN9FLj9GkZPya/ZnSFwhte7dM0XCn4zYPXEOZVbldziO8LJ4vMRma4ZSNyi4Db9Wi7sukA6FRx+jTkvJJ6Q7HqUXTOZvEKnpVCDYkL0jZPSLD4sCnVaGP/wBp8E3tD0dPqHNhodO4b+5Pl4Y0t3Zk8FiK2rXlXuE6QYime12h3kfBTKuyWbPodbjO05xLadJrhL3N9aXXytbIk8xxVE3pVTPrYa38tT6tKSi3ujaWTHHTZocP0uNN+ZnXSdQX5m+AWr2X6TnyAQJ4my76HdAKWOwrcS7PQDycrSGuJaLZpG4mfJWWJ9D7Y7Ffzb9CqUGjN5Mb8kzZ/pKa6zss9/zC1eyek1CtAD25juk/MLy+t6JsU0yx1N390fFaTof0Aq0aramIcIaZDWmZI0k8FSTM5LFVnpAQgIVnKCEIQAIQhACObNjcHyXgXpd6CjDO/EUG/uXm4/I8yY/pO7y4L35Q9r7OZiKNSjVEse0tPyI5g38E06E0fGlRiuei/RDEY1w6puSnMGq+1McQ0+2eQ8YWn2B0Sp/tkYPF3DDU7OnWOawvY3ucO1zAjetT0u6UdQOootptZGWA0CANxBHZHcpyT4m+DF7g/sXZ+F2RTdl7dUiH1XEZjvhrQeyybx5krGdKemZxJy0xPC1/CFndp7Sc6etcQ0mwHrHuG7vKqam03C1P92OXreLtfKFkot7Z0ylDGarY+wsRXBa0SWDM5oPbjiQTMKrrbIqPq5GtNrEwVT7M2nVoVW1qL3NqgyHA3PI/mB0IOq9+2nVp0KNOpVpsbWcxheGiweWguA8SUpR47CGZTTVGAx4dhKIaxxzAdr/Con9NKxEEm2n+V10s2ya7wGangs3Vwbxq0jwRGK8id+C0d0nqk3KrcftB9UguMwozhCu+j1JhBLmhx5ibclVJbMu3TKOELZnAUj7DfJCOQ+KMthMC55sFocHsunTEu7R4bkw3FtaLQFCxm0zo3XjwR2O0hvb+KDn5bQ0RbQE3PlbyVOu581zuWiOaTtisfCluEslQl31piENDjKux7D4ottuXVWhIzNuFEUjC1iwyk1Q4u9M5ozNplX+zOklVrmNqPcabTJbMAndm4jku8KKLi1wgPBmNx5EKTtSjhanWvayrThoILctQNeBfrG2IpkizhMTdQ9s6Eko3Zu37ew2IpCljGtdTdBA0AMQCC27Xcws3jfRsX1GHBVOtpve1paSOsYHOAzA6PaAZ3ERvWHdVeBEkjdvHgVpOivSt9BwzE/fihXEU4qaPqXZ+EbRpU6VMQym1rGjgGgAfBSFhei3T+jWaBUeAeP8AzfVbelVDgC0gg6EGQtE7OaUXHs7QhCZIIQhAAhCEACEIQAIQhAHinp92SWVKGMpy0kZHOEghzCHUyCNDGb9IXlG1OlWLr/xqocfzZKYee9waCe9fRHpowXWbKrnfTdTqDwqNa7/a4r5eqBV2gjJp6OHOnvXJSpCkxmn9G2yRicfRDhLKZ65/9NODB5F2UeK1vpA2/NYzJAkAaglL0dpM2bgc9S2IxIDnDe2nqxt9CfWPeOCwG3cdneSHFw56+5Yy+To64R4QtldiquZxPEykbiHAQHOjhJjyTYC6Ddfv73rSjlcm3Zy9xOqsdk4nKfH3H7CrU6zkhrQ4vZrxiAhZtuNcAhZ8TbkRn1DxKb3FFTU/e5Hs+PyWtHPbOESkQgQoSkJAgIGKAtBR2QwYU4io45c2QBok5iCRO4C29Z9ajoftRgL8NiL0K4yO/lPsuHMEA+CmRtidXRnWOIMtPipuD2g9tQPntDfxG8HiDwK42zs1+Frvo1Bdp1Gjgbtc3kRB8VEy7whoISNNtzAhrPxWEE4d8dYzUUqh9kjcwn1T4d7XR3YT9oOezDMPWsYahbIggEDszvvooOw9tVMO8lkFrhlexwlj2nUOG8L1P0PYSg3aArYd4ax9N7HUXO7bHHK4ZCf4jOyeYtrqhUxtyjuPR5q01sK8tcHMc0wQRp3gr0HoH05xDX5Wlrm72PeGh3JpdbN5L1zpZ0Ow2PbFVsPAhtRvrDkfzDkV4n0i9GmMwj/3bHVqe59IF36mi7T5jmhxKjkjLTPf9kbTbXph7QWne1wgg/Mcwp6xHor2VXo4YnEBzC6MrXWcAJ1Hs66Lbpr+TnlSegQhCZIIQhAAhCEACEIQBmvSS2dl42f9Fx8rj4L5Krar6p9LmLFPZOKP5gymP76jG/AlfKlY3VLonyNqx6OOpDF0DiP4IqsL+GWRM8uKrkiTLs9P9JW02wWscHBzpJ1zGDDgRYtiwXmTnSZSApW71EY0a5MrmLTdf74JaRF/vl80g4j73JCrMTmE6NfD5Sm05SHaAQBOQimJA7kJgQKmpSuHZP8AV8krxdyH6O/q+qQDTgkShpOgldig78pSGot9IbQn24N53e8J1uzX8vMJWjRYcj/5ZDCfDHNDXQQDcHjHDxUpuyXb3MHiforLq81MU3PGVvq20sB8R71MpI6MPpcjbvX0XODFPadFlGo4U8XSEUqjtHsmSx55XI4E8Cq+tsWhhHu69zqj226uMgng68nwUHD7ODCHCsARoQ3/ACrna+06eIpMbX7dRlm1hZ+Qew4aOG8HUdxUOXizpx+nr5Sir/szOMw0GW6G8bxN1YdH9pspO7WYOkFtRji17SDu3Ecvepb8TROhc20GIkjTUjTuUPJhBvqH+4D4NQmGTAk7i0ewD0uPp4en2GVakuY5xJbOUNIcQN5zXvqEYX0xvn95SpH+kuB95K8ffjsMAAKbzHF5TH7XpD1cO0/1OefdKpNmfDBFfKj6L2f6VcG/+Jmpn9Q911aUvSFs82/EtHeHD5L5aftt/stYwcGsb8xdTsD0kc0ZXQObQGkeQur2Y8cEnSdH0+emuC/1we5rz8GqJifSFg26Go/k2m7/APUL5qr4mrUvTrdZyJyu95g+BTZwWK3tPi5o+JQS8UU9Js+kMJ6S8K4w5lanfVzQR4w6fctPgdsUKwmnVY7lInyN18ktwGI35R31Kf8AzKTSo1h/4tIH/wBwfRMHgvqLPrqUSvkp2PxjLBzz/Q/N5BpTlPa+0Do6sO9+X4kI0Z+y/wCfwfWSF8snaG02iTWe3/jH5EhQqnS/aLP/ADFaOIqFw8wUaCWCUe0/wesf/wBC7WDMNQw4N6rzUI/lpgAT/c8eRXgX4So64puP9pVvi+mGKqkGrVNQgQM8OMcJIlOYLpU5hlzA6eZH1ScmuisWLC/3yr/DPPpltnAg8xC4hb7D9I8LWGWo3qz/ADdsecW8lxjcFQZBFNhzXBAtHJR7n2jq/QKW4TTRhIVpszZweM1UljCbQLujXLyHFSMXhaLj2ZpnldvluRjnOJaQfVAaALQBwH3qm5/ROP0bjK57S+vI5i8JSbZrAQd5mfOVCrYPN6oPdqP8KfhKhqDK5p743pS11N3JK2dssGLItKigrUHNMEEKQ1kAcnfFXjKGbhBUXF4dtwBrqR9E1kXk5cv/AJsluDshMdFuZ+JQm30r+shXzRxexk+jgvbexM+H3qg1xuAG/wC5SoUlcq6FbWXbaiEKGjpxzY510Jp+IKRCSRWTJJeRh+IJXHXHihC1pHBLJNvs6bVcbBSaeBquvHvCRCT0bYI+46k2dnZj/ac0eZ+AXH4G/rt8nfRCFHJnY/S40ODZJOj2n9X0Su2LU3ZT4/UIQjmy/wBFiaIlXBPbqPeEwQhC0Ts8zNjUJUgBUqltB7REyOBuPehCZEZyj0yQzan/AKdP9KlUdtkaMpj+xv0SoU0johnn9ljh9t1vZa39LAnv2jW/02fppoQpo9CE20OHamIG5re4N+QUaptB0y/qweOQT7moQkattKyNU2nSJuGH/hBNnaNL/TZ/8TfqhCDieZ30vwc/tCj/AKTf0NS1NutyhoptgaAgQJudEITol+pkukl/hF/aoJk0qf6f8qY3a0iAI7gB8EqEpIr0+ebeziltCoDZx8bqwpY3PYgT3AhIhZs9GGxDULSQAAeQCYqVoPqt8kIUlMZzcm+Q+iEITJpH/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Rectangle 5"/>
          <p:cNvSpPr/>
          <p:nvPr/>
        </p:nvSpPr>
        <p:spPr>
          <a:xfrm>
            <a:off x="215900" y="1772816"/>
            <a:ext cx="4644132" cy="2308324"/>
          </a:xfrm>
          <a:prstGeom prst="rect">
            <a:avLst/>
          </a:prstGeom>
        </p:spPr>
        <p:txBody>
          <a:bodyPr wrap="square">
            <a:spAutoFit/>
          </a:bodyPr>
          <a:lstStyle/>
          <a:p>
            <a:r>
              <a:rPr lang="en-GB" sz="2400" b="1" dirty="0"/>
              <a:t>Use PEE to answer the following question:</a:t>
            </a:r>
          </a:p>
          <a:p>
            <a:endParaRPr lang="en-GB" sz="2400" b="1" dirty="0"/>
          </a:p>
          <a:p>
            <a:endParaRPr lang="en-GB" sz="2400" b="1" dirty="0"/>
          </a:p>
          <a:p>
            <a:r>
              <a:rPr lang="en-GB" sz="2400" b="1" dirty="0"/>
              <a:t>What do we learn about Jack </a:t>
            </a:r>
          </a:p>
          <a:p>
            <a:r>
              <a:rPr lang="en-GB" sz="2400" b="1" dirty="0"/>
              <a:t>as a character in pages 175-185?</a:t>
            </a:r>
          </a:p>
        </p:txBody>
      </p:sp>
      <p:sp>
        <p:nvSpPr>
          <p:cNvPr id="8" name="TextBox 7"/>
          <p:cNvSpPr txBox="1"/>
          <p:nvPr/>
        </p:nvSpPr>
        <p:spPr>
          <a:xfrm>
            <a:off x="4716016" y="692696"/>
            <a:ext cx="4183360" cy="5693866"/>
          </a:xfrm>
          <a:prstGeom prst="rect">
            <a:avLst/>
          </a:prstGeom>
          <a:noFill/>
          <a:ln w="28575">
            <a:solidFill>
              <a:schemeClr val="accent1"/>
            </a:solidFill>
          </a:ln>
        </p:spPr>
        <p:txBody>
          <a:bodyPr wrap="square" rtlCol="0">
            <a:spAutoFit/>
          </a:bodyPr>
          <a:lstStyle/>
          <a:p>
            <a:pPr algn="ctr"/>
            <a:r>
              <a:rPr lang="en-GB" sz="2000" b="1" dirty="0"/>
              <a:t>If you are having trouble creating a PEE chain, use these prompts:</a:t>
            </a:r>
          </a:p>
          <a:p>
            <a:pPr algn="ctr"/>
            <a:endParaRPr lang="en-GB" sz="2000" b="1" dirty="0"/>
          </a:p>
          <a:p>
            <a:r>
              <a:rPr lang="en-GB" sz="2000" b="1" dirty="0"/>
              <a:t>Point </a:t>
            </a:r>
            <a:r>
              <a:rPr lang="en-GB" sz="2000" dirty="0"/>
              <a:t>(one sentence only)</a:t>
            </a:r>
            <a:endParaRPr lang="en-GB" sz="2000" b="1" dirty="0"/>
          </a:p>
          <a:p>
            <a:endParaRPr lang="en-GB" sz="800" dirty="0"/>
          </a:p>
          <a:p>
            <a:r>
              <a:rPr lang="en-GB" sz="2000" dirty="0"/>
              <a:t>The writer suggests …</a:t>
            </a:r>
          </a:p>
          <a:p>
            <a:r>
              <a:rPr lang="en-GB" sz="2000" dirty="0"/>
              <a:t>Jack seems like …</a:t>
            </a:r>
          </a:p>
          <a:p>
            <a:r>
              <a:rPr lang="en-GB" sz="2000" dirty="0"/>
              <a:t>Palacio uses …</a:t>
            </a:r>
          </a:p>
          <a:p>
            <a:endParaRPr lang="en-GB" sz="2000" dirty="0"/>
          </a:p>
          <a:p>
            <a:r>
              <a:rPr lang="en-GB" sz="2000" b="1" dirty="0"/>
              <a:t>Evidence</a:t>
            </a:r>
            <a:r>
              <a:rPr lang="en-GB" sz="2000" dirty="0"/>
              <a:t> (remember “quotation marks”)</a:t>
            </a:r>
          </a:p>
          <a:p>
            <a:endParaRPr lang="en-GB" sz="800" dirty="0"/>
          </a:p>
          <a:p>
            <a:r>
              <a:rPr lang="en-GB" sz="2000" dirty="0"/>
              <a:t>I know this because … </a:t>
            </a:r>
          </a:p>
          <a:p>
            <a:r>
              <a:rPr lang="en-GB" sz="2000" dirty="0"/>
              <a:t>When he writes …</a:t>
            </a:r>
          </a:p>
          <a:p>
            <a:r>
              <a:rPr lang="en-GB" sz="2000" dirty="0"/>
              <a:t>With the words …</a:t>
            </a:r>
          </a:p>
          <a:p>
            <a:endParaRPr lang="en-GB" sz="2000" b="1" dirty="0"/>
          </a:p>
          <a:p>
            <a:r>
              <a:rPr lang="en-GB" sz="2000" b="1" dirty="0"/>
              <a:t>Explanation</a:t>
            </a:r>
            <a:r>
              <a:rPr lang="en-GB" sz="2000" dirty="0"/>
              <a:t> (your own ideas go here)</a:t>
            </a:r>
          </a:p>
          <a:p>
            <a:endParaRPr lang="en-GB" sz="800" dirty="0"/>
          </a:p>
          <a:p>
            <a:r>
              <a:rPr lang="en-GB" sz="2000" dirty="0"/>
              <a:t>This suggests that …</a:t>
            </a:r>
          </a:p>
          <a:p>
            <a:r>
              <a:rPr lang="en-GB" sz="2000" dirty="0"/>
              <a:t>This makes me think that …</a:t>
            </a:r>
          </a:p>
          <a:p>
            <a:r>
              <a:rPr lang="en-GB" sz="2000" dirty="0"/>
              <a:t>I believe that …</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131" y="4165098"/>
            <a:ext cx="2229669" cy="2221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421643"/>
      </p:ext>
    </p:extLst>
  </p:cSld>
  <p:clrMapOvr>
    <a:masterClrMapping/>
  </p:clrMapOvr>
  <p:transition spd="slow">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957</TotalTime>
  <Words>381</Words>
  <Application>Microsoft Office PowerPoint</Application>
  <PresentationFormat>On-screen Show (4:3)</PresentationFormat>
  <Paragraphs>52</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Franklin Gothic Book</vt:lpstr>
      <vt:lpstr>Perpetua</vt:lpstr>
      <vt:lpstr>Wingdings</vt:lpstr>
      <vt:lpstr>Wingdings 2</vt:lpstr>
      <vt:lpstr>Equity</vt:lpstr>
      <vt:lpstr>Wonder</vt:lpstr>
      <vt:lpstr>Learning Objectives</vt:lpstr>
      <vt:lpstr>Listen Along… pg. 175-185.    You may have your own copy of the book, feel free to read along.    N.B. I have paid for the audio version of Wonder by R.J. Palacio. I do not have the recording rights for it to be distributed any further than our learning platform. </vt:lpstr>
      <vt:lpstr>Thinking about Jack</vt:lpstr>
      <vt:lpstr>Using PEE</vt:lpstr>
      <vt:lpstr>Jack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Discuss…</dc:title>
  <dc:creator>Mrs R Woods</dc:creator>
  <cp:lastModifiedBy>Grace Young</cp:lastModifiedBy>
  <cp:revision>163</cp:revision>
  <dcterms:created xsi:type="dcterms:W3CDTF">2013-11-04T17:13:02Z</dcterms:created>
  <dcterms:modified xsi:type="dcterms:W3CDTF">2020-07-12T10:40:46Z</dcterms:modified>
</cp:coreProperties>
</file>