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326" r:id="rId2"/>
    <p:sldId id="327" r:id="rId3"/>
    <p:sldId id="258" r:id="rId4"/>
    <p:sldId id="293" r:id="rId5"/>
    <p:sldId id="294" r:id="rId6"/>
    <p:sldId id="32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1" autoAdjust="0"/>
    <p:restoredTop sz="94660"/>
  </p:normalViewPr>
  <p:slideViewPr>
    <p:cSldViewPr>
      <p:cViewPr varScale="1">
        <p:scale>
          <a:sx n="64" d="100"/>
          <a:sy n="64" d="100"/>
        </p:scale>
        <p:origin x="156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D0B574-FD22-47B5-B15F-AF4E0CE983B0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E98A5-608B-46BB-B394-62CA5385B2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579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E98A5-608B-46BB-B394-62CA5385B2C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170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B00E61C-C4AA-4704-9DAD-0789FB12014A}" type="datetimeFigureOut">
              <a:rPr lang="en-GB" smtClean="0"/>
              <a:t>12/07/2020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CA54CCCD-B0AC-472A-8B63-E3289740085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b="1" i="1" dirty="0"/>
              <a:t>Wonder</a:t>
            </a:r>
            <a:endParaRPr lang="en-GB" b="1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3212976"/>
            <a:ext cx="3392576" cy="3394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8093250"/>
      </p:ext>
    </p:extLst>
  </p:cSld>
  <p:clrMapOvr>
    <a:masterClrMapping/>
  </p:clrMapOvr>
  <p:transition spd="slow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/>
              <a:t>Learning Objectives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4752528" cy="4572000"/>
          </a:xfrm>
        </p:spPr>
        <p:txBody>
          <a:bodyPr/>
          <a:lstStyle/>
          <a:p>
            <a:pPr marL="0" indent="0">
              <a:buNone/>
            </a:pPr>
            <a:r>
              <a:rPr lang="en-GB" i="1" dirty="0"/>
              <a:t>By the end of the lesson you will…</a:t>
            </a:r>
          </a:p>
          <a:p>
            <a:pPr marL="0" indent="0">
              <a:buNone/>
            </a:pPr>
            <a:endParaRPr lang="en-GB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n-GB" dirty="0"/>
              <a:t> Be able to understand the hidden meaning behind words</a:t>
            </a:r>
          </a:p>
          <a:p>
            <a:pPr lvl="0">
              <a:buFont typeface="Wingdings" panose="05000000000000000000" pitchFamily="2" charset="2"/>
              <a:buChar char="ü"/>
            </a:pPr>
            <a:endParaRPr lang="en-GB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dirty="0"/>
              <a:t>Be able to explore formal &amp; informal language choices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3317" y="1789007"/>
            <a:ext cx="3090940" cy="38895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9261188"/>
      </p:ext>
    </p:extLst>
  </p:cSld>
  <p:clrMapOvr>
    <a:masterClrMapping/>
  </p:clrMapOvr>
  <p:transition spd="slow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37" r="16381" b="803"/>
          <a:stretch/>
        </p:blipFill>
        <p:spPr bwMode="auto">
          <a:xfrm>
            <a:off x="719572" y="559273"/>
            <a:ext cx="3852428" cy="5739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3">
            <a:extLst>
              <a:ext uri="{FF2B5EF4-FFF2-40B4-BE49-F238E27FC236}">
                <a16:creationId xmlns:a16="http://schemas.microsoft.com/office/drawing/2014/main" id="{0941DFA6-9AEF-416A-ABB8-106E97882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6016" y="559273"/>
            <a:ext cx="4248472" cy="5739453"/>
          </a:xfrm>
        </p:spPr>
        <p:txBody>
          <a:bodyPr>
            <a:normAutofit/>
          </a:bodyPr>
          <a:lstStyle/>
          <a:p>
            <a:r>
              <a:rPr lang="en-GB" b="1" i="1" dirty="0"/>
              <a:t>Listen Along…</a:t>
            </a:r>
            <a:br>
              <a:rPr lang="en-GB" b="1" i="1" dirty="0"/>
            </a:br>
            <a:r>
              <a:rPr lang="en-GB" b="1" i="1" dirty="0"/>
              <a:t>pg. 155-174.  </a:t>
            </a:r>
            <a:br>
              <a:rPr lang="en-GB" b="1" i="1" dirty="0"/>
            </a:br>
            <a:br>
              <a:rPr lang="en-GB" b="1" i="1" dirty="0"/>
            </a:br>
            <a:r>
              <a:rPr lang="en-GB" sz="2800" dirty="0">
                <a:solidFill>
                  <a:schemeClr val="tx1"/>
                </a:solidFill>
                <a:latin typeface="+mn-lt"/>
              </a:rPr>
              <a:t>You may have your own copy of the book, feel free to read along. </a:t>
            </a:r>
            <a:br>
              <a:rPr lang="en-GB" sz="2800" b="1" i="1" dirty="0">
                <a:solidFill>
                  <a:schemeClr val="tx1"/>
                </a:solidFill>
                <a:latin typeface="+mn-lt"/>
              </a:rPr>
            </a:br>
            <a:br>
              <a:rPr lang="en-GB" b="1" i="1" dirty="0"/>
            </a:br>
            <a:br>
              <a:rPr lang="en-GB" b="1" i="1" dirty="0"/>
            </a:br>
            <a:r>
              <a:rPr lang="en-GB" sz="1800" i="1" dirty="0">
                <a:solidFill>
                  <a:schemeClr val="tx1"/>
                </a:solidFill>
              </a:rPr>
              <a:t>N.B. I have paid for the audio version of Wonder by R.J. Palacio. I do not have the recording rights for it to be distributed any further than our learning platform. </a:t>
            </a:r>
            <a:endParaRPr lang="en-GB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670298"/>
      </p:ext>
    </p:extLst>
  </p:cSld>
  <p:clrMapOvr>
    <a:masterClrMapping/>
  </p:clrMapOvr>
  <p:transition spd="slow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83568" y="576700"/>
            <a:ext cx="3744416" cy="1944216"/>
          </a:xfrm>
          <a:prstGeom prst="rect">
            <a:avLst/>
          </a:prstGeom>
          <a:solidFill>
            <a:srgbClr val="FFFFFF"/>
          </a:solidFill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en-GB" altLang="en-US" sz="2400" dirty="0">
                <a:latin typeface="Calibri" pitchFamily="34" charset="0"/>
                <a:cs typeface="Arial" pitchFamily="34" charset="0"/>
              </a:rPr>
              <a:t>r</a:t>
            </a: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ight,</a:t>
            </a:r>
            <a:r>
              <a:rPr kumimoji="0" lang="en-GB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right, right, i say, shaking my head. i sigh. </a:t>
            </a:r>
            <a:r>
              <a:rPr kumimoji="0" lang="en-GB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i’m</a:t>
            </a:r>
            <a:r>
              <a:rPr kumimoji="0" lang="en-GB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wiped, </a:t>
            </a:r>
            <a:r>
              <a:rPr kumimoji="0" lang="en-GB" altLang="en-US" sz="24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olivia</a:t>
            </a:r>
            <a:r>
              <a:rPr kumimoji="0" lang="en-GB" alt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. how the heck am i going to remember all these lines?</a:t>
            </a:r>
            <a:endParaRPr kumimoji="0" lang="en-US" altLang="en-US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113374" y="332656"/>
            <a:ext cx="3597771" cy="1947643"/>
          </a:xfrm>
          <a:prstGeom prst="rect">
            <a:avLst/>
          </a:prstGeom>
          <a:solidFill>
            <a:srgbClr val="FFFFFF"/>
          </a:solidFill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And this is the way it’s always been for me, for the little universe of us. But this year there seems to be a shift in the cosmos.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971600" y="3046242"/>
            <a:ext cx="3168352" cy="18002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I hate science the most out of all my classes. We get so much work it’s not even funny!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5292080" y="2564904"/>
            <a:ext cx="3240360" cy="2281538"/>
          </a:xfrm>
          <a:prstGeom prst="rect">
            <a:avLst/>
          </a:prstGeom>
          <a:solidFill>
            <a:srgbClr val="FFFFFF"/>
          </a:solidFill>
          <a:ln w="28575">
            <a:solidFill>
              <a:schemeClr val="accent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When Julian mentioned he was having a hard time befriending the boy, we told him he was ‘off the hook’ in that regard.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5157192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i="1" dirty="0"/>
              <a:t>Who is talking? What does their language suggest about them?</a:t>
            </a:r>
          </a:p>
        </p:txBody>
      </p:sp>
    </p:spTree>
    <p:extLst>
      <p:ext uri="{BB962C8B-B14F-4D97-AF65-F5344CB8AC3E}">
        <p14:creationId xmlns:p14="http://schemas.microsoft.com/office/powerpoint/2010/main" val="2836555088"/>
      </p:ext>
    </p:extLst>
  </p:cSld>
  <p:clrMapOvr>
    <a:masterClrMapping/>
  </p:clrMapOvr>
  <p:transition spd="slow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188640"/>
            <a:ext cx="7772400" cy="1143000"/>
          </a:xfrm>
        </p:spPr>
        <p:txBody>
          <a:bodyPr/>
          <a:lstStyle/>
          <a:p>
            <a:r>
              <a:rPr lang="en-GB" b="1" i="1" dirty="0"/>
              <a:t>Language Choices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568952" cy="4896544"/>
          </a:xfrm>
        </p:spPr>
        <p:txBody>
          <a:bodyPr anchor="ctr">
            <a:normAutofit/>
          </a:bodyPr>
          <a:lstStyle/>
          <a:p>
            <a:pPr marL="388620" indent="-342900">
              <a:lnSpc>
                <a:spcPct val="150000"/>
              </a:lnSpc>
            </a:pPr>
            <a:r>
              <a:rPr lang="en-GB" sz="2400" dirty="0"/>
              <a:t>We never hear </a:t>
            </a:r>
            <a:r>
              <a:rPr lang="en-GB" sz="2400" u="sng" dirty="0"/>
              <a:t>directly</a:t>
            </a:r>
            <a:r>
              <a:rPr lang="en-GB" sz="2400" dirty="0"/>
              <a:t> from the adults in </a:t>
            </a:r>
            <a:r>
              <a:rPr lang="en-GB" sz="2400" i="1" dirty="0"/>
              <a:t>Wonder.  </a:t>
            </a:r>
            <a:r>
              <a:rPr lang="en-GB" sz="2400" dirty="0"/>
              <a:t>Why do you think this might be? Do you think it would add to the impact of the story or detract from it?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Look at page160: who uses formal language? Why it is used? What do they want?</a:t>
            </a:r>
          </a:p>
          <a:p>
            <a:pPr>
              <a:lnSpc>
                <a:spcPct val="150000"/>
              </a:lnSpc>
            </a:pPr>
            <a:r>
              <a:rPr lang="en-GB" sz="2400" dirty="0"/>
              <a:t>Look at page 164: who uses informal language? Why it is used? What do they want?</a:t>
            </a:r>
          </a:p>
          <a:p>
            <a:pPr marL="0" indent="0">
              <a:lnSpc>
                <a:spcPct val="150000"/>
              </a:lnSpc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12855833"/>
      </p:ext>
    </p:extLst>
  </p:cSld>
  <p:clrMapOvr>
    <a:masterClrMapping/>
  </p:clrMapOvr>
  <p:transition spd="slow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i="1" dirty="0"/>
              <a:t>Additional home learning: </a:t>
            </a:r>
            <a:br>
              <a:rPr lang="en-GB" b="1" i="1" dirty="0"/>
            </a:br>
            <a:r>
              <a:rPr lang="en-GB" b="1" i="1" dirty="0"/>
              <a:t>Postcard Precept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95536" y="1447800"/>
            <a:ext cx="4267904" cy="49335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Mr Browne has his pupils send him their own precept. You could do the same thing.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Complete the postcard by writing down an address,  precept and explain your choice. 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u="sng" dirty="0"/>
              <a:t>Precept Hint</a:t>
            </a:r>
            <a:r>
              <a:rPr lang="en-GB" dirty="0"/>
              <a:t>: choose a famous quotation, musical lyric or famous saying that expresses something you feel is important.</a:t>
            </a:r>
          </a:p>
          <a:p>
            <a:pPr marL="0" indent="0" algn="ctr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060848"/>
            <a:ext cx="3884713" cy="29098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7465158"/>
      </p:ext>
    </p:extLst>
  </p:cSld>
  <p:clrMapOvr>
    <a:masterClrMapping/>
  </p:clrMapOvr>
  <p:transition spd="slow">
    <p:pull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957</TotalTime>
  <Words>293</Words>
  <Application>Microsoft Office PowerPoint</Application>
  <PresentationFormat>On-screen Show (4:3)</PresentationFormat>
  <Paragraphs>26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Franklin Gothic Book</vt:lpstr>
      <vt:lpstr>Perpetua</vt:lpstr>
      <vt:lpstr>Wingdings</vt:lpstr>
      <vt:lpstr>Wingdings 2</vt:lpstr>
      <vt:lpstr>Equity</vt:lpstr>
      <vt:lpstr>Wonder</vt:lpstr>
      <vt:lpstr>Learning Objectives</vt:lpstr>
      <vt:lpstr>Listen Along… pg. 155-174.    You may have your own copy of the book, feel free to read along.    N.B. I have paid for the audio version of Wonder by R.J. Palacio. I do not have the recording rights for it to be distributed any further than our learning platform. </vt:lpstr>
      <vt:lpstr>Who is talking? What does their language suggest about them?</vt:lpstr>
      <vt:lpstr>Language Choices</vt:lpstr>
      <vt:lpstr>Additional home learning:  Postcard Precept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Discuss…</dc:title>
  <dc:creator>Mrs R Woods</dc:creator>
  <cp:lastModifiedBy>Grace Young</cp:lastModifiedBy>
  <cp:revision>163</cp:revision>
  <dcterms:created xsi:type="dcterms:W3CDTF">2013-11-04T17:13:02Z</dcterms:created>
  <dcterms:modified xsi:type="dcterms:W3CDTF">2020-07-12T10:38:46Z</dcterms:modified>
</cp:coreProperties>
</file>