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notesMasterIdLst>
    <p:notesMasterId r:id="rId23"/>
  </p:notesMasterIdLst>
  <p:sldIdLst>
    <p:sldId id="256" r:id="rId2"/>
    <p:sldId id="274" r:id="rId3"/>
    <p:sldId id="277" r:id="rId4"/>
    <p:sldId id="278" r:id="rId5"/>
    <p:sldId id="276" r:id="rId6"/>
    <p:sldId id="259" r:id="rId7"/>
    <p:sldId id="261" r:id="rId8"/>
    <p:sldId id="262" r:id="rId9"/>
    <p:sldId id="263" r:id="rId10"/>
    <p:sldId id="267" r:id="rId11"/>
    <p:sldId id="257" r:id="rId12"/>
    <p:sldId id="275" r:id="rId13"/>
    <p:sldId id="264" r:id="rId14"/>
    <p:sldId id="268" r:id="rId15"/>
    <p:sldId id="269" r:id="rId16"/>
    <p:sldId id="270" r:id="rId17"/>
    <p:sldId id="271" r:id="rId18"/>
    <p:sldId id="265" r:id="rId19"/>
    <p:sldId id="273" r:id="rId20"/>
    <p:sldId id="272" r:id="rId21"/>
    <p:sldId id="26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841D"/>
    <a:srgbClr val="FD4D04"/>
    <a:srgbClr val="FFED3E"/>
    <a:srgbClr val="FFF948"/>
    <a:srgbClr val="E4C629"/>
    <a:srgbClr val="FFF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38"/>
    <p:restoredTop sz="93197"/>
  </p:normalViewPr>
  <p:slideViewPr>
    <p:cSldViewPr snapToGrid="0" snapToObjects="1">
      <p:cViewPr varScale="1">
        <p:scale>
          <a:sx n="65" d="100"/>
          <a:sy n="65" d="100"/>
        </p:scale>
        <p:origin x="4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D48C0C-4E60-814E-B518-C57AA0947592}" type="datetimeFigureOut">
              <a:rPr lang="en-US" smtClean="0"/>
              <a:t>6/5/2020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234102-0ADA-3F4F-A855-30D63F3A7A19}" type="slidenum">
              <a:rPr lang="en-US" smtClean="0"/>
              <a:t>‹#›</a:t>
            </a:fld>
            <a:endParaRPr lang="en-US"/>
          </a:p>
        </p:txBody>
      </p:sp>
    </p:spTree>
    <p:extLst>
      <p:ext uri="{BB962C8B-B14F-4D97-AF65-F5344CB8AC3E}">
        <p14:creationId xmlns:p14="http://schemas.microsoft.com/office/powerpoint/2010/main" val="160948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6/5/2020</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2074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6/5/2020</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433679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6/5/2020</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930393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6/5/2020</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092746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6/5/2020</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063666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6/5/2020</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557888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6/5/2020</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86958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6/5/2020</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399618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6/5/2020</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701508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6/5/2020</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218033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6/5/2020</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087989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6/5/2020</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pic>
        <p:nvPicPr>
          <p:cNvPr id="11" name="Picture 10" descr="A screenshot of a cell phone&#10;&#10;Description automatically generated">
            <a:extLst>
              <a:ext uri="{FF2B5EF4-FFF2-40B4-BE49-F238E27FC236}">
                <a16:creationId xmlns:a16="http://schemas.microsoft.com/office/drawing/2014/main" id="{7175D6BB-657D-8240-8889-719C154E2F26}"/>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7067044"/>
          </a:xfrm>
          <a:prstGeom prst="rect">
            <a:avLst/>
          </a:prstGeom>
        </p:spPr>
      </p:pic>
    </p:spTree>
    <p:extLst>
      <p:ext uri="{BB962C8B-B14F-4D97-AF65-F5344CB8AC3E}">
        <p14:creationId xmlns:p14="http://schemas.microsoft.com/office/powerpoint/2010/main" val="262151386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brainyquote.com/authors/michael-jordan-quotes" TargetMode="External"/><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vimeo.com/417656736/fc9867214e" TargetMode="Externa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vimeo.com/417771264/fea7d4394d" TargetMode="Externa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83A5C14-ED91-4CD1-809E-D29FF97C9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56065185-5C34-4F86-AA96-AA4D065B0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chemeClr val="tx2">
                <a:lumMod val="10000"/>
                <a:lumOff val="90000"/>
              </a:schemeClr>
            </a:solidFill>
          </a:ln>
          <a:effectLst>
            <a:outerShdw blurRad="76200" sx="102000" sy="102000" algn="ctr"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7">
            <a:extLst>
              <a:ext uri="{FF2B5EF4-FFF2-40B4-BE49-F238E27FC236}">
                <a16:creationId xmlns:a16="http://schemas.microsoft.com/office/drawing/2014/main" id="{30B1DC1E-C34F-7646-93EB-FEBC50476024}"/>
              </a:ext>
            </a:extLst>
          </p:cNvPr>
          <p:cNvSpPr/>
          <p:nvPr/>
        </p:nvSpPr>
        <p:spPr>
          <a:xfrm>
            <a:off x="470631" y="4211965"/>
            <a:ext cx="6202492" cy="1446550"/>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4400" b="1" dirty="0">
                <a:solidFill>
                  <a:schemeClr val="tx1">
                    <a:lumMod val="75000"/>
                    <a:lumOff val="25000"/>
                  </a:schemeClr>
                </a:solidFill>
                <a:latin typeface="Calibri" panose="020F0502020204030204" pitchFamily="34" charset="0"/>
                <a:cs typeface="Calibri" panose="020F0502020204030204" pitchFamily="34" charset="0"/>
              </a:rPr>
              <a:t>Session 1</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4400" b="1" u="none" strike="noStrike" kern="1200" cap="none" spc="0" normalizeH="0" baseline="0" noProof="0" dirty="0">
                <a:ln>
                  <a:noFill/>
                </a:ln>
                <a:solidFill>
                  <a:srgbClr val="F48B06"/>
                </a:solidFill>
                <a:effectLst/>
                <a:uLnTx/>
                <a:uFillTx/>
                <a:latin typeface="Calibri" panose="020F0502020204030204" pitchFamily="34" charset="0"/>
                <a:cs typeface="Calibri" panose="020F0502020204030204" pitchFamily="34" charset="0"/>
              </a:rPr>
              <a:t>Being awesome</a:t>
            </a:r>
          </a:p>
        </p:txBody>
      </p:sp>
      <p:pic>
        <p:nvPicPr>
          <p:cNvPr id="12" name="Picture 11" descr="A close up of a sign&#10;&#10;Description automatically generated">
            <a:extLst>
              <a:ext uri="{FF2B5EF4-FFF2-40B4-BE49-F238E27FC236}">
                <a16:creationId xmlns:a16="http://schemas.microsoft.com/office/drawing/2014/main" id="{F92B0C18-747C-0149-8F3A-50A91E7CBD2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94369" y="1858650"/>
            <a:ext cx="4278754" cy="2353315"/>
          </a:xfrm>
          <a:prstGeom prst="rect">
            <a:avLst/>
          </a:prstGeom>
        </p:spPr>
      </p:pic>
      <p:pic>
        <p:nvPicPr>
          <p:cNvPr id="8" name="Picture 1">
            <a:extLst>
              <a:ext uri="{FF2B5EF4-FFF2-40B4-BE49-F238E27FC236}">
                <a16:creationId xmlns:a16="http://schemas.microsoft.com/office/drawing/2014/main" id="{21A60FC6-2DE7-954F-B1F8-BC072F37FE8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210425" y="10"/>
            <a:ext cx="9963149" cy="6857990"/>
          </a:xfrm>
          <a:custGeom>
            <a:avLst/>
            <a:gdLst/>
            <a:ahLst/>
            <a:cxnLst/>
            <a:rect l="l" t="t" r="r" b="b"/>
            <a:pathLst>
              <a:path w="9948672" h="6858000">
                <a:moveTo>
                  <a:pt x="1593452" y="0"/>
                </a:moveTo>
                <a:lnTo>
                  <a:pt x="8355220" y="0"/>
                </a:lnTo>
                <a:lnTo>
                  <a:pt x="8491722" y="130333"/>
                </a:lnTo>
                <a:cubicBezTo>
                  <a:pt x="9391900" y="1031820"/>
                  <a:pt x="9948672" y="2277214"/>
                  <a:pt x="9948672" y="3652838"/>
                </a:cubicBezTo>
                <a:cubicBezTo>
                  <a:pt x="9948672" y="4856509"/>
                  <a:pt x="9522393" y="5960473"/>
                  <a:pt x="8812775" y="6821583"/>
                </a:cubicBezTo>
                <a:lnTo>
                  <a:pt x="8781276" y="6858000"/>
                </a:lnTo>
                <a:lnTo>
                  <a:pt x="1167397" y="6858000"/>
                </a:lnTo>
                <a:lnTo>
                  <a:pt x="1135897" y="6821583"/>
                </a:lnTo>
                <a:cubicBezTo>
                  <a:pt x="426279" y="5960473"/>
                  <a:pt x="0" y="4856509"/>
                  <a:pt x="0" y="3652838"/>
                </a:cubicBezTo>
                <a:cubicBezTo>
                  <a:pt x="0" y="2277214"/>
                  <a:pt x="556772" y="1031820"/>
                  <a:pt x="1456950" y="130333"/>
                </a:cubicBezTo>
                <a:close/>
              </a:path>
            </a:pathLst>
          </a:custGeom>
        </p:spPr>
      </p:pic>
    </p:spTree>
    <p:extLst>
      <p:ext uri="{BB962C8B-B14F-4D97-AF65-F5344CB8AC3E}">
        <p14:creationId xmlns:p14="http://schemas.microsoft.com/office/powerpoint/2010/main" val="3635593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9FBAEFC0-13B4-264E-821F-338CDCDB2633}"/>
              </a:ext>
            </a:extLst>
          </p:cNvPr>
          <p:cNvSpPr/>
          <p:nvPr/>
        </p:nvSpPr>
        <p:spPr>
          <a:xfrm>
            <a:off x="538254" y="1586862"/>
            <a:ext cx="7438786" cy="646331"/>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dirty="0">
                <a:solidFill>
                  <a:schemeClr val="tx1">
                    <a:lumMod val="75000"/>
                    <a:lumOff val="25000"/>
                  </a:schemeClr>
                </a:solidFill>
                <a:latin typeface="Calibri" panose="020F0502020204030204"/>
                <a:cs typeface="Arial" panose="020B0604020202020204" pitchFamily="34" charset="0"/>
              </a:rPr>
              <a:t>K</a:t>
            </a:r>
            <a:r>
              <a:rPr kumimoji="0" lang="en-GB" sz="3600" b="1"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Arial" panose="020B0604020202020204" pitchFamily="34" charset="0"/>
              </a:rPr>
              <a:t>id average is someone who:</a:t>
            </a:r>
          </a:p>
        </p:txBody>
      </p:sp>
      <p:sp>
        <p:nvSpPr>
          <p:cNvPr id="3" name="TextBox 2">
            <a:extLst>
              <a:ext uri="{FF2B5EF4-FFF2-40B4-BE49-F238E27FC236}">
                <a16:creationId xmlns:a16="http://schemas.microsoft.com/office/drawing/2014/main" id="{FCB8C2EF-672C-A04E-A58E-376CD11FF1B9}"/>
              </a:ext>
            </a:extLst>
          </p:cNvPr>
          <p:cNvSpPr txBox="1"/>
          <p:nvPr/>
        </p:nvSpPr>
        <p:spPr>
          <a:xfrm>
            <a:off x="538254" y="2376149"/>
            <a:ext cx="5775902" cy="3608360"/>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doesn’t try hard enough</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thinks everyone else is talented</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is lazy</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is scared of taking risks</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is worried about looking foolish</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doesn’t put their hand up in class</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thinks they will be okay, until it is too late. </a:t>
            </a:r>
          </a:p>
          <a:p>
            <a:pPr marL="285750" indent="-285750">
              <a:lnSpc>
                <a:spcPct val="120000"/>
              </a:lnSpc>
              <a:buFont typeface="Arial" panose="020B0604020202020204" pitchFamily="34" charset="0"/>
              <a:buChar char="•"/>
            </a:pPr>
            <a:endParaRPr lang="en-US" sz="2400" dirty="0">
              <a:solidFill>
                <a:schemeClr val="tx1">
                  <a:lumMod val="75000"/>
                  <a:lumOff val="25000"/>
                </a:schemeClr>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74E40364-3940-5241-844A-3C9EB06B0D1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71521" y="1724708"/>
            <a:ext cx="4408458" cy="3949710"/>
          </a:xfrm>
          <a:prstGeom prst="rect">
            <a:avLst/>
          </a:prstGeom>
        </p:spPr>
      </p:pic>
    </p:spTree>
    <p:extLst>
      <p:ext uri="{BB962C8B-B14F-4D97-AF65-F5344CB8AC3E}">
        <p14:creationId xmlns:p14="http://schemas.microsoft.com/office/powerpoint/2010/main" val="2696254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E2F70DB-A8F5-2147-8BD9-01F29DE5425D}"/>
              </a:ext>
            </a:extLst>
          </p:cNvPr>
          <p:cNvSpPr/>
          <p:nvPr/>
        </p:nvSpPr>
        <p:spPr>
          <a:xfrm>
            <a:off x="513833" y="1555227"/>
            <a:ext cx="6090963" cy="646331"/>
          </a:xfrm>
          <a:prstGeom prst="rect">
            <a:avLst/>
          </a:prstGeom>
        </p:spPr>
        <p:txBody>
          <a:bodyPr wrap="none">
            <a:spAutoFit/>
          </a:bodyPr>
          <a:lstStyle/>
          <a:p>
            <a:pPr lvl="0">
              <a:defRPr/>
            </a:pPr>
            <a:r>
              <a:rPr lang="en-GB" sz="3600" b="1" dirty="0">
                <a:solidFill>
                  <a:schemeClr val="tx1">
                    <a:lumMod val="75000"/>
                    <a:lumOff val="25000"/>
                  </a:schemeClr>
                </a:solidFill>
                <a:latin typeface="Calibri" panose="020F0502020204030204"/>
                <a:cs typeface="Arial" panose="020B0604020202020204" pitchFamily="34" charset="0"/>
              </a:rPr>
              <a:t>Kid awesome is someone who:</a:t>
            </a:r>
          </a:p>
        </p:txBody>
      </p:sp>
      <p:sp>
        <p:nvSpPr>
          <p:cNvPr id="9" name="TextBox 8">
            <a:extLst>
              <a:ext uri="{FF2B5EF4-FFF2-40B4-BE49-F238E27FC236}">
                <a16:creationId xmlns:a16="http://schemas.microsoft.com/office/drawing/2014/main" id="{B9983DA1-6DB1-0B4B-B84B-7C64C87D4D02}"/>
              </a:ext>
            </a:extLst>
          </p:cNvPr>
          <p:cNvSpPr txBox="1"/>
          <p:nvPr/>
        </p:nvSpPr>
        <p:spPr>
          <a:xfrm>
            <a:off x="591779" y="2302599"/>
            <a:ext cx="7202549" cy="4051558"/>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tries hard </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puts time into learning things</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is dedicated to what they want to achieve</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is focused</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doesn’t give up easily</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stays positive during hard times</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asks for help</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overcomes fears</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tries new things.</a:t>
            </a:r>
          </a:p>
        </p:txBody>
      </p:sp>
      <p:sp>
        <p:nvSpPr>
          <p:cNvPr id="10" name="TextBox 9">
            <a:extLst>
              <a:ext uri="{FF2B5EF4-FFF2-40B4-BE49-F238E27FC236}">
                <a16:creationId xmlns:a16="http://schemas.microsoft.com/office/drawing/2014/main" id="{0C3E6ED0-8F60-9A48-84B0-2628EA614149}"/>
              </a:ext>
            </a:extLst>
          </p:cNvPr>
          <p:cNvSpPr txBox="1"/>
          <p:nvPr/>
        </p:nvSpPr>
        <p:spPr>
          <a:xfrm>
            <a:off x="7218947" y="5215277"/>
            <a:ext cx="4209976" cy="830997"/>
          </a:xfrm>
          <a:prstGeom prst="rect">
            <a:avLst/>
          </a:prstGeom>
          <a:noFill/>
        </p:spPr>
        <p:txBody>
          <a:bodyPr wrap="square" rtlCol="0">
            <a:spAutoFit/>
          </a:bodyPr>
          <a:lstStyle/>
          <a:p>
            <a:pPr algn="ctr"/>
            <a:r>
              <a:rPr lang="en-US" sz="2400" b="1" dirty="0">
                <a:solidFill>
                  <a:schemeClr val="tx1">
                    <a:lumMod val="75000"/>
                    <a:lumOff val="25000"/>
                  </a:schemeClr>
                </a:solidFill>
                <a:latin typeface="Calibri" panose="020F0502020204030204" pitchFamily="34" charset="0"/>
                <a:cs typeface="Calibri" panose="020F0502020204030204" pitchFamily="34" charset="0"/>
              </a:rPr>
              <a:t>AWESOMENESS takes masses of practice to PERFECT. </a:t>
            </a:r>
          </a:p>
        </p:txBody>
      </p:sp>
      <p:pic>
        <p:nvPicPr>
          <p:cNvPr id="11" name="Picture 10">
            <a:extLst>
              <a:ext uri="{FF2B5EF4-FFF2-40B4-BE49-F238E27FC236}">
                <a16:creationId xmlns:a16="http://schemas.microsoft.com/office/drawing/2014/main" id="{E9313AB2-5F11-0245-AE19-7D8241E39AE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18947" y="1755844"/>
            <a:ext cx="4209976" cy="3069208"/>
          </a:xfrm>
          <a:prstGeom prst="rect">
            <a:avLst/>
          </a:prstGeom>
        </p:spPr>
      </p:pic>
    </p:spTree>
    <p:extLst>
      <p:ext uri="{BB962C8B-B14F-4D97-AF65-F5344CB8AC3E}">
        <p14:creationId xmlns:p14="http://schemas.microsoft.com/office/powerpoint/2010/main" val="2354019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7267" y="1778839"/>
            <a:ext cx="6004873" cy="2862322"/>
          </a:xfrm>
          <a:prstGeom prst="rect">
            <a:avLst/>
          </a:prstGeom>
          <a:noFill/>
        </p:spPr>
        <p:txBody>
          <a:bodyPr wrap="square" rtlCol="0">
            <a:spAutoFit/>
          </a:bodyPr>
          <a:lstStyle/>
          <a:p>
            <a:pPr algn="ctr"/>
            <a:r>
              <a:rPr lang="en-US" sz="6000" b="1" dirty="0">
                <a:solidFill>
                  <a:schemeClr val="tx1">
                    <a:lumMod val="75000"/>
                    <a:lumOff val="25000"/>
                  </a:schemeClr>
                </a:solidFill>
                <a:latin typeface="Calibri" panose="020F0502020204030204" pitchFamily="34" charset="0"/>
                <a:cs typeface="Calibri" panose="020F0502020204030204" pitchFamily="34" charset="0"/>
              </a:rPr>
              <a:t>Do you think you are ‘kid average’ or ‘kid awesome’?</a:t>
            </a:r>
          </a:p>
        </p:txBody>
      </p:sp>
      <p:pic>
        <p:nvPicPr>
          <p:cNvPr id="3" name="Picture 2">
            <a:extLst>
              <a:ext uri="{FF2B5EF4-FFF2-40B4-BE49-F238E27FC236}">
                <a16:creationId xmlns:a16="http://schemas.microsoft.com/office/drawing/2014/main" id="{95E214B9-CDB8-654F-9597-DA40AD9B745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27398" y="1684421"/>
            <a:ext cx="2241701" cy="4066674"/>
          </a:xfrm>
          <a:prstGeom prst="rect">
            <a:avLst/>
          </a:prstGeom>
        </p:spPr>
      </p:pic>
    </p:spTree>
    <p:extLst>
      <p:ext uri="{BB962C8B-B14F-4D97-AF65-F5344CB8AC3E}">
        <p14:creationId xmlns:p14="http://schemas.microsoft.com/office/powerpoint/2010/main" val="1852521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8379E0F-086B-7E4C-81A9-E6BA2D36BE83}"/>
              </a:ext>
            </a:extLst>
          </p:cNvPr>
          <p:cNvSpPr/>
          <p:nvPr/>
        </p:nvSpPr>
        <p:spPr>
          <a:xfrm>
            <a:off x="582043" y="1332212"/>
            <a:ext cx="10252038" cy="1200329"/>
          </a:xfrm>
          <a:prstGeom prst="rect">
            <a:avLst/>
          </a:prstGeom>
          <a:noFill/>
        </p:spPr>
        <p:txBody>
          <a:bodyPr wrap="square">
            <a:spAutoFit/>
          </a:bodyPr>
          <a:lstStyle/>
          <a:p>
            <a:pPr lvl="0">
              <a:spcAft>
                <a:spcPts val="0"/>
              </a:spcAft>
            </a:pPr>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You have a </a:t>
            </a: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choice to make</a:t>
            </a:r>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so will you be ‘kid </a:t>
            </a: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average</a:t>
            </a:r>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or ‘kid </a:t>
            </a: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awesome</a:t>
            </a:r>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t>
            </a:r>
          </a:p>
        </p:txBody>
      </p:sp>
      <p:sp>
        <p:nvSpPr>
          <p:cNvPr id="2" name="TextBox 1"/>
          <p:cNvSpPr txBox="1"/>
          <p:nvPr/>
        </p:nvSpPr>
        <p:spPr>
          <a:xfrm>
            <a:off x="582043" y="2962849"/>
            <a:ext cx="9294606" cy="2278765"/>
          </a:xfrm>
          <a:prstGeom prst="rect">
            <a:avLst/>
          </a:prstGeom>
          <a:noFill/>
        </p:spPr>
        <p:txBody>
          <a:bodyPr wrap="square" rtlCol="0">
            <a:spAutoFit/>
          </a:bodyPr>
          <a:lstStyle/>
          <a:p>
            <a:pPr>
              <a:lnSpc>
                <a:spcPct val="120000"/>
              </a:lnSpc>
            </a:pPr>
            <a:r>
              <a:rPr lang="en-US" sz="2400" dirty="0">
                <a:solidFill>
                  <a:schemeClr val="tx1">
                    <a:lumMod val="75000"/>
                    <a:lumOff val="25000"/>
                  </a:schemeClr>
                </a:solidFill>
                <a:latin typeface="Calibri Light" panose="020F0302020204030204" pitchFamily="34" charset="0"/>
                <a:cs typeface="Calibri Light" panose="020F0302020204030204" pitchFamily="34" charset="0"/>
              </a:rPr>
              <a:t>“The world around us is changing so fast. It</a:t>
            </a:r>
            <a:r>
              <a:rPr lang="ur-PK" sz="2400" dirty="0">
                <a:solidFill>
                  <a:schemeClr val="tx1">
                    <a:lumMod val="75000"/>
                    <a:lumOff val="25000"/>
                  </a:schemeClr>
                </a:solidFill>
                <a:latin typeface="Calibri Light" panose="020F0302020204030204" pitchFamily="34" charset="0"/>
                <a:cs typeface="Calibri Light" panose="020F0302020204030204" pitchFamily="34" charset="0"/>
              </a:rPr>
              <a:t>’</a:t>
            </a:r>
            <a:r>
              <a:rPr lang="en-US" sz="2400" dirty="0">
                <a:solidFill>
                  <a:schemeClr val="tx1">
                    <a:lumMod val="75000"/>
                    <a:lumOff val="25000"/>
                  </a:schemeClr>
                </a:solidFill>
                <a:latin typeface="Calibri Light" panose="020F0302020204030204" pitchFamily="34" charset="0"/>
                <a:cs typeface="Calibri Light" panose="020F0302020204030204" pitchFamily="34" charset="0"/>
              </a:rPr>
              <a:t>s no wonder that we sometimes feel anxious about how we fit into it. We question whether we are smart enough. We get a bit scared to have a go in case we look stupid. And sometimes it’s tempting to quit before we’ve even tried having a go at something.” </a:t>
            </a:r>
            <a:r>
              <a:rPr lang="en-US" sz="2000" b="1" i="1" dirty="0">
                <a:solidFill>
                  <a:srgbClr val="F1841D"/>
                </a:solidFill>
                <a:latin typeface="Calibri" panose="020F0502020204030204" pitchFamily="34" charset="0"/>
                <a:cs typeface="Calibri" panose="020F0502020204030204" pitchFamily="34" charset="0"/>
              </a:rPr>
              <a:t>Matthew Syed, ‘You Are Awesome’ page 35</a:t>
            </a:r>
          </a:p>
        </p:txBody>
      </p:sp>
      <p:sp>
        <p:nvSpPr>
          <p:cNvPr id="5" name="Rectangle 4">
            <a:extLst>
              <a:ext uri="{FF2B5EF4-FFF2-40B4-BE49-F238E27FC236}">
                <a16:creationId xmlns:a16="http://schemas.microsoft.com/office/drawing/2014/main" id="{4633A39D-483B-1942-BC10-42A551557430}"/>
              </a:ext>
            </a:extLst>
          </p:cNvPr>
          <p:cNvSpPr/>
          <p:nvPr/>
        </p:nvSpPr>
        <p:spPr>
          <a:xfrm>
            <a:off x="431032" y="5676765"/>
            <a:ext cx="7731162" cy="523220"/>
          </a:xfrm>
          <a:prstGeom prst="rect">
            <a:avLst/>
          </a:prstGeom>
          <a:noFill/>
        </p:spPr>
        <p:txBody>
          <a:bodyPr wrap="square">
            <a:spAutoFit/>
          </a:bodyPr>
          <a:lstStyle/>
          <a:p>
            <a:pPr lvl="0" algn="r">
              <a:spcAft>
                <a:spcPts val="0"/>
              </a:spcAft>
            </a:pPr>
            <a:r>
              <a:rPr lang="en-GB" sz="28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Now is the time to step up and make the change…</a:t>
            </a:r>
          </a:p>
        </p:txBody>
      </p:sp>
    </p:spTree>
    <p:extLst>
      <p:ext uri="{BB962C8B-B14F-4D97-AF65-F5344CB8AC3E}">
        <p14:creationId xmlns:p14="http://schemas.microsoft.com/office/powerpoint/2010/main" val="2660035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rawing of a face&#10;&#10;Description automatically generated">
            <a:extLst>
              <a:ext uri="{FF2B5EF4-FFF2-40B4-BE49-F238E27FC236}">
                <a16:creationId xmlns:a16="http://schemas.microsoft.com/office/drawing/2014/main" id="{CF7CB062-DEEA-A643-9826-8E51EB3CB08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8986" y="1377124"/>
            <a:ext cx="4024585" cy="5688327"/>
          </a:xfrm>
          <a:prstGeom prst="rect">
            <a:avLst/>
          </a:prstGeom>
        </p:spPr>
      </p:pic>
      <p:sp>
        <p:nvSpPr>
          <p:cNvPr id="3" name="TextBox 2"/>
          <p:cNvSpPr txBox="1"/>
          <p:nvPr/>
        </p:nvSpPr>
        <p:spPr>
          <a:xfrm>
            <a:off x="4458878" y="2110641"/>
            <a:ext cx="6400799" cy="2416687"/>
          </a:xfrm>
          <a:prstGeom prst="rect">
            <a:avLst/>
          </a:prstGeom>
          <a:noFill/>
        </p:spPr>
        <p:txBody>
          <a:bodyPr wrap="square" rtlCol="0">
            <a:spAutoFit/>
          </a:bodyPr>
          <a:lstStyle/>
          <a:p>
            <a:pPr algn="ctr">
              <a:lnSpc>
                <a:spcPct val="120000"/>
              </a:lnSpc>
            </a:pPr>
            <a:r>
              <a:rPr lang="en-US" sz="3200" b="1" dirty="0">
                <a:solidFill>
                  <a:schemeClr val="tx1">
                    <a:lumMod val="75000"/>
                    <a:lumOff val="25000"/>
                  </a:schemeClr>
                </a:solidFill>
                <a:latin typeface="Calibri" panose="020F0502020204030204" pitchFamily="34" charset="0"/>
                <a:cs typeface="Calibri" panose="020F0502020204030204" pitchFamily="34" charset="0"/>
              </a:rPr>
              <a:t>Sometimes we are worried about failing or messing it up. That is what stops us being ‘kid awesome’. Being awesome takes perseverance.</a:t>
            </a:r>
          </a:p>
        </p:txBody>
      </p:sp>
    </p:spTree>
    <p:extLst>
      <p:ext uri="{BB962C8B-B14F-4D97-AF65-F5344CB8AC3E}">
        <p14:creationId xmlns:p14="http://schemas.microsoft.com/office/powerpoint/2010/main" val="4229254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61E3D69-998F-CF46-8D8B-74BABC06F4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12192000" cy="7073349"/>
          </a:xfrm>
          <a:prstGeom prst="rect">
            <a:avLst/>
          </a:prstGeom>
        </p:spPr>
      </p:pic>
      <p:sp>
        <p:nvSpPr>
          <p:cNvPr id="3" name="Rectangle 2">
            <a:extLst>
              <a:ext uri="{FF2B5EF4-FFF2-40B4-BE49-F238E27FC236}">
                <a16:creationId xmlns:a16="http://schemas.microsoft.com/office/drawing/2014/main" id="{8950F5F0-83DF-DA41-9B2F-ADE81D6422E3}"/>
              </a:ext>
            </a:extLst>
          </p:cNvPr>
          <p:cNvSpPr/>
          <p:nvPr/>
        </p:nvSpPr>
        <p:spPr>
          <a:xfrm>
            <a:off x="614947" y="491173"/>
            <a:ext cx="7341276" cy="2308324"/>
          </a:xfrm>
          <a:prstGeom prst="rect">
            <a:avLst/>
          </a:prstGeom>
          <a:noFill/>
        </p:spPr>
        <p:txBody>
          <a:bodyPr wrap="square">
            <a:spAutoFit/>
          </a:bodyPr>
          <a:lstStyle/>
          <a:p>
            <a:r>
              <a:rPr lang="en-GB" sz="3600" dirty="0">
                <a:solidFill>
                  <a:schemeClr val="bg1"/>
                </a:solidFill>
                <a:latin typeface="Calibri" panose="020F0502020204030204" pitchFamily="34" charset="0"/>
                <a:cs typeface="Calibri" panose="020F0502020204030204" pitchFamily="34" charset="0"/>
              </a:rPr>
              <a:t>“I've missed more than </a:t>
            </a:r>
            <a:r>
              <a:rPr lang="en-GB" sz="3600" b="1" dirty="0">
                <a:solidFill>
                  <a:schemeClr val="bg1"/>
                </a:solidFill>
                <a:latin typeface="Calibri" panose="020F0502020204030204" pitchFamily="34" charset="0"/>
                <a:cs typeface="Calibri" panose="020F0502020204030204" pitchFamily="34" charset="0"/>
              </a:rPr>
              <a:t>9,000 shots </a:t>
            </a:r>
            <a:r>
              <a:rPr lang="en-GB" sz="3600" dirty="0">
                <a:solidFill>
                  <a:schemeClr val="bg1"/>
                </a:solidFill>
                <a:latin typeface="Calibri" panose="020F0502020204030204" pitchFamily="34" charset="0"/>
                <a:cs typeface="Calibri" panose="020F0502020204030204" pitchFamily="34" charset="0"/>
              </a:rPr>
              <a:t>in my career. I've lost almost </a:t>
            </a:r>
            <a:r>
              <a:rPr lang="en-GB" sz="3600" b="1" dirty="0">
                <a:solidFill>
                  <a:schemeClr val="bg1"/>
                </a:solidFill>
                <a:latin typeface="Calibri" panose="020F0502020204030204" pitchFamily="34" charset="0"/>
                <a:cs typeface="Calibri" panose="020F0502020204030204" pitchFamily="34" charset="0"/>
              </a:rPr>
              <a:t>300 games</a:t>
            </a:r>
            <a:r>
              <a:rPr lang="en-GB" sz="3600" dirty="0">
                <a:solidFill>
                  <a:schemeClr val="bg1"/>
                </a:solidFill>
                <a:latin typeface="Calibri" panose="020F0502020204030204" pitchFamily="34" charset="0"/>
                <a:cs typeface="Calibri" panose="020F0502020204030204" pitchFamily="34" charset="0"/>
              </a:rPr>
              <a:t>.</a:t>
            </a:r>
            <a:r>
              <a:rPr lang="en-GB" sz="3600" b="1" dirty="0">
                <a:solidFill>
                  <a:schemeClr val="bg1"/>
                </a:solidFill>
                <a:latin typeface="Calibri" panose="020F0502020204030204" pitchFamily="34" charset="0"/>
                <a:cs typeface="Calibri" panose="020F0502020204030204" pitchFamily="34" charset="0"/>
              </a:rPr>
              <a:t> 26 times</a:t>
            </a:r>
            <a:r>
              <a:rPr lang="en-GB" sz="3600" dirty="0">
                <a:solidFill>
                  <a:schemeClr val="bg1"/>
                </a:solidFill>
                <a:latin typeface="Calibri" panose="020F0502020204030204" pitchFamily="34" charset="0"/>
                <a:cs typeface="Calibri" panose="020F0502020204030204" pitchFamily="34" charset="0"/>
              </a:rPr>
              <a:t>, I've been trusted to take the </a:t>
            </a:r>
            <a:r>
              <a:rPr lang="en-GB" sz="3600" b="1" dirty="0">
                <a:solidFill>
                  <a:schemeClr val="bg1"/>
                </a:solidFill>
                <a:latin typeface="Calibri" panose="020F0502020204030204" pitchFamily="34" charset="0"/>
                <a:cs typeface="Calibri" panose="020F0502020204030204" pitchFamily="34" charset="0"/>
              </a:rPr>
              <a:t>game winning shot and missed</a:t>
            </a:r>
            <a:r>
              <a:rPr lang="en-GB" sz="3600" dirty="0">
                <a:solidFill>
                  <a:schemeClr val="bg1"/>
                </a:solidFill>
                <a:latin typeface="Calibri" panose="020F0502020204030204" pitchFamily="34" charset="0"/>
                <a:cs typeface="Calibri" panose="020F0502020204030204" pitchFamily="34" charset="0"/>
              </a:rPr>
              <a:t>. </a:t>
            </a:r>
            <a:endParaRPr lang="en-GB" sz="3600" b="1" i="0" dirty="0">
              <a:solidFill>
                <a:schemeClr val="bg1"/>
              </a:solidFill>
              <a:effectLst/>
              <a:latin typeface="Calibri" panose="020F050202020403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78BBAA6C-6900-7A4C-BC09-498B4C99537E}"/>
              </a:ext>
            </a:extLst>
          </p:cNvPr>
          <p:cNvSpPr/>
          <p:nvPr/>
        </p:nvSpPr>
        <p:spPr>
          <a:xfrm>
            <a:off x="3922620" y="3844668"/>
            <a:ext cx="7578081" cy="1631216"/>
          </a:xfrm>
          <a:prstGeom prst="rect">
            <a:avLst/>
          </a:prstGeom>
        </p:spPr>
        <p:txBody>
          <a:bodyPr wrap="square">
            <a:spAutoFit/>
          </a:bodyPr>
          <a:lstStyle/>
          <a:p>
            <a:r>
              <a:rPr lang="en-GB" sz="3600" dirty="0">
                <a:solidFill>
                  <a:schemeClr val="bg1"/>
                </a:solidFill>
                <a:latin typeface="Calibri" panose="020F0502020204030204" pitchFamily="34" charset="0"/>
                <a:cs typeface="Calibri" panose="020F0502020204030204" pitchFamily="34" charset="0"/>
              </a:rPr>
              <a:t>I've failed over and </a:t>
            </a:r>
            <a:r>
              <a:rPr lang="en-GB" sz="3600" b="1" dirty="0">
                <a:solidFill>
                  <a:schemeClr val="bg1"/>
                </a:solidFill>
                <a:latin typeface="Calibri" panose="020F0502020204030204" pitchFamily="34" charset="0"/>
                <a:cs typeface="Calibri" panose="020F0502020204030204" pitchFamily="34" charset="0"/>
              </a:rPr>
              <a:t>over and over again </a:t>
            </a:r>
            <a:r>
              <a:rPr lang="en-GB" sz="3600" dirty="0">
                <a:solidFill>
                  <a:schemeClr val="bg1"/>
                </a:solidFill>
                <a:latin typeface="Calibri" panose="020F0502020204030204" pitchFamily="34" charset="0"/>
                <a:cs typeface="Calibri" panose="020F0502020204030204" pitchFamily="34" charset="0"/>
              </a:rPr>
              <a:t>in my life. And that is why </a:t>
            </a:r>
            <a:r>
              <a:rPr lang="en-GB" sz="3600" b="1" dirty="0">
                <a:solidFill>
                  <a:schemeClr val="bg1"/>
                </a:solidFill>
                <a:latin typeface="Calibri" panose="020F0502020204030204" pitchFamily="34" charset="0"/>
                <a:cs typeface="Calibri" panose="020F0502020204030204" pitchFamily="34" charset="0"/>
              </a:rPr>
              <a:t>I SUCCEED</a:t>
            </a:r>
            <a:r>
              <a:rPr lang="en-GB" sz="3600" dirty="0">
                <a:solidFill>
                  <a:schemeClr val="bg1"/>
                </a:solidFill>
                <a:latin typeface="Calibri" panose="020F0502020204030204" pitchFamily="34" charset="0"/>
                <a:cs typeface="Calibri" panose="020F0502020204030204" pitchFamily="34" charset="0"/>
              </a:rPr>
              <a:t>.”</a:t>
            </a:r>
          </a:p>
          <a:p>
            <a:r>
              <a:rPr lang="en-GB" sz="2800" i="1" dirty="0">
                <a:solidFill>
                  <a:schemeClr val="bg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Michael Jordan</a:t>
            </a:r>
            <a:endParaRPr lang="en-GB" sz="2800" i="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26048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drawing of a face&#10;&#10;Description automatically generated">
            <a:extLst>
              <a:ext uri="{FF2B5EF4-FFF2-40B4-BE49-F238E27FC236}">
                <a16:creationId xmlns:a16="http://schemas.microsoft.com/office/drawing/2014/main" id="{CF7CB062-DEEA-A643-9826-8E51EB3CB08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2668" y="2053387"/>
            <a:ext cx="3545381" cy="5011024"/>
          </a:xfrm>
          <a:prstGeom prst="rect">
            <a:avLst/>
          </a:prstGeom>
        </p:spPr>
      </p:pic>
      <p:sp>
        <p:nvSpPr>
          <p:cNvPr id="3" name="TextBox 2">
            <a:extLst>
              <a:ext uri="{FF2B5EF4-FFF2-40B4-BE49-F238E27FC236}">
                <a16:creationId xmlns:a16="http://schemas.microsoft.com/office/drawing/2014/main" id="{4DA8C9B7-6F07-EC4B-970E-39769D78F023}"/>
              </a:ext>
            </a:extLst>
          </p:cNvPr>
          <p:cNvSpPr txBox="1"/>
          <p:nvPr/>
        </p:nvSpPr>
        <p:spPr>
          <a:xfrm>
            <a:off x="7795053" y="5883907"/>
            <a:ext cx="4038718" cy="523220"/>
          </a:xfrm>
          <a:prstGeom prst="rect">
            <a:avLst/>
          </a:prstGeom>
          <a:noFill/>
        </p:spPr>
        <p:txBody>
          <a:bodyPr wrap="square" rtlCol="0">
            <a:spAutoFit/>
          </a:bodyPr>
          <a:lstStyle/>
          <a:p>
            <a:pPr algn="ctr"/>
            <a:r>
              <a:rPr lang="en-US" sz="2800" b="1" dirty="0">
                <a:solidFill>
                  <a:schemeClr val="tx1">
                    <a:lumMod val="75000"/>
                    <a:lumOff val="25000"/>
                  </a:schemeClr>
                </a:solidFill>
                <a:latin typeface="Calibri" panose="020F0502020204030204" pitchFamily="34" charset="0"/>
                <a:cs typeface="Calibri" panose="020F0502020204030204" pitchFamily="34" charset="0"/>
              </a:rPr>
              <a:t>Fear of looking foolish </a:t>
            </a:r>
          </a:p>
        </p:txBody>
      </p:sp>
      <p:sp>
        <p:nvSpPr>
          <p:cNvPr id="9" name="TextBox 8">
            <a:extLst>
              <a:ext uri="{FF2B5EF4-FFF2-40B4-BE49-F238E27FC236}">
                <a16:creationId xmlns:a16="http://schemas.microsoft.com/office/drawing/2014/main" id="{25E6D530-F674-5642-87C2-A2203A9E59C4}"/>
              </a:ext>
            </a:extLst>
          </p:cNvPr>
          <p:cNvSpPr txBox="1"/>
          <p:nvPr/>
        </p:nvSpPr>
        <p:spPr>
          <a:xfrm>
            <a:off x="7094445" y="2127642"/>
            <a:ext cx="4756595" cy="523220"/>
          </a:xfrm>
          <a:prstGeom prst="rect">
            <a:avLst/>
          </a:prstGeom>
          <a:noFill/>
        </p:spPr>
        <p:txBody>
          <a:bodyPr wrap="square" rtlCol="0">
            <a:spAutoFit/>
          </a:bodyPr>
          <a:lstStyle/>
          <a:p>
            <a:pPr algn="ctr"/>
            <a:r>
              <a:rPr lang="en-US" sz="2800" b="1" dirty="0">
                <a:solidFill>
                  <a:schemeClr val="tx1">
                    <a:lumMod val="75000"/>
                    <a:lumOff val="25000"/>
                  </a:schemeClr>
                </a:solidFill>
                <a:latin typeface="Calibri" panose="020F0502020204030204" pitchFamily="34" charset="0"/>
                <a:cs typeface="Calibri" panose="020F0502020204030204" pitchFamily="34" charset="0"/>
              </a:rPr>
              <a:t>Worried you can’t do things</a:t>
            </a:r>
          </a:p>
        </p:txBody>
      </p:sp>
      <p:sp>
        <p:nvSpPr>
          <p:cNvPr id="10" name="TextBox 9">
            <a:extLst>
              <a:ext uri="{FF2B5EF4-FFF2-40B4-BE49-F238E27FC236}">
                <a16:creationId xmlns:a16="http://schemas.microsoft.com/office/drawing/2014/main" id="{EB9D1699-8440-0F40-B020-0269ABFADB87}"/>
              </a:ext>
            </a:extLst>
          </p:cNvPr>
          <p:cNvSpPr txBox="1"/>
          <p:nvPr/>
        </p:nvSpPr>
        <p:spPr>
          <a:xfrm>
            <a:off x="8046432" y="4671509"/>
            <a:ext cx="3382900" cy="523220"/>
          </a:xfrm>
          <a:prstGeom prst="rect">
            <a:avLst/>
          </a:prstGeom>
          <a:noFill/>
        </p:spPr>
        <p:txBody>
          <a:bodyPr wrap="square" rtlCol="0">
            <a:spAutoFit/>
          </a:bodyPr>
          <a:lstStyle/>
          <a:p>
            <a:pPr algn="ctr"/>
            <a:r>
              <a:rPr lang="en-US" sz="2800" b="1" dirty="0">
                <a:solidFill>
                  <a:schemeClr val="tx1">
                    <a:lumMod val="75000"/>
                    <a:lumOff val="25000"/>
                  </a:schemeClr>
                </a:solidFill>
                <a:latin typeface="Calibri" panose="020F0502020204030204" pitchFamily="34" charset="0"/>
                <a:cs typeface="Calibri" panose="020F0502020204030204" pitchFamily="34" charset="0"/>
              </a:rPr>
              <a:t>Scared of hard work</a:t>
            </a:r>
          </a:p>
        </p:txBody>
      </p:sp>
      <p:sp>
        <p:nvSpPr>
          <p:cNvPr id="11" name="TextBox 10">
            <a:extLst>
              <a:ext uri="{FF2B5EF4-FFF2-40B4-BE49-F238E27FC236}">
                <a16:creationId xmlns:a16="http://schemas.microsoft.com/office/drawing/2014/main" id="{F6530B48-A487-F542-A49F-B270AADA158E}"/>
              </a:ext>
            </a:extLst>
          </p:cNvPr>
          <p:cNvSpPr txBox="1"/>
          <p:nvPr/>
        </p:nvSpPr>
        <p:spPr>
          <a:xfrm>
            <a:off x="4308049" y="3933964"/>
            <a:ext cx="4306465" cy="523220"/>
          </a:xfrm>
          <a:prstGeom prst="rect">
            <a:avLst/>
          </a:prstGeom>
          <a:noFill/>
        </p:spPr>
        <p:txBody>
          <a:bodyPr wrap="square" rtlCol="0">
            <a:spAutoFit/>
          </a:bodyPr>
          <a:lstStyle/>
          <a:p>
            <a:pPr algn="ctr"/>
            <a:r>
              <a:rPr lang="en-US" sz="2800" b="1" dirty="0">
                <a:solidFill>
                  <a:schemeClr val="tx1">
                    <a:lumMod val="75000"/>
                    <a:lumOff val="25000"/>
                  </a:schemeClr>
                </a:solidFill>
                <a:latin typeface="Calibri" panose="020F0502020204030204" pitchFamily="34" charset="0"/>
                <a:cs typeface="Calibri" panose="020F0502020204030204" pitchFamily="34" charset="0"/>
              </a:rPr>
              <a:t>Feeling stressed or anxious</a:t>
            </a:r>
          </a:p>
        </p:txBody>
      </p:sp>
      <p:sp>
        <p:nvSpPr>
          <p:cNvPr id="12" name="TextBox 11">
            <a:extLst>
              <a:ext uri="{FF2B5EF4-FFF2-40B4-BE49-F238E27FC236}">
                <a16:creationId xmlns:a16="http://schemas.microsoft.com/office/drawing/2014/main" id="{DD4647FE-96B2-4241-A7C9-78E0B3343ABD}"/>
              </a:ext>
            </a:extLst>
          </p:cNvPr>
          <p:cNvSpPr txBox="1"/>
          <p:nvPr/>
        </p:nvSpPr>
        <p:spPr>
          <a:xfrm>
            <a:off x="3740472" y="2827071"/>
            <a:ext cx="3921550" cy="523220"/>
          </a:xfrm>
          <a:prstGeom prst="rect">
            <a:avLst/>
          </a:prstGeom>
          <a:noFill/>
        </p:spPr>
        <p:txBody>
          <a:bodyPr wrap="square" rtlCol="0">
            <a:spAutoFit/>
          </a:bodyPr>
          <a:lstStyle/>
          <a:p>
            <a:pPr algn="ctr"/>
            <a:r>
              <a:rPr lang="en-US" sz="2800" b="1" dirty="0">
                <a:solidFill>
                  <a:schemeClr val="tx1">
                    <a:lumMod val="75000"/>
                    <a:lumOff val="25000"/>
                  </a:schemeClr>
                </a:solidFill>
                <a:latin typeface="Calibri" panose="020F0502020204030204" pitchFamily="34" charset="0"/>
                <a:cs typeface="Calibri" panose="020F0502020204030204" pitchFamily="34" charset="0"/>
              </a:rPr>
              <a:t>Find it hard to focus</a:t>
            </a:r>
          </a:p>
        </p:txBody>
      </p:sp>
      <p:sp>
        <p:nvSpPr>
          <p:cNvPr id="13" name="TextBox 12">
            <a:extLst>
              <a:ext uri="{FF2B5EF4-FFF2-40B4-BE49-F238E27FC236}">
                <a16:creationId xmlns:a16="http://schemas.microsoft.com/office/drawing/2014/main" id="{F0BBF9F3-F5DB-534E-8B4B-9374E3416474}"/>
              </a:ext>
            </a:extLst>
          </p:cNvPr>
          <p:cNvSpPr txBox="1"/>
          <p:nvPr/>
        </p:nvSpPr>
        <p:spPr>
          <a:xfrm>
            <a:off x="4308049" y="5345590"/>
            <a:ext cx="3697498" cy="523220"/>
          </a:xfrm>
          <a:prstGeom prst="rect">
            <a:avLst/>
          </a:prstGeom>
          <a:noFill/>
        </p:spPr>
        <p:txBody>
          <a:bodyPr wrap="square" rtlCol="0">
            <a:spAutoFit/>
          </a:bodyPr>
          <a:lstStyle/>
          <a:p>
            <a:pPr algn="ctr"/>
            <a:r>
              <a:rPr lang="en-US" sz="2800" b="1" dirty="0">
                <a:solidFill>
                  <a:schemeClr val="tx1">
                    <a:lumMod val="75000"/>
                    <a:lumOff val="25000"/>
                  </a:schemeClr>
                </a:solidFill>
                <a:latin typeface="Calibri" panose="020F0502020204030204" pitchFamily="34" charset="0"/>
                <a:cs typeface="Calibri" panose="020F0502020204030204" pitchFamily="34" charset="0"/>
              </a:rPr>
              <a:t>Scared of taking risks</a:t>
            </a:r>
          </a:p>
        </p:txBody>
      </p:sp>
      <p:sp>
        <p:nvSpPr>
          <p:cNvPr id="14" name="TextBox 13">
            <a:extLst>
              <a:ext uri="{FF2B5EF4-FFF2-40B4-BE49-F238E27FC236}">
                <a16:creationId xmlns:a16="http://schemas.microsoft.com/office/drawing/2014/main" id="{E3E0C05C-0586-DF46-814D-64616A542057}"/>
              </a:ext>
            </a:extLst>
          </p:cNvPr>
          <p:cNvSpPr txBox="1"/>
          <p:nvPr/>
        </p:nvSpPr>
        <p:spPr>
          <a:xfrm>
            <a:off x="8135332" y="3245633"/>
            <a:ext cx="3382900" cy="523220"/>
          </a:xfrm>
          <a:prstGeom prst="rect">
            <a:avLst/>
          </a:prstGeom>
          <a:noFill/>
        </p:spPr>
        <p:txBody>
          <a:bodyPr wrap="square" rtlCol="0">
            <a:spAutoFit/>
          </a:bodyPr>
          <a:lstStyle/>
          <a:p>
            <a:pPr algn="ctr"/>
            <a:r>
              <a:rPr lang="en-US" sz="2800" b="1" dirty="0">
                <a:solidFill>
                  <a:schemeClr val="tx1">
                    <a:lumMod val="75000"/>
                    <a:lumOff val="25000"/>
                  </a:schemeClr>
                </a:solidFill>
                <a:latin typeface="Calibri" panose="020F0502020204030204" pitchFamily="34" charset="0"/>
                <a:cs typeface="Calibri" panose="020F0502020204030204" pitchFamily="34" charset="0"/>
              </a:rPr>
              <a:t>Feeling embarrassed</a:t>
            </a:r>
          </a:p>
        </p:txBody>
      </p:sp>
      <p:sp>
        <p:nvSpPr>
          <p:cNvPr id="2" name="Rectangle 1">
            <a:extLst>
              <a:ext uri="{FF2B5EF4-FFF2-40B4-BE49-F238E27FC236}">
                <a16:creationId xmlns:a16="http://schemas.microsoft.com/office/drawing/2014/main" id="{B58368DD-1D1A-FB4E-9D10-3A94516D2C91}"/>
              </a:ext>
            </a:extLst>
          </p:cNvPr>
          <p:cNvSpPr/>
          <p:nvPr/>
        </p:nvSpPr>
        <p:spPr>
          <a:xfrm>
            <a:off x="518474" y="1196462"/>
            <a:ext cx="8502977" cy="646331"/>
          </a:xfrm>
          <a:prstGeom prst="rect">
            <a:avLst/>
          </a:prstGeom>
          <a:noFill/>
        </p:spPr>
        <p:txBody>
          <a:bodyPr wrap="squar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TASK: </a:t>
            </a:r>
            <a:r>
              <a:rPr lang="en-GB" sz="36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Is there anything holding you back?</a:t>
            </a:r>
          </a:p>
        </p:txBody>
      </p:sp>
    </p:spTree>
    <p:extLst>
      <p:ext uri="{BB962C8B-B14F-4D97-AF65-F5344CB8AC3E}">
        <p14:creationId xmlns:p14="http://schemas.microsoft.com/office/powerpoint/2010/main" val="3964174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A188EB7-B993-434C-BE39-732705F48487}"/>
              </a:ext>
            </a:extLst>
          </p:cNvPr>
          <p:cNvPicPr>
            <a:picLocks noChangeAspect="1"/>
          </p:cNvPicPr>
          <p:nvPr/>
        </p:nvPicPr>
        <p:blipFill>
          <a:blip r:embed="rId2"/>
          <a:stretch>
            <a:fillRect/>
          </a:stretch>
        </p:blipFill>
        <p:spPr>
          <a:xfrm>
            <a:off x="3884649" y="1751650"/>
            <a:ext cx="4499048" cy="4499048"/>
          </a:xfrm>
          <a:prstGeom prst="rect">
            <a:avLst/>
          </a:prstGeom>
        </p:spPr>
      </p:pic>
      <p:sp>
        <p:nvSpPr>
          <p:cNvPr id="2" name="TextBox 1">
            <a:extLst>
              <a:ext uri="{FF2B5EF4-FFF2-40B4-BE49-F238E27FC236}">
                <a16:creationId xmlns:a16="http://schemas.microsoft.com/office/drawing/2014/main" id="{C43CE7A3-E2ED-4D46-80A7-6FE711CB45C1}"/>
              </a:ext>
            </a:extLst>
          </p:cNvPr>
          <p:cNvSpPr txBox="1"/>
          <p:nvPr/>
        </p:nvSpPr>
        <p:spPr>
          <a:xfrm>
            <a:off x="546351" y="1292764"/>
            <a:ext cx="7724022" cy="646331"/>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What is the secret of success?</a:t>
            </a:r>
          </a:p>
        </p:txBody>
      </p:sp>
      <p:sp>
        <p:nvSpPr>
          <p:cNvPr id="3" name="TextBox 2">
            <a:extLst>
              <a:ext uri="{FF2B5EF4-FFF2-40B4-BE49-F238E27FC236}">
                <a16:creationId xmlns:a16="http://schemas.microsoft.com/office/drawing/2014/main" id="{8E092813-6932-FB4F-82CC-EAF8C2E7832E}"/>
              </a:ext>
            </a:extLst>
          </p:cNvPr>
          <p:cNvSpPr txBox="1"/>
          <p:nvPr/>
        </p:nvSpPr>
        <p:spPr>
          <a:xfrm>
            <a:off x="4543262" y="2017187"/>
            <a:ext cx="3022600" cy="646331"/>
          </a:xfrm>
          <a:prstGeom prst="rect">
            <a:avLst/>
          </a:prstGeom>
          <a:noFill/>
        </p:spPr>
        <p:txBody>
          <a:bodyPr wrap="square" rtlCol="0">
            <a:spAutoFit/>
          </a:bodyPr>
          <a:lstStyle/>
          <a:p>
            <a:pPr algn="ctr"/>
            <a:r>
              <a:rPr lang="en-US" sz="3600" b="1" dirty="0">
                <a:solidFill>
                  <a:schemeClr val="tx1">
                    <a:lumMod val="75000"/>
                    <a:lumOff val="25000"/>
                  </a:schemeClr>
                </a:solidFill>
                <a:latin typeface="Calibri" panose="020F0502020204030204" pitchFamily="34" charset="0"/>
                <a:cs typeface="Calibri" panose="020F0502020204030204" pitchFamily="34" charset="0"/>
              </a:rPr>
              <a:t>Perseverance</a:t>
            </a:r>
          </a:p>
        </p:txBody>
      </p:sp>
      <p:sp>
        <p:nvSpPr>
          <p:cNvPr id="12" name="Rectangle 11">
            <a:extLst>
              <a:ext uri="{FF2B5EF4-FFF2-40B4-BE49-F238E27FC236}">
                <a16:creationId xmlns:a16="http://schemas.microsoft.com/office/drawing/2014/main" id="{628A99DB-D341-3140-8318-A282C6A9990A}"/>
              </a:ext>
            </a:extLst>
          </p:cNvPr>
          <p:cNvSpPr/>
          <p:nvPr/>
        </p:nvSpPr>
        <p:spPr>
          <a:xfrm>
            <a:off x="915710" y="3701883"/>
            <a:ext cx="2639095" cy="461665"/>
          </a:xfrm>
          <a:prstGeom prst="rect">
            <a:avLst/>
          </a:prstGeom>
        </p:spPr>
        <p:txBody>
          <a:bodyPr wrap="square">
            <a:spAutoFit/>
          </a:bodyPr>
          <a:lstStyle/>
          <a:p>
            <a:pPr algn="ctr"/>
            <a:r>
              <a:rPr lang="en-US" sz="2400" dirty="0">
                <a:solidFill>
                  <a:schemeClr val="tx1">
                    <a:lumMod val="75000"/>
                    <a:lumOff val="25000"/>
                  </a:schemeClr>
                </a:solidFill>
                <a:latin typeface="Calibri" panose="020F0502020204030204" pitchFamily="34" charset="0"/>
                <a:cs typeface="Calibri" panose="020F0502020204030204" pitchFamily="34" charset="0"/>
              </a:rPr>
              <a:t>Trying your hardest</a:t>
            </a:r>
          </a:p>
        </p:txBody>
      </p:sp>
      <p:sp>
        <p:nvSpPr>
          <p:cNvPr id="13" name="Rectangle 12">
            <a:extLst>
              <a:ext uri="{FF2B5EF4-FFF2-40B4-BE49-F238E27FC236}">
                <a16:creationId xmlns:a16="http://schemas.microsoft.com/office/drawing/2014/main" id="{842FF147-6F04-7A4C-9D53-991BCAF98A86}"/>
              </a:ext>
            </a:extLst>
          </p:cNvPr>
          <p:cNvSpPr/>
          <p:nvPr/>
        </p:nvSpPr>
        <p:spPr>
          <a:xfrm>
            <a:off x="4146225" y="5835200"/>
            <a:ext cx="3816675" cy="830997"/>
          </a:xfrm>
          <a:prstGeom prst="rect">
            <a:avLst/>
          </a:prstGeom>
        </p:spPr>
        <p:txBody>
          <a:bodyPr wrap="square">
            <a:spAutoFit/>
          </a:bodyPr>
          <a:lstStyle/>
          <a:p>
            <a:pPr algn="ctr"/>
            <a:r>
              <a:rPr lang="en-GB" sz="2400" dirty="0">
                <a:solidFill>
                  <a:schemeClr val="tx1">
                    <a:lumMod val="75000"/>
                    <a:lumOff val="25000"/>
                  </a:schemeClr>
                </a:solidFill>
                <a:latin typeface="Calibri" panose="020F0502020204030204" pitchFamily="34" charset="0"/>
                <a:cs typeface="Calibri" panose="020F0502020204030204" pitchFamily="34" charset="0"/>
              </a:rPr>
              <a:t>D</a:t>
            </a:r>
            <a:r>
              <a:rPr lang="en-GB" sz="2400" dirty="0">
                <a:solidFill>
                  <a:schemeClr val="tx1">
                    <a:lumMod val="75000"/>
                    <a:lumOff val="25000"/>
                  </a:schemeClr>
                </a:solidFill>
                <a:effectLst/>
                <a:latin typeface="Calibri" panose="020F0502020204030204" pitchFamily="34" charset="0"/>
                <a:cs typeface="Calibri" panose="020F0502020204030204" pitchFamily="34" charset="0"/>
              </a:rPr>
              <a:t>oing something even though it is difficult </a:t>
            </a:r>
            <a:endParaRPr lang="en-US" sz="24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4" name="Rectangle 13">
            <a:extLst>
              <a:ext uri="{FF2B5EF4-FFF2-40B4-BE49-F238E27FC236}">
                <a16:creationId xmlns:a16="http://schemas.microsoft.com/office/drawing/2014/main" id="{4869C793-58D5-7C47-A6E9-61A24203926C}"/>
              </a:ext>
            </a:extLst>
          </p:cNvPr>
          <p:cNvSpPr/>
          <p:nvPr/>
        </p:nvSpPr>
        <p:spPr>
          <a:xfrm>
            <a:off x="8224476" y="5368947"/>
            <a:ext cx="3326148" cy="830997"/>
          </a:xfrm>
          <a:prstGeom prst="rect">
            <a:avLst/>
          </a:prstGeom>
        </p:spPr>
        <p:txBody>
          <a:bodyPr wrap="square">
            <a:spAutoFit/>
          </a:bodyPr>
          <a:lstStyle/>
          <a:p>
            <a:pPr algn="ctr"/>
            <a:r>
              <a:rPr lang="en-US" sz="2400" dirty="0">
                <a:solidFill>
                  <a:schemeClr val="tx1">
                    <a:lumMod val="75000"/>
                    <a:lumOff val="25000"/>
                  </a:schemeClr>
                </a:solidFill>
                <a:latin typeface="Calibri" panose="020F0502020204030204" pitchFamily="34" charset="0"/>
                <a:cs typeface="Calibri" panose="020F0502020204030204" pitchFamily="34" charset="0"/>
              </a:rPr>
              <a:t>Not being afraid of making mistakes</a:t>
            </a:r>
          </a:p>
        </p:txBody>
      </p:sp>
      <p:sp>
        <p:nvSpPr>
          <p:cNvPr id="15" name="Rectangle 14">
            <a:extLst>
              <a:ext uri="{FF2B5EF4-FFF2-40B4-BE49-F238E27FC236}">
                <a16:creationId xmlns:a16="http://schemas.microsoft.com/office/drawing/2014/main" id="{075D8670-BC7C-D040-A2E6-B83FC12E407F}"/>
              </a:ext>
            </a:extLst>
          </p:cNvPr>
          <p:cNvSpPr/>
          <p:nvPr/>
        </p:nvSpPr>
        <p:spPr>
          <a:xfrm>
            <a:off x="9032990" y="3870107"/>
            <a:ext cx="2639095" cy="461665"/>
          </a:xfrm>
          <a:prstGeom prst="rect">
            <a:avLst/>
          </a:prstGeom>
        </p:spPr>
        <p:txBody>
          <a:bodyPr wrap="square">
            <a:spAutoFit/>
          </a:bodyPr>
          <a:lstStyle/>
          <a:p>
            <a:pPr algn="ctr"/>
            <a:r>
              <a:rPr lang="en-US" sz="2400" dirty="0">
                <a:solidFill>
                  <a:schemeClr val="tx1">
                    <a:lumMod val="75000"/>
                    <a:lumOff val="25000"/>
                  </a:schemeClr>
                </a:solidFill>
                <a:latin typeface="Calibri" panose="020F0502020204030204" pitchFamily="34" charset="0"/>
                <a:cs typeface="Calibri" panose="020F0502020204030204" pitchFamily="34" charset="0"/>
              </a:rPr>
              <a:t>Embrace challenges</a:t>
            </a:r>
          </a:p>
        </p:txBody>
      </p:sp>
      <p:sp>
        <p:nvSpPr>
          <p:cNvPr id="17" name="Rectangle 16">
            <a:extLst>
              <a:ext uri="{FF2B5EF4-FFF2-40B4-BE49-F238E27FC236}">
                <a16:creationId xmlns:a16="http://schemas.microsoft.com/office/drawing/2014/main" id="{842FF147-6F04-7A4C-9D53-991BCAF98A86}"/>
              </a:ext>
            </a:extLst>
          </p:cNvPr>
          <p:cNvSpPr/>
          <p:nvPr/>
        </p:nvSpPr>
        <p:spPr>
          <a:xfrm>
            <a:off x="546351" y="5216258"/>
            <a:ext cx="3635525" cy="830997"/>
          </a:xfrm>
          <a:prstGeom prst="rect">
            <a:avLst/>
          </a:prstGeom>
        </p:spPr>
        <p:txBody>
          <a:bodyPr wrap="square">
            <a:spAutoFit/>
          </a:bodyPr>
          <a:lstStyle/>
          <a:p>
            <a:pPr algn="ctr"/>
            <a:r>
              <a:rPr lang="en-GB" sz="2400" dirty="0">
                <a:solidFill>
                  <a:schemeClr val="tx1">
                    <a:lumMod val="75000"/>
                    <a:lumOff val="25000"/>
                  </a:schemeClr>
                </a:solidFill>
                <a:latin typeface="Calibri" panose="020F0502020204030204" pitchFamily="34" charset="0"/>
                <a:cs typeface="Calibri" panose="020F0502020204030204" pitchFamily="34" charset="0"/>
              </a:rPr>
              <a:t>Telling yourself that you CAN do it</a:t>
            </a:r>
            <a:endParaRPr lang="en-US" sz="2400" dirty="0">
              <a:solidFill>
                <a:schemeClr val="tx1">
                  <a:lumMod val="75000"/>
                  <a:lumOff val="25000"/>
                </a:schemeClr>
              </a:solidFill>
              <a:latin typeface="Calibri" panose="020F0502020204030204" pitchFamily="34" charset="0"/>
              <a:cs typeface="Calibri" panose="020F0502020204030204" pitchFamily="34" charset="0"/>
            </a:endParaRPr>
          </a:p>
        </p:txBody>
      </p:sp>
      <p:cxnSp>
        <p:nvCxnSpPr>
          <p:cNvPr id="19" name="Straight Arrow Connector 18">
            <a:extLst>
              <a:ext uri="{FF2B5EF4-FFF2-40B4-BE49-F238E27FC236}">
                <a16:creationId xmlns:a16="http://schemas.microsoft.com/office/drawing/2014/main" id="{6828C5D1-B71F-CD4B-9DB5-95EBFE2AF3B0}"/>
              </a:ext>
            </a:extLst>
          </p:cNvPr>
          <p:cNvCxnSpPr>
            <a:cxnSpLocks/>
          </p:cNvCxnSpPr>
          <p:nvPr/>
        </p:nvCxnSpPr>
        <p:spPr>
          <a:xfrm flipH="1">
            <a:off x="3705727" y="2680672"/>
            <a:ext cx="1440457" cy="8978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3306B432-5149-F14F-B970-8F306099930D}"/>
              </a:ext>
            </a:extLst>
          </p:cNvPr>
          <p:cNvCxnSpPr>
            <a:cxnSpLocks/>
          </p:cNvCxnSpPr>
          <p:nvPr/>
        </p:nvCxnSpPr>
        <p:spPr>
          <a:xfrm flipH="1">
            <a:off x="4069293" y="2680672"/>
            <a:ext cx="1586778" cy="25355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5400F1F3-A0F7-084D-B422-367416259498}"/>
              </a:ext>
            </a:extLst>
          </p:cNvPr>
          <p:cNvCxnSpPr>
            <a:cxnSpLocks/>
          </p:cNvCxnSpPr>
          <p:nvPr/>
        </p:nvCxnSpPr>
        <p:spPr>
          <a:xfrm>
            <a:off x="5983699" y="2680672"/>
            <a:ext cx="1" cy="31828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9CE7605A-C3AE-DF49-90F9-F14D2D8D36AC}"/>
              </a:ext>
            </a:extLst>
          </p:cNvPr>
          <p:cNvCxnSpPr>
            <a:cxnSpLocks/>
          </p:cNvCxnSpPr>
          <p:nvPr/>
        </p:nvCxnSpPr>
        <p:spPr>
          <a:xfrm>
            <a:off x="6429031" y="2680672"/>
            <a:ext cx="2018442" cy="284053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656A2223-8D8A-C642-8393-623F45B7B3CE}"/>
              </a:ext>
            </a:extLst>
          </p:cNvPr>
          <p:cNvCxnSpPr>
            <a:cxnSpLocks/>
          </p:cNvCxnSpPr>
          <p:nvPr/>
        </p:nvCxnSpPr>
        <p:spPr>
          <a:xfrm>
            <a:off x="7051249" y="2663518"/>
            <a:ext cx="1841556" cy="12381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39866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D6CC63-5A8D-5443-A8D9-4DB88B3AB458}"/>
              </a:ext>
            </a:extLst>
          </p:cNvPr>
          <p:cNvSpPr/>
          <p:nvPr/>
        </p:nvSpPr>
        <p:spPr>
          <a:xfrm>
            <a:off x="575036" y="1404626"/>
            <a:ext cx="10914132" cy="1200329"/>
          </a:xfrm>
          <a:prstGeom prst="rect">
            <a:avLst/>
          </a:prstGeom>
        </p:spPr>
        <p:txBody>
          <a:bodyPr wrap="squar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TASK: </a:t>
            </a:r>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Write down what you can learn from your primary school experience, ahead of going to secondary school. </a:t>
            </a:r>
          </a:p>
        </p:txBody>
      </p:sp>
      <p:sp>
        <p:nvSpPr>
          <p:cNvPr id="3" name="TextBox 2"/>
          <p:cNvSpPr txBox="1"/>
          <p:nvPr/>
        </p:nvSpPr>
        <p:spPr>
          <a:xfrm>
            <a:off x="674485" y="2929742"/>
            <a:ext cx="10594877" cy="1835567"/>
          </a:xfrm>
          <a:prstGeom prst="rect">
            <a:avLst/>
          </a:prstGeom>
          <a:noFill/>
        </p:spPr>
        <p:txBody>
          <a:bodyPr wrap="square" rtlCol="0">
            <a:spAutoFit/>
          </a:bodyPr>
          <a:lstStyle/>
          <a:p>
            <a:pPr marL="285750" indent="-285750">
              <a:lnSpc>
                <a:spcPct val="120000"/>
              </a:lnSpc>
              <a:buFont typeface="Arial"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How did you handle things when they went wrong?</a:t>
            </a:r>
          </a:p>
          <a:p>
            <a:pPr marL="285750" indent="-285750">
              <a:lnSpc>
                <a:spcPct val="120000"/>
              </a:lnSpc>
              <a:buFont typeface="Arial"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How did you react when you got stuck?</a:t>
            </a:r>
          </a:p>
          <a:p>
            <a:pPr marL="285750" indent="-285750">
              <a:lnSpc>
                <a:spcPct val="120000"/>
              </a:lnSpc>
              <a:buFont typeface="Arial"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Think about a time when you showed a ‘kid awesome’ attitude. Write it down.</a:t>
            </a:r>
          </a:p>
          <a:p>
            <a:pPr marL="285750" indent="-285750">
              <a:lnSpc>
                <a:spcPct val="120000"/>
              </a:lnSpc>
              <a:buFont typeface="Arial"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Write down the kind of person you want to be at secondary school.</a:t>
            </a:r>
          </a:p>
        </p:txBody>
      </p:sp>
      <p:pic>
        <p:nvPicPr>
          <p:cNvPr id="5" name="Picture 4">
            <a:extLst>
              <a:ext uri="{FF2B5EF4-FFF2-40B4-BE49-F238E27FC236}">
                <a16:creationId xmlns:a16="http://schemas.microsoft.com/office/drawing/2014/main" id="{E025A108-517F-474D-9A0F-832B7CB8574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V="1">
            <a:off x="2771633" y="5360538"/>
            <a:ext cx="6648734" cy="1497462"/>
          </a:xfrm>
          <a:prstGeom prst="rect">
            <a:avLst/>
          </a:prstGeom>
        </p:spPr>
      </p:pic>
    </p:spTree>
    <p:extLst>
      <p:ext uri="{BB962C8B-B14F-4D97-AF65-F5344CB8AC3E}">
        <p14:creationId xmlns:p14="http://schemas.microsoft.com/office/powerpoint/2010/main" val="4244571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taking a selfie&#10;&#10;Description automatically generated">
            <a:hlinkClick r:id="rId2"/>
            <a:extLst>
              <a:ext uri="{FF2B5EF4-FFF2-40B4-BE49-F238E27FC236}">
                <a16:creationId xmlns:a16="http://schemas.microsoft.com/office/drawing/2014/main" id="{8F570D9A-4541-454C-818E-519FE7498EDC}"/>
              </a:ext>
            </a:extLst>
          </p:cNvPr>
          <p:cNvPicPr>
            <a:picLocks noChangeAspect="1"/>
          </p:cNvPicPr>
          <p:nvPr/>
        </p:nvPicPr>
        <p:blipFill>
          <a:blip r:embed="rId3"/>
          <a:stretch>
            <a:fillRect/>
          </a:stretch>
        </p:blipFill>
        <p:spPr>
          <a:xfrm>
            <a:off x="966440" y="2621335"/>
            <a:ext cx="6932959" cy="3885504"/>
          </a:xfrm>
          <a:prstGeom prst="rect">
            <a:avLst/>
          </a:prstGeom>
        </p:spPr>
      </p:pic>
      <p:sp>
        <p:nvSpPr>
          <p:cNvPr id="3" name="TextBox 2"/>
          <p:cNvSpPr txBox="1"/>
          <p:nvPr/>
        </p:nvSpPr>
        <p:spPr>
          <a:xfrm>
            <a:off x="575035" y="1391865"/>
            <a:ext cx="10445891" cy="954107"/>
          </a:xfrm>
          <a:prstGeom prst="rect">
            <a:avLst/>
          </a:prstGeom>
          <a:noFill/>
        </p:spPr>
        <p:txBody>
          <a:bodyPr wrap="square" rtlCol="0">
            <a:spAutoFit/>
          </a:bodyPr>
          <a:lstStyle/>
          <a:p>
            <a:r>
              <a:rPr lang="en-US" sz="2800" b="1" dirty="0">
                <a:solidFill>
                  <a:schemeClr val="tx1">
                    <a:lumMod val="75000"/>
                    <a:lumOff val="25000"/>
                  </a:schemeClr>
                </a:solidFill>
                <a:latin typeface="Calibri" panose="020F0502020204030204" pitchFamily="34" charset="0"/>
                <a:cs typeface="Calibri" panose="020F0502020204030204" pitchFamily="34" charset="0"/>
              </a:rPr>
              <a:t>Here’s Gemma Oaten. She knows a thing or two about moving from ‘average’ to ‘awesome’. Listen to what she has to say</a:t>
            </a:r>
            <a:r>
              <a:rPr lang="mr-IN" sz="2800" b="1" dirty="0">
                <a:solidFill>
                  <a:schemeClr val="tx1">
                    <a:lumMod val="75000"/>
                    <a:lumOff val="25000"/>
                  </a:schemeClr>
                </a:solidFill>
                <a:latin typeface="Calibri" panose="020F0502020204030204" pitchFamily="34" charset="0"/>
              </a:rPr>
              <a:t>…</a:t>
            </a:r>
            <a:endParaRPr lang="en-US" sz="2800" b="1" dirty="0">
              <a:solidFill>
                <a:schemeClr val="tx1">
                  <a:lumMod val="75000"/>
                  <a:lumOff val="25000"/>
                </a:schemeClr>
              </a:solidFill>
              <a:latin typeface="Calibri" panose="020F0502020204030204" pitchFamily="34" charset="0"/>
              <a:cs typeface="Calibri" panose="020F0502020204030204" pitchFamily="34" charset="0"/>
            </a:endParaRPr>
          </a:p>
        </p:txBody>
      </p:sp>
      <p:pic>
        <p:nvPicPr>
          <p:cNvPr id="7" name="Picture 6" descr="A close up of a logo&#10;&#10;Description automatically generated">
            <a:hlinkClick r:id="rId2"/>
            <a:extLst>
              <a:ext uri="{FF2B5EF4-FFF2-40B4-BE49-F238E27FC236}">
                <a16:creationId xmlns:a16="http://schemas.microsoft.com/office/drawing/2014/main" id="{7D94FDD0-436D-A64A-BD32-EF6B2B00BE4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52441" y="3039972"/>
            <a:ext cx="2324100" cy="2654300"/>
          </a:xfrm>
          <a:prstGeom prst="rect">
            <a:avLst/>
          </a:prstGeom>
        </p:spPr>
      </p:pic>
    </p:spTree>
    <p:extLst>
      <p:ext uri="{BB962C8B-B14F-4D97-AF65-F5344CB8AC3E}">
        <p14:creationId xmlns:p14="http://schemas.microsoft.com/office/powerpoint/2010/main" val="265262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652" y="1239712"/>
            <a:ext cx="10653658" cy="923330"/>
          </a:xfrm>
          <a:prstGeom prst="rect">
            <a:avLst/>
          </a:prstGeom>
          <a:noFill/>
        </p:spPr>
        <p:txBody>
          <a:bodyPr wrap="square" rtlCol="0">
            <a:spAutoFit/>
          </a:bodyPr>
          <a:lstStyle/>
          <a:p>
            <a:r>
              <a:rPr lang="en-US" dirty="0">
                <a:solidFill>
                  <a:schemeClr val="tx1">
                    <a:lumMod val="75000"/>
                    <a:lumOff val="25000"/>
                  </a:schemeClr>
                </a:solidFill>
                <a:latin typeface="Calibri" panose="020F0502020204030204" pitchFamily="34" charset="0"/>
                <a:cs typeface="Calibri" panose="020F0502020204030204" pitchFamily="34" charset="0"/>
              </a:rPr>
              <a:t>Hello Year 6, and welcome to ‘Be Awesome, Go Big’. We are going to help you get ready for secondary school over the next few weeks and learn how to be awesome. We have three people who are going to help you navigate this period of transition. They are:</a:t>
            </a:r>
          </a:p>
        </p:txBody>
      </p:sp>
      <p:sp>
        <p:nvSpPr>
          <p:cNvPr id="6" name="TextBox 5"/>
          <p:cNvSpPr txBox="1"/>
          <p:nvPr/>
        </p:nvSpPr>
        <p:spPr>
          <a:xfrm>
            <a:off x="876651" y="5103674"/>
            <a:ext cx="3184264" cy="800219"/>
          </a:xfrm>
          <a:prstGeom prst="rect">
            <a:avLst/>
          </a:prstGeom>
          <a:noFill/>
        </p:spPr>
        <p:txBody>
          <a:bodyPr wrap="square" rtlCol="0">
            <a:spAutoFit/>
          </a:bodyPr>
          <a:lstStyle/>
          <a:p>
            <a:pPr algn="ctr"/>
            <a:r>
              <a:rPr lang="en-US" b="1" dirty="0">
                <a:solidFill>
                  <a:schemeClr val="tx1">
                    <a:lumMod val="75000"/>
                    <a:lumOff val="25000"/>
                  </a:schemeClr>
                </a:solidFill>
                <a:latin typeface="Calibri" panose="020F0502020204030204" pitchFamily="34" charset="0"/>
                <a:cs typeface="Calibri" panose="020F0502020204030204" pitchFamily="34" charset="0"/>
              </a:rPr>
              <a:t>Matthew Burton</a:t>
            </a:r>
          </a:p>
          <a:p>
            <a:pPr algn="ctr"/>
            <a:r>
              <a:rPr lang="en-US" sz="1400" dirty="0">
                <a:solidFill>
                  <a:schemeClr val="tx1">
                    <a:lumMod val="75000"/>
                    <a:lumOff val="25000"/>
                  </a:schemeClr>
                </a:solidFill>
                <a:latin typeface="Calibri" panose="020F0502020204030204" pitchFamily="34" charset="0"/>
                <a:cs typeface="Calibri" panose="020F0502020204030204" pitchFamily="34" charset="0"/>
              </a:rPr>
              <a:t>Author of ‘Go Big’ and known for ‘Educating Yorkshire’ and ‘BBC Bitesize’</a:t>
            </a:r>
          </a:p>
        </p:txBody>
      </p:sp>
      <p:sp>
        <p:nvSpPr>
          <p:cNvPr id="9" name="TextBox 8"/>
          <p:cNvSpPr txBox="1"/>
          <p:nvPr/>
        </p:nvSpPr>
        <p:spPr>
          <a:xfrm>
            <a:off x="4571904" y="5105959"/>
            <a:ext cx="3184264" cy="1231106"/>
          </a:xfrm>
          <a:prstGeom prst="rect">
            <a:avLst/>
          </a:prstGeom>
          <a:noFill/>
        </p:spPr>
        <p:txBody>
          <a:bodyPr wrap="square" rtlCol="0">
            <a:spAutoFit/>
          </a:bodyPr>
          <a:lstStyle/>
          <a:p>
            <a:pPr algn="ctr"/>
            <a:r>
              <a:rPr lang="en-US" b="1" dirty="0">
                <a:solidFill>
                  <a:schemeClr val="tx1">
                    <a:lumMod val="75000"/>
                    <a:lumOff val="25000"/>
                  </a:schemeClr>
                </a:solidFill>
                <a:latin typeface="Calibri" panose="020F0502020204030204" pitchFamily="34" charset="0"/>
                <a:cs typeface="Calibri" panose="020F0502020204030204" pitchFamily="34" charset="0"/>
              </a:rPr>
              <a:t>Matthew Syed</a:t>
            </a:r>
          </a:p>
          <a:p>
            <a:pPr algn="ctr"/>
            <a:r>
              <a:rPr lang="en-US" sz="1400" dirty="0">
                <a:solidFill>
                  <a:schemeClr val="tx1">
                    <a:lumMod val="75000"/>
                    <a:lumOff val="25000"/>
                  </a:schemeClr>
                </a:solidFill>
                <a:latin typeface="Calibri" panose="020F0502020204030204" pitchFamily="34" charset="0"/>
                <a:cs typeface="Calibri" panose="020F0502020204030204" pitchFamily="34" charset="0"/>
              </a:rPr>
              <a:t>Author of ‘You Are Awesome’, as well as many other books. He is also a journalist and appears on a podcast called ‘Flintoff, Savage and the Ping Pong Guy’</a:t>
            </a:r>
          </a:p>
        </p:txBody>
      </p:sp>
      <p:sp>
        <p:nvSpPr>
          <p:cNvPr id="11" name="TextBox 10"/>
          <p:cNvSpPr txBox="1"/>
          <p:nvPr/>
        </p:nvSpPr>
        <p:spPr>
          <a:xfrm>
            <a:off x="8346045" y="5145361"/>
            <a:ext cx="3184264" cy="1015663"/>
          </a:xfrm>
          <a:prstGeom prst="rect">
            <a:avLst/>
          </a:prstGeom>
          <a:noFill/>
        </p:spPr>
        <p:txBody>
          <a:bodyPr wrap="square" rtlCol="0">
            <a:spAutoFit/>
          </a:bodyPr>
          <a:lstStyle/>
          <a:p>
            <a:pPr algn="ctr"/>
            <a:r>
              <a:rPr lang="en-US" b="1" dirty="0">
                <a:solidFill>
                  <a:schemeClr val="tx1">
                    <a:lumMod val="75000"/>
                    <a:lumOff val="25000"/>
                  </a:schemeClr>
                </a:solidFill>
                <a:latin typeface="Calibri" panose="020F0502020204030204" pitchFamily="34" charset="0"/>
                <a:cs typeface="Calibri" panose="020F0502020204030204" pitchFamily="34" charset="0"/>
              </a:rPr>
              <a:t>Gemma Oaten</a:t>
            </a:r>
          </a:p>
          <a:p>
            <a:pPr algn="ctr"/>
            <a:r>
              <a:rPr lang="en-US" sz="1400" dirty="0">
                <a:solidFill>
                  <a:schemeClr val="tx1">
                    <a:lumMod val="75000"/>
                    <a:lumOff val="25000"/>
                  </a:schemeClr>
                </a:solidFill>
                <a:latin typeface="Calibri" panose="020F0502020204030204" pitchFamily="34" charset="0"/>
                <a:cs typeface="Calibri" panose="020F0502020204030204" pitchFamily="34" charset="0"/>
              </a:rPr>
              <a:t>Actress, with roles in Emmerdale and </a:t>
            </a:r>
            <a:r>
              <a:rPr lang="en-US" sz="1400" dirty="0" err="1">
                <a:solidFill>
                  <a:schemeClr val="tx1">
                    <a:lumMod val="75000"/>
                    <a:lumOff val="25000"/>
                  </a:schemeClr>
                </a:solidFill>
                <a:latin typeface="Calibri" panose="020F0502020204030204" pitchFamily="34" charset="0"/>
                <a:cs typeface="Calibri" panose="020F0502020204030204" pitchFamily="34" charset="0"/>
              </a:rPr>
              <a:t>Holby</a:t>
            </a:r>
            <a:r>
              <a:rPr lang="en-US" sz="1400" dirty="0">
                <a:solidFill>
                  <a:schemeClr val="tx1">
                    <a:lumMod val="75000"/>
                    <a:lumOff val="25000"/>
                  </a:schemeClr>
                </a:solidFill>
                <a:latin typeface="Calibri" panose="020F0502020204030204" pitchFamily="34" charset="0"/>
                <a:cs typeface="Calibri" panose="020F0502020204030204" pitchFamily="34" charset="0"/>
              </a:rPr>
              <a:t> City as well as a number of other shows</a:t>
            </a:r>
          </a:p>
        </p:txBody>
      </p:sp>
      <p:pic>
        <p:nvPicPr>
          <p:cNvPr id="4" name="Picture 3" descr="A person in a white shirt&#10;&#10;Description automatically generated">
            <a:extLst>
              <a:ext uri="{FF2B5EF4-FFF2-40B4-BE49-F238E27FC236}">
                <a16:creationId xmlns:a16="http://schemas.microsoft.com/office/drawing/2014/main" id="{703EE2FB-E17C-3448-87F0-1F2B3D75621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64080" y="2274411"/>
            <a:ext cx="1764835" cy="2648211"/>
          </a:xfrm>
          <a:prstGeom prst="rect">
            <a:avLst/>
          </a:prstGeom>
        </p:spPr>
      </p:pic>
      <p:pic>
        <p:nvPicPr>
          <p:cNvPr id="10" name="Picture 9" descr="A person looking at the camera&#10;&#10;Description automatically generated">
            <a:extLst>
              <a:ext uri="{FF2B5EF4-FFF2-40B4-BE49-F238E27FC236}">
                <a16:creationId xmlns:a16="http://schemas.microsoft.com/office/drawing/2014/main" id="{A989BADF-14FA-5343-8072-4799B8AE5B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55759" y="2238025"/>
            <a:ext cx="1764835" cy="2684597"/>
          </a:xfrm>
          <a:prstGeom prst="rect">
            <a:avLst/>
          </a:prstGeom>
        </p:spPr>
      </p:pic>
      <p:pic>
        <p:nvPicPr>
          <p:cNvPr id="14" name="Picture 13" descr="A person standing on a city street&#10;&#10;Description automatically generated">
            <a:extLst>
              <a:ext uri="{FF2B5EF4-FFF2-40B4-BE49-F238E27FC236}">
                <a16:creationId xmlns:a16="http://schemas.microsoft.com/office/drawing/2014/main" id="{2B9504CA-40A2-1345-9F07-C5600BFF31F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371406" y="2274411"/>
            <a:ext cx="2232115" cy="2648212"/>
          </a:xfrm>
          <a:prstGeom prst="rect">
            <a:avLst/>
          </a:prstGeom>
        </p:spPr>
      </p:pic>
    </p:spTree>
    <p:extLst>
      <p:ext uri="{BB962C8B-B14F-4D97-AF65-F5344CB8AC3E}">
        <p14:creationId xmlns:p14="http://schemas.microsoft.com/office/powerpoint/2010/main" val="989662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riding a motorcycle on the side of a road&#10;&#10;Description automatically generated">
            <a:extLst>
              <a:ext uri="{FF2B5EF4-FFF2-40B4-BE49-F238E27FC236}">
                <a16:creationId xmlns:a16="http://schemas.microsoft.com/office/drawing/2014/main" id="{BCD3CD3E-43B1-AD41-B3EB-A7A693BEDA2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190509"/>
            <a:ext cx="12192000" cy="8264242"/>
          </a:xfrm>
          <a:prstGeom prst="rect">
            <a:avLst/>
          </a:prstGeom>
        </p:spPr>
      </p:pic>
      <p:sp>
        <p:nvSpPr>
          <p:cNvPr id="2" name="Rectangle 1">
            <a:extLst>
              <a:ext uri="{FF2B5EF4-FFF2-40B4-BE49-F238E27FC236}">
                <a16:creationId xmlns:a16="http://schemas.microsoft.com/office/drawing/2014/main" id="{21A0D894-0821-2041-A2B5-C340635E8FFB}"/>
              </a:ext>
            </a:extLst>
          </p:cNvPr>
          <p:cNvSpPr/>
          <p:nvPr/>
        </p:nvSpPr>
        <p:spPr>
          <a:xfrm>
            <a:off x="475074" y="28280"/>
            <a:ext cx="9545028" cy="923330"/>
          </a:xfrm>
          <a:prstGeom prst="rect">
            <a:avLst/>
          </a:prstGeom>
          <a:noFill/>
        </p:spPr>
        <p:txBody>
          <a:bodyPr wrap="square">
            <a:spAutoFit/>
          </a:bodyPr>
          <a:lstStyle/>
          <a:p>
            <a:pPr lvl="0">
              <a:spcAft>
                <a:spcPts val="0"/>
              </a:spcAft>
            </a:pPr>
            <a:r>
              <a:rPr lang="en-GB" sz="5400" dirty="0">
                <a:solidFill>
                  <a:schemeClr val="bg1"/>
                </a:solidFill>
                <a:latin typeface="Calibri" panose="020F0502020204030204" pitchFamily="34" charset="0"/>
                <a:ea typeface="Calibri" panose="020F0502020204030204" pitchFamily="34" charset="0"/>
                <a:cs typeface="Times New Roman" panose="02020603050405020304" pitchFamily="18" charset="0"/>
              </a:rPr>
              <a:t>Remember: don’t give up – ever!</a:t>
            </a:r>
          </a:p>
        </p:txBody>
      </p:sp>
      <p:sp>
        <p:nvSpPr>
          <p:cNvPr id="3" name="TextBox 2">
            <a:extLst>
              <a:ext uri="{FF2B5EF4-FFF2-40B4-BE49-F238E27FC236}">
                <a16:creationId xmlns:a16="http://schemas.microsoft.com/office/drawing/2014/main" id="{23D258CC-B0CD-294C-8279-57D105C204BA}"/>
              </a:ext>
            </a:extLst>
          </p:cNvPr>
          <p:cNvSpPr txBox="1"/>
          <p:nvPr/>
        </p:nvSpPr>
        <p:spPr>
          <a:xfrm>
            <a:off x="475074" y="794479"/>
            <a:ext cx="4559300" cy="1107996"/>
          </a:xfrm>
          <a:prstGeom prst="rect">
            <a:avLst/>
          </a:prstGeom>
          <a:noFill/>
        </p:spPr>
        <p:txBody>
          <a:bodyPr wrap="square" rtlCol="0">
            <a:spAutoFit/>
          </a:bodyPr>
          <a:lstStyle/>
          <a:p>
            <a:r>
              <a:rPr lang="en-US" sz="6600" b="1" dirty="0">
                <a:solidFill>
                  <a:schemeClr val="bg1"/>
                </a:solidFill>
                <a:latin typeface="Calibri" panose="020F0502020204030204" pitchFamily="34" charset="0"/>
                <a:cs typeface="Calibri" panose="020F0502020204030204" pitchFamily="34" charset="0"/>
              </a:rPr>
              <a:t>BE BRAVE</a:t>
            </a:r>
          </a:p>
        </p:txBody>
      </p:sp>
      <p:sp>
        <p:nvSpPr>
          <p:cNvPr id="7" name="TextBox 6"/>
          <p:cNvSpPr txBox="1"/>
          <p:nvPr/>
        </p:nvSpPr>
        <p:spPr>
          <a:xfrm>
            <a:off x="314819" y="6511340"/>
            <a:ext cx="8173279" cy="369332"/>
          </a:xfrm>
          <a:prstGeom prst="rect">
            <a:avLst/>
          </a:prstGeom>
          <a:noFill/>
        </p:spPr>
        <p:txBody>
          <a:bodyPr wrap="square" rtlCol="0">
            <a:spAutoFit/>
          </a:bodyPr>
          <a:lstStyle/>
          <a:p>
            <a:r>
              <a:rPr lang="en-US" b="1" dirty="0">
                <a:solidFill>
                  <a:schemeClr val="bg1"/>
                </a:solidFill>
                <a:latin typeface="Calibri" panose="020F0502020204030204" pitchFamily="34" charset="0"/>
                <a:cs typeface="Calibri" panose="020F0502020204030204" pitchFamily="34" charset="0"/>
              </a:rPr>
              <a:t>Make sure you have completed your </a:t>
            </a:r>
            <a:r>
              <a:rPr lang="en-US" b="1">
                <a:solidFill>
                  <a:schemeClr val="bg1"/>
                </a:solidFill>
                <a:latin typeface="Calibri" panose="020F0502020204030204" pitchFamily="34" charset="0"/>
                <a:cs typeface="Calibri" panose="020F0502020204030204" pitchFamily="34" charset="0"/>
              </a:rPr>
              <a:t>Be Awesome, </a:t>
            </a:r>
            <a:r>
              <a:rPr lang="en-US" b="1" dirty="0">
                <a:solidFill>
                  <a:schemeClr val="bg1"/>
                </a:solidFill>
                <a:latin typeface="Calibri" panose="020F0502020204030204" pitchFamily="34" charset="0"/>
                <a:cs typeface="Calibri" panose="020F0502020204030204" pitchFamily="34" charset="0"/>
              </a:rPr>
              <a:t>Go Big workbook.</a:t>
            </a:r>
          </a:p>
        </p:txBody>
      </p:sp>
    </p:spTree>
    <p:extLst>
      <p:ext uri="{BB962C8B-B14F-4D97-AF65-F5344CB8AC3E}">
        <p14:creationId xmlns:p14="http://schemas.microsoft.com/office/powerpoint/2010/main" val="2079320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F4A958C-E181-BB4A-94C1-C00FC88D5E88}"/>
              </a:ext>
            </a:extLst>
          </p:cNvPr>
          <p:cNvSpPr/>
          <p:nvPr/>
        </p:nvSpPr>
        <p:spPr>
          <a:xfrm>
            <a:off x="4741302" y="3660476"/>
            <a:ext cx="2709395" cy="261610"/>
          </a:xfrm>
          <a:prstGeom prst="rect">
            <a:avLst/>
          </a:prstGeom>
        </p:spPr>
        <p:txBody>
          <a:bodyPr wrap="none">
            <a:spAutoFit/>
          </a:bodyPr>
          <a:lstStyle/>
          <a:p>
            <a:pPr lvl="0" algn="ctr">
              <a:defRPr/>
            </a:pPr>
            <a:r>
              <a:rPr lang="en-GB" sz="1100" b="1" dirty="0">
                <a:latin typeface="Calibri" panose="020F0502020204030204" pitchFamily="34" charset="0"/>
                <a:cs typeface="Calibri" panose="020F0502020204030204" pitchFamily="34" charset="0"/>
              </a:rPr>
              <a:t>© 2020 The </a:t>
            </a:r>
            <a:r>
              <a:rPr lang="en-GB" sz="1100" b="1" dirty="0" err="1">
                <a:latin typeface="Calibri" panose="020F0502020204030204" pitchFamily="34" charset="0"/>
                <a:cs typeface="Calibri" panose="020F0502020204030204" pitchFamily="34" charset="0"/>
              </a:rPr>
              <a:t>PiXL</a:t>
            </a:r>
            <a:r>
              <a:rPr lang="en-GB" sz="1100" b="1" dirty="0">
                <a:latin typeface="Calibri" panose="020F0502020204030204" pitchFamily="34" charset="0"/>
                <a:cs typeface="Calibri" panose="020F0502020204030204" pitchFamily="34" charset="0"/>
              </a:rPr>
              <a:t> Club Ltd and Hachette UK</a:t>
            </a:r>
            <a:endParaRPr kumimoji="0" lang="en-US" sz="1100" b="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C3FD4BC7-1D82-CF4F-86FF-65CCC0C060F9}"/>
              </a:ext>
            </a:extLst>
          </p:cNvPr>
          <p:cNvSpPr txBox="1"/>
          <p:nvPr/>
        </p:nvSpPr>
        <p:spPr>
          <a:xfrm>
            <a:off x="2944978" y="4066590"/>
            <a:ext cx="6576094" cy="2296013"/>
          </a:xfrm>
          <a:prstGeom prst="rect">
            <a:avLst/>
          </a:prstGeom>
          <a:noFill/>
          <a:ln w="53975" cap="sq" cmpd="dbl">
            <a:solidFill>
              <a:schemeClr val="bg1">
                <a:lumMod val="50000"/>
              </a:schemeClr>
            </a:solidFill>
            <a:prstDash val="solid"/>
            <a:miter lim="800000"/>
          </a:ln>
        </p:spPr>
        <p:txBody>
          <a:bodyPr wrap="square" rtlCol="0">
            <a:spAutoFit/>
          </a:bodyPr>
          <a:lstStyle/>
          <a:p>
            <a:pPr>
              <a:lnSpc>
                <a:spcPct val="120000"/>
              </a:lnSpc>
            </a:pPr>
            <a:endParaRPr lang="en-GB" sz="1000" dirty="0">
              <a:latin typeface="Calibri" panose="020F0502020204030204" pitchFamily="34" charset="0"/>
              <a:cs typeface="Calibri" panose="020F0502020204030204" pitchFamily="34" charset="0"/>
            </a:endParaRPr>
          </a:p>
          <a:p>
            <a:pPr>
              <a:lnSpc>
                <a:spcPct val="120000"/>
              </a:lnSpc>
            </a:pPr>
            <a:r>
              <a:rPr lang="en-GB" sz="1000" dirty="0">
                <a:latin typeface="Calibri" panose="020F0502020204030204" pitchFamily="34" charset="0"/>
                <a:cs typeface="Calibri" panose="020F0502020204030204" pitchFamily="34" charset="0"/>
              </a:rPr>
              <a:t>This resource may be shared with any primary school Year 6 student in its current form, and parts thereof, to enhance your transition work with students.  All opinions and contributions are those of the authors. The contents of this resource are not connected with, or endorsed by, any other company, organisation or institution. </a:t>
            </a:r>
          </a:p>
          <a:p>
            <a:pPr>
              <a:lnSpc>
                <a:spcPct val="120000"/>
              </a:lnSpc>
            </a:pPr>
            <a:r>
              <a:rPr lang="en-GB" sz="1000" dirty="0">
                <a:latin typeface="Calibri" panose="020F0502020204030204" pitchFamily="34" charset="0"/>
                <a:cs typeface="Calibri" panose="020F0502020204030204" pitchFamily="34" charset="0"/>
              </a:rPr>
              <a:t> </a:t>
            </a:r>
          </a:p>
          <a:p>
            <a:pPr>
              <a:lnSpc>
                <a:spcPct val="120000"/>
              </a:lnSpc>
            </a:pPr>
            <a:r>
              <a:rPr lang="en-GB" sz="1000" dirty="0">
                <a:latin typeface="Calibri" panose="020F0502020204030204" pitchFamily="34" charset="0"/>
                <a:cs typeface="Calibri" panose="020F0502020204030204" pitchFamily="34" charset="0"/>
              </a:rPr>
              <a:t>If there are any inadvertent omissions or errors in the acknowledgements or usage, this is unintended and we will remedy these on written notification.</a:t>
            </a:r>
          </a:p>
          <a:p>
            <a:pPr>
              <a:lnSpc>
                <a:spcPct val="120000"/>
              </a:lnSpc>
            </a:pPr>
            <a:r>
              <a:rPr lang="en-GB" sz="1000" dirty="0">
                <a:latin typeface="Calibri" panose="020F0502020204030204" pitchFamily="34" charset="0"/>
                <a:cs typeface="Calibri" panose="020F0502020204030204" pitchFamily="34" charset="0"/>
              </a:rPr>
              <a:t> </a:t>
            </a:r>
          </a:p>
          <a:p>
            <a:pPr>
              <a:lnSpc>
                <a:spcPct val="120000"/>
              </a:lnSpc>
            </a:pPr>
            <a:r>
              <a:rPr lang="en-GB" sz="1000" dirty="0">
                <a:latin typeface="Calibri" panose="020F0502020204030204" pitchFamily="34" charset="0"/>
                <a:cs typeface="Calibri" panose="020F0502020204030204" pitchFamily="34" charset="0"/>
              </a:rPr>
              <a:t>Hachette UK own 'You Are Awesome' by Matthew Syed and 'Go Big' by Matthew Burton, which may be purchased by individuals and schools, should they wish to do so to enhance these resources for students.  'You Are Awesome' illustrations copyright © Toby Triumph.  'Go Big' illustrations copyright © Chris Madden. </a:t>
            </a:r>
          </a:p>
          <a:p>
            <a:pPr>
              <a:lnSpc>
                <a:spcPct val="120000"/>
              </a:lnSpc>
            </a:pPr>
            <a:r>
              <a:rPr lang="en-GB" sz="10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634761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3889" y="1296014"/>
            <a:ext cx="10786758" cy="1545038"/>
          </a:xfrm>
          <a:prstGeom prst="rect">
            <a:avLst/>
          </a:prstGeom>
          <a:noFill/>
        </p:spPr>
        <p:txBody>
          <a:bodyPr wrap="square" rtlCol="0">
            <a:spAutoFit/>
          </a:bodyPr>
          <a:lstStyle/>
          <a:p>
            <a:pPr>
              <a:lnSpc>
                <a:spcPct val="120000"/>
              </a:lnSpc>
            </a:pPr>
            <a:r>
              <a:rPr lang="en-US" sz="2000" dirty="0">
                <a:solidFill>
                  <a:schemeClr val="tx1">
                    <a:lumMod val="75000"/>
                    <a:lumOff val="25000"/>
                  </a:schemeClr>
                </a:solidFill>
                <a:latin typeface="Calibri" panose="020F0502020204030204" pitchFamily="34" charset="0"/>
                <a:cs typeface="Calibri" panose="020F0502020204030204" pitchFamily="34" charset="0"/>
              </a:rPr>
              <a:t>Each session will take you through some big ideas that will help you on the way to secondary school. </a:t>
            </a:r>
          </a:p>
          <a:p>
            <a:pPr>
              <a:lnSpc>
                <a:spcPct val="120000"/>
              </a:lnSpc>
            </a:pPr>
            <a:r>
              <a:rPr lang="en-US" sz="2000" dirty="0">
                <a:solidFill>
                  <a:schemeClr val="tx1">
                    <a:lumMod val="75000"/>
                    <a:lumOff val="25000"/>
                  </a:schemeClr>
                </a:solidFill>
                <a:latin typeface="Calibri" panose="020F0502020204030204" pitchFamily="34" charset="0"/>
                <a:cs typeface="Calibri" panose="020F0502020204030204" pitchFamily="34" charset="0"/>
              </a:rPr>
              <a:t>If you have the books ‘You Are Awesome’ and ‘Go Big’, you can read them alongside these sessions; look for the instructions at the bottom of the slides. If you haven’t, the sessions will still make sense on their own.</a:t>
            </a:r>
          </a:p>
        </p:txBody>
      </p:sp>
      <p:sp>
        <p:nvSpPr>
          <p:cNvPr id="6" name="TextBox 5"/>
          <p:cNvSpPr txBox="1"/>
          <p:nvPr/>
        </p:nvSpPr>
        <p:spPr>
          <a:xfrm>
            <a:off x="5180656" y="3259003"/>
            <a:ext cx="6199991" cy="2653034"/>
          </a:xfrm>
          <a:prstGeom prst="rect">
            <a:avLst/>
          </a:prstGeom>
          <a:noFill/>
        </p:spPr>
        <p:txBody>
          <a:bodyPr wrap="square" rtlCol="0">
            <a:spAutoFit/>
          </a:bodyPr>
          <a:lstStyle/>
          <a:p>
            <a:pPr>
              <a:lnSpc>
                <a:spcPct val="120000"/>
              </a:lnSpc>
            </a:pPr>
            <a:r>
              <a:rPr lang="en-US" sz="2000" dirty="0">
                <a:solidFill>
                  <a:schemeClr val="tx1">
                    <a:lumMod val="75000"/>
                    <a:lumOff val="25000"/>
                  </a:schemeClr>
                </a:solidFill>
                <a:latin typeface="Calibri" panose="020F0502020204030204" pitchFamily="34" charset="0"/>
                <a:cs typeface="Calibri" panose="020F0502020204030204" pitchFamily="34" charset="0"/>
              </a:rPr>
              <a:t>Each session will have:</a:t>
            </a:r>
          </a:p>
          <a:p>
            <a:pPr marL="285750" indent="-285750">
              <a:lnSpc>
                <a:spcPct val="120000"/>
              </a:lnSpc>
              <a:buFont typeface="Arial" charset="0"/>
              <a:buChar char="•"/>
            </a:pPr>
            <a:r>
              <a:rPr lang="en-US" sz="2000" dirty="0">
                <a:solidFill>
                  <a:schemeClr val="tx1">
                    <a:lumMod val="75000"/>
                    <a:lumOff val="25000"/>
                  </a:schemeClr>
                </a:solidFill>
                <a:latin typeface="Calibri" panose="020F0502020204030204" pitchFamily="34" charset="0"/>
                <a:cs typeface="Calibri" panose="020F0502020204030204" pitchFamily="34" charset="0"/>
              </a:rPr>
              <a:t>Two videos</a:t>
            </a:r>
          </a:p>
          <a:p>
            <a:pPr marL="285750" indent="-285750">
              <a:lnSpc>
                <a:spcPct val="120000"/>
              </a:lnSpc>
              <a:buFont typeface="Arial" charset="0"/>
              <a:buChar char="•"/>
            </a:pPr>
            <a:r>
              <a:rPr lang="en-US" sz="2000" dirty="0">
                <a:solidFill>
                  <a:schemeClr val="tx1">
                    <a:lumMod val="75000"/>
                    <a:lumOff val="25000"/>
                  </a:schemeClr>
                </a:solidFill>
                <a:latin typeface="Calibri" panose="020F0502020204030204" pitchFamily="34" charset="0"/>
                <a:cs typeface="Calibri" panose="020F0502020204030204" pitchFamily="34" charset="0"/>
              </a:rPr>
              <a:t>Some key points</a:t>
            </a:r>
          </a:p>
          <a:p>
            <a:pPr marL="285750" indent="-285750">
              <a:lnSpc>
                <a:spcPct val="120000"/>
              </a:lnSpc>
              <a:buFont typeface="Arial" charset="0"/>
              <a:buChar char="•"/>
            </a:pPr>
            <a:r>
              <a:rPr lang="en-US" sz="2000" dirty="0">
                <a:solidFill>
                  <a:schemeClr val="tx1">
                    <a:lumMod val="75000"/>
                    <a:lumOff val="25000"/>
                  </a:schemeClr>
                </a:solidFill>
                <a:latin typeface="Calibri" panose="020F0502020204030204" pitchFamily="34" charset="0"/>
                <a:cs typeface="Calibri" panose="020F0502020204030204" pitchFamily="34" charset="0"/>
              </a:rPr>
              <a:t>Some quotations from the books</a:t>
            </a:r>
          </a:p>
          <a:p>
            <a:pPr marL="285750" indent="-285750">
              <a:lnSpc>
                <a:spcPct val="120000"/>
              </a:lnSpc>
              <a:buFont typeface="Arial" charset="0"/>
              <a:buChar char="•"/>
            </a:pPr>
            <a:r>
              <a:rPr lang="en-US" sz="2000" dirty="0">
                <a:solidFill>
                  <a:schemeClr val="tx1">
                    <a:lumMod val="75000"/>
                    <a:lumOff val="25000"/>
                  </a:schemeClr>
                </a:solidFill>
                <a:latin typeface="Calibri" panose="020F0502020204030204" pitchFamily="34" charset="0"/>
                <a:cs typeface="Calibri" panose="020F0502020204030204" pitchFamily="34" charset="0"/>
              </a:rPr>
              <a:t>Some questions for you to think about</a:t>
            </a:r>
          </a:p>
          <a:p>
            <a:pPr marL="285750" indent="-285750">
              <a:lnSpc>
                <a:spcPct val="120000"/>
              </a:lnSpc>
              <a:buFont typeface="Arial" charset="0"/>
              <a:buChar char="•"/>
            </a:pPr>
            <a:r>
              <a:rPr lang="en-US" sz="2000" dirty="0">
                <a:solidFill>
                  <a:schemeClr val="tx1">
                    <a:lumMod val="75000"/>
                    <a:lumOff val="25000"/>
                  </a:schemeClr>
                </a:solidFill>
                <a:latin typeface="Calibri" panose="020F0502020204030204" pitchFamily="34" charset="0"/>
                <a:cs typeface="Calibri" panose="020F0502020204030204" pitchFamily="34" charset="0"/>
              </a:rPr>
              <a:t>A workbook which accompanies these sessions that you should complete as you go.</a:t>
            </a:r>
          </a:p>
        </p:txBody>
      </p:sp>
      <p:pic>
        <p:nvPicPr>
          <p:cNvPr id="7" name="Picture 6" descr="A close up of a sign&#10;&#10;Description automatically generated">
            <a:extLst>
              <a:ext uri="{FF2B5EF4-FFF2-40B4-BE49-F238E27FC236}">
                <a16:creationId xmlns:a16="http://schemas.microsoft.com/office/drawing/2014/main" id="{A9A2648E-FD87-44DC-B4C1-6905C4AA421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8824" y="3259003"/>
            <a:ext cx="1913639" cy="2702880"/>
          </a:xfrm>
          <a:prstGeom prst="rect">
            <a:avLst/>
          </a:prstGeom>
        </p:spPr>
      </p:pic>
      <p:pic>
        <p:nvPicPr>
          <p:cNvPr id="9" name="Picture 8" descr="A close up of a sign&#10;&#10;Description automatically generated">
            <a:extLst>
              <a:ext uri="{FF2B5EF4-FFF2-40B4-BE49-F238E27FC236}">
                <a16:creationId xmlns:a16="http://schemas.microsoft.com/office/drawing/2014/main" id="{802FA903-3F64-4322-BD87-4A568EFE74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46896" y="3259004"/>
            <a:ext cx="1911673" cy="2702880"/>
          </a:xfrm>
          <a:prstGeom prst="rect">
            <a:avLst/>
          </a:prstGeom>
        </p:spPr>
      </p:pic>
    </p:spTree>
    <p:extLst>
      <p:ext uri="{BB962C8B-B14F-4D97-AF65-F5344CB8AC3E}">
        <p14:creationId xmlns:p14="http://schemas.microsoft.com/office/powerpoint/2010/main" val="65698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7633" y="1512677"/>
            <a:ext cx="6884894" cy="646331"/>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Our hope for you is that you will,</a:t>
            </a:r>
          </a:p>
        </p:txBody>
      </p:sp>
      <p:sp>
        <p:nvSpPr>
          <p:cNvPr id="3" name="AutoShape 2" descr="e awesome go big Logo.jp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e awesome go big Logo.jp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7633" y="2424127"/>
            <a:ext cx="6062594" cy="3346048"/>
          </a:xfrm>
          <a:prstGeom prst="rect">
            <a:avLst/>
          </a:prstGeom>
        </p:spPr>
      </p:pic>
      <p:sp>
        <p:nvSpPr>
          <p:cNvPr id="6" name="TextBox 5"/>
          <p:cNvSpPr txBox="1"/>
          <p:nvPr/>
        </p:nvSpPr>
        <p:spPr>
          <a:xfrm>
            <a:off x="7204577" y="4040001"/>
            <a:ext cx="3886151" cy="2246769"/>
          </a:xfrm>
          <a:prstGeom prst="rect">
            <a:avLst/>
          </a:prstGeom>
          <a:noFill/>
        </p:spPr>
        <p:txBody>
          <a:bodyPr wrap="square" rtlCol="0">
            <a:spAutoFit/>
          </a:bodyPr>
          <a:lstStyle/>
          <a:p>
            <a:r>
              <a:rPr lang="en-US" sz="3600" b="1" dirty="0">
                <a:solidFill>
                  <a:srgbClr val="FD4D04"/>
                </a:solidFill>
                <a:latin typeface="Calibri" panose="020F0502020204030204" pitchFamily="34" charset="0"/>
                <a:cs typeface="Calibri" panose="020F0502020204030204" pitchFamily="34" charset="0"/>
              </a:rPr>
              <a:t>We know that you can BE AWESOME!</a:t>
            </a:r>
          </a:p>
          <a:p>
            <a:r>
              <a:rPr lang="en-US" sz="3600" b="1" dirty="0">
                <a:solidFill>
                  <a:srgbClr val="FD4D04"/>
                </a:solidFill>
                <a:latin typeface="Calibri" panose="020F0502020204030204" pitchFamily="34" charset="0"/>
                <a:cs typeface="Calibri" panose="020F0502020204030204" pitchFamily="34" charset="0"/>
              </a:rPr>
              <a:t>Good luck!</a:t>
            </a:r>
            <a:endParaRPr lang="en-US" sz="2800" dirty="0">
              <a:solidFill>
                <a:srgbClr val="FD4D04"/>
              </a:solidFill>
              <a:latin typeface="Calibri Light" panose="020F0302020204030204" pitchFamily="34" charset="0"/>
              <a:cs typeface="Calibri Light" panose="020F0302020204030204" pitchFamily="34" charset="0"/>
            </a:endParaRPr>
          </a:p>
          <a:p>
            <a:r>
              <a:rPr lang="en-US" sz="1600" i="1" dirty="0">
                <a:solidFill>
                  <a:srgbClr val="FD4D04"/>
                </a:solidFill>
                <a:latin typeface="Calibri Light" panose="020F0302020204030204" pitchFamily="34" charset="0"/>
                <a:cs typeface="Calibri Light" panose="020F0302020204030204" pitchFamily="34" charset="0"/>
              </a:rPr>
              <a:t>The PiXL Team, Hachette Publishers, Matthew, Matthew and Gemma</a:t>
            </a:r>
          </a:p>
        </p:txBody>
      </p:sp>
    </p:spTree>
    <p:extLst>
      <p:ext uri="{BB962C8B-B14F-4D97-AF65-F5344CB8AC3E}">
        <p14:creationId xmlns:p14="http://schemas.microsoft.com/office/powerpoint/2010/main" val="1870755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4348" y="2871357"/>
            <a:ext cx="4730758" cy="1569660"/>
          </a:xfrm>
          <a:prstGeom prst="rect">
            <a:avLst/>
          </a:prstGeom>
          <a:noFill/>
        </p:spPr>
        <p:txBody>
          <a:bodyPr wrap="square" rtlCol="0">
            <a:spAutoFit/>
          </a:bodyPr>
          <a:lstStyle/>
          <a:p>
            <a:r>
              <a:rPr lang="en-US" sz="2400" dirty="0">
                <a:solidFill>
                  <a:schemeClr val="tx1">
                    <a:lumMod val="75000"/>
                    <a:lumOff val="25000"/>
                  </a:schemeClr>
                </a:solidFill>
                <a:latin typeface="Calibri" panose="020F0502020204030204" pitchFamily="34" charset="0"/>
                <a:cs typeface="Calibri" panose="020F0502020204030204" pitchFamily="34" charset="0"/>
              </a:rPr>
              <a:t>If you are reading ‘You Are Awesome’ alongside these sessions, then read up to page 45 and then complete this session.</a:t>
            </a:r>
          </a:p>
        </p:txBody>
      </p:sp>
      <p:pic>
        <p:nvPicPr>
          <p:cNvPr id="7" name="Picture 6" descr="A person holding a computer&#10;&#10;Description automatically generated">
            <a:hlinkClick r:id="rId2"/>
            <a:extLst>
              <a:ext uri="{FF2B5EF4-FFF2-40B4-BE49-F238E27FC236}">
                <a16:creationId xmlns:a16="http://schemas.microsoft.com/office/drawing/2014/main" id="{F821C283-1804-5E4D-8EC2-764FC6F1DFAC}"/>
              </a:ext>
            </a:extLst>
          </p:cNvPr>
          <p:cNvPicPr>
            <a:picLocks noChangeAspect="1"/>
          </p:cNvPicPr>
          <p:nvPr/>
        </p:nvPicPr>
        <p:blipFill>
          <a:blip r:embed="rId3"/>
          <a:stretch>
            <a:fillRect/>
          </a:stretch>
        </p:blipFill>
        <p:spPr>
          <a:xfrm>
            <a:off x="5455106" y="2220182"/>
            <a:ext cx="5811724" cy="3191325"/>
          </a:xfrm>
          <a:prstGeom prst="rect">
            <a:avLst/>
          </a:prstGeom>
        </p:spPr>
      </p:pic>
      <p:pic>
        <p:nvPicPr>
          <p:cNvPr id="9" name="Picture 8" descr="A close up of a logo&#10;&#10;Description automatically generated">
            <a:hlinkClick r:id="rId2"/>
            <a:extLst>
              <a:ext uri="{FF2B5EF4-FFF2-40B4-BE49-F238E27FC236}">
                <a16:creationId xmlns:a16="http://schemas.microsoft.com/office/drawing/2014/main" id="{F6BAAF5D-3A94-F640-ABED-872AF6F8DBE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6000" y="2329037"/>
            <a:ext cx="2324100" cy="2654300"/>
          </a:xfrm>
          <a:prstGeom prst="rect">
            <a:avLst/>
          </a:prstGeom>
        </p:spPr>
      </p:pic>
    </p:spTree>
    <p:extLst>
      <p:ext uri="{BB962C8B-B14F-4D97-AF65-F5344CB8AC3E}">
        <p14:creationId xmlns:p14="http://schemas.microsoft.com/office/powerpoint/2010/main" val="1375679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DC536450-8A78-5445-8EDB-63C8B6F76259}"/>
              </a:ext>
            </a:extLst>
          </p:cNvPr>
          <p:cNvSpPr/>
          <p:nvPr/>
        </p:nvSpPr>
        <p:spPr>
          <a:xfrm>
            <a:off x="7406330" y="2190632"/>
            <a:ext cx="4149242" cy="2308324"/>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Arial" panose="020B0604020202020204" pitchFamily="34" charset="0"/>
              </a:rPr>
              <a:t>Have you ever thought about the fact that we get to choose our attitude?</a:t>
            </a:r>
          </a:p>
        </p:txBody>
      </p:sp>
      <p:pic>
        <p:nvPicPr>
          <p:cNvPr id="6" name="Picture 5" descr="A person in glasses looking at the camera&#10;&#10;Description automatically generated">
            <a:extLst>
              <a:ext uri="{FF2B5EF4-FFF2-40B4-BE49-F238E27FC236}">
                <a16:creationId xmlns:a16="http://schemas.microsoft.com/office/drawing/2014/main" id="{160837AF-68E6-F745-BFE9-55F8F0BF5B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0048" y="1519881"/>
            <a:ext cx="6871743" cy="5117255"/>
          </a:xfrm>
          <a:prstGeom prst="rect">
            <a:avLst/>
          </a:prstGeom>
        </p:spPr>
      </p:pic>
    </p:spTree>
    <p:extLst>
      <p:ext uri="{BB962C8B-B14F-4D97-AF65-F5344CB8AC3E}">
        <p14:creationId xmlns:p14="http://schemas.microsoft.com/office/powerpoint/2010/main" val="3191276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52A92D-C90E-1D43-AE03-682B4697895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17492" y="1523998"/>
            <a:ext cx="7518480" cy="5157537"/>
          </a:xfrm>
          <a:prstGeom prst="rect">
            <a:avLst/>
          </a:prstGeom>
        </p:spPr>
      </p:pic>
      <p:sp>
        <p:nvSpPr>
          <p:cNvPr id="2" name="Rectangle 1">
            <a:extLst>
              <a:ext uri="{FF2B5EF4-FFF2-40B4-BE49-F238E27FC236}">
                <a16:creationId xmlns:a16="http://schemas.microsoft.com/office/drawing/2014/main" id="{291D27F6-3491-904B-B549-0841079C48CC}"/>
              </a:ext>
            </a:extLst>
          </p:cNvPr>
          <p:cNvSpPr/>
          <p:nvPr/>
        </p:nvSpPr>
        <p:spPr>
          <a:xfrm>
            <a:off x="456028" y="1523998"/>
            <a:ext cx="3458246" cy="1754326"/>
          </a:xfrm>
          <a:prstGeom prst="rect">
            <a:avLst/>
          </a:prstGeom>
          <a:noFill/>
        </p:spPr>
        <p:txBody>
          <a:bodyPr wrap="square">
            <a:spAutoFit/>
          </a:bodyPr>
          <a:lstStyle/>
          <a:p>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Even when we can’t choose SOME things…</a:t>
            </a:r>
            <a:endParaRPr lang="en-US" sz="3600" dirty="0">
              <a:solidFill>
                <a:schemeClr val="tx1">
                  <a:lumMod val="75000"/>
                  <a:lumOff val="25000"/>
                </a:schemeClr>
              </a:solidFill>
            </a:endParaRPr>
          </a:p>
        </p:txBody>
      </p:sp>
    </p:spTree>
    <p:extLst>
      <p:ext uri="{BB962C8B-B14F-4D97-AF65-F5344CB8AC3E}">
        <p14:creationId xmlns:p14="http://schemas.microsoft.com/office/powerpoint/2010/main" val="975752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632671-ABC5-3540-A099-4D589257D365}"/>
              </a:ext>
            </a:extLst>
          </p:cNvPr>
          <p:cNvSpPr/>
          <p:nvPr/>
        </p:nvSpPr>
        <p:spPr>
          <a:xfrm>
            <a:off x="1210962" y="1853543"/>
            <a:ext cx="5669668" cy="1754326"/>
          </a:xfrm>
          <a:prstGeom prst="rect">
            <a:avLst/>
          </a:prstGeom>
          <a:noFill/>
        </p:spPr>
        <p:txBody>
          <a:bodyPr wrap="square">
            <a:spAutoFit/>
          </a:bodyPr>
          <a:lstStyle/>
          <a:p>
            <a:pPr algn="r"/>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Sometimes we have attitudes about ourselves we didn’t even know we had. </a:t>
            </a:r>
            <a:endParaRPr lang="en-US" sz="3600" dirty="0">
              <a:solidFill>
                <a:schemeClr val="tx1">
                  <a:lumMod val="75000"/>
                  <a:lumOff val="25000"/>
                </a:schemeClr>
              </a:solidFill>
            </a:endParaRPr>
          </a:p>
        </p:txBody>
      </p:sp>
      <p:pic>
        <p:nvPicPr>
          <p:cNvPr id="6" name="Picture 5" descr="A picture containing person, man, yellow, looking&#10;&#10;Description automatically generated">
            <a:extLst>
              <a:ext uri="{FF2B5EF4-FFF2-40B4-BE49-F238E27FC236}">
                <a16:creationId xmlns:a16="http://schemas.microsoft.com/office/drawing/2014/main" id="{18CFC0F5-C656-B64C-8402-457C59C79EE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67799" y="3806869"/>
            <a:ext cx="4908620" cy="2898457"/>
          </a:xfrm>
          <a:prstGeom prst="rect">
            <a:avLst/>
          </a:prstGeom>
        </p:spPr>
      </p:pic>
      <p:pic>
        <p:nvPicPr>
          <p:cNvPr id="8" name="Picture 7" descr="A person standing in a room&#10;&#10;Description automatically generated">
            <a:extLst>
              <a:ext uri="{FF2B5EF4-FFF2-40B4-BE49-F238E27FC236}">
                <a16:creationId xmlns:a16="http://schemas.microsoft.com/office/drawing/2014/main" id="{EA3F3E60-B5CC-0B47-BB00-B98A3ADB0DB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43800" y="1945662"/>
            <a:ext cx="3284050" cy="4759664"/>
          </a:xfrm>
          <a:prstGeom prst="rect">
            <a:avLst/>
          </a:prstGeom>
        </p:spPr>
      </p:pic>
    </p:spTree>
    <p:extLst>
      <p:ext uri="{BB962C8B-B14F-4D97-AF65-F5344CB8AC3E}">
        <p14:creationId xmlns:p14="http://schemas.microsoft.com/office/powerpoint/2010/main" val="3248552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14E5C0-7C94-234F-A7FC-8CF7A55F9779}"/>
              </a:ext>
            </a:extLst>
          </p:cNvPr>
          <p:cNvSpPr/>
          <p:nvPr/>
        </p:nvSpPr>
        <p:spPr>
          <a:xfrm>
            <a:off x="593889" y="1604835"/>
            <a:ext cx="6459919" cy="1200329"/>
          </a:xfrm>
          <a:prstGeom prst="rect">
            <a:avLst/>
          </a:prstGeom>
          <a:noFill/>
        </p:spPr>
        <p:txBody>
          <a:bodyPr wrap="square">
            <a:spAutoFit/>
          </a:bodyPr>
          <a:lstStyle/>
          <a:p>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Have you been 'kid </a:t>
            </a: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average</a:t>
            </a:r>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or ‘kid </a:t>
            </a: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awesome</a:t>
            </a:r>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primary school?</a:t>
            </a:r>
          </a:p>
        </p:txBody>
      </p:sp>
      <p:pic>
        <p:nvPicPr>
          <p:cNvPr id="6" name="Picture 5" descr="A close up of a sign&#10;&#10;Description automatically generated">
            <a:extLst>
              <a:ext uri="{FF2B5EF4-FFF2-40B4-BE49-F238E27FC236}">
                <a16:creationId xmlns:a16="http://schemas.microsoft.com/office/drawing/2014/main" id="{D68F5F77-376A-B14B-B161-9F535F885F6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58531" y="1604835"/>
            <a:ext cx="3309409" cy="4677502"/>
          </a:xfrm>
          <a:prstGeom prst="rect">
            <a:avLst/>
          </a:prstGeom>
        </p:spPr>
      </p:pic>
      <p:sp>
        <p:nvSpPr>
          <p:cNvPr id="2" name="TextBox 1"/>
          <p:cNvSpPr txBox="1"/>
          <p:nvPr/>
        </p:nvSpPr>
        <p:spPr>
          <a:xfrm>
            <a:off x="593889" y="3105834"/>
            <a:ext cx="4845457" cy="646331"/>
          </a:xfrm>
          <a:prstGeom prst="rect">
            <a:avLst/>
          </a:prstGeom>
          <a:noFill/>
        </p:spPr>
        <p:txBody>
          <a:bodyPr wrap="square" rtlCol="0">
            <a:spAutoFit/>
          </a:bodyPr>
          <a:lstStyle/>
          <a:p>
            <a:r>
              <a:rPr lang="en-US" sz="3600" b="1" dirty="0">
                <a:solidFill>
                  <a:srgbClr val="FD4D04"/>
                </a:solidFill>
                <a:latin typeface="Calibri" panose="020F0502020204030204" pitchFamily="34" charset="0"/>
                <a:cs typeface="Calibri" panose="020F0502020204030204" pitchFamily="34" charset="0"/>
              </a:rPr>
              <a:t>What is the difference?</a:t>
            </a:r>
          </a:p>
        </p:txBody>
      </p:sp>
    </p:spTree>
    <p:extLst>
      <p:ext uri="{BB962C8B-B14F-4D97-AF65-F5344CB8AC3E}">
        <p14:creationId xmlns:p14="http://schemas.microsoft.com/office/powerpoint/2010/main" val="2428723149"/>
      </p:ext>
    </p:extLst>
  </p:cSld>
  <p:clrMapOvr>
    <a:masterClrMapping/>
  </p:clrMapOvr>
</p:sld>
</file>

<file path=ppt/theme/theme1.xml><?xml version="1.0" encoding="utf-8"?>
<a:theme xmlns:a="http://schemas.openxmlformats.org/drawingml/2006/main" name="AccentBoxVTI">
  <a:themeElements>
    <a:clrScheme name="AnalogousFromLightSeedLeftStep">
      <a:dk1>
        <a:srgbClr val="000000"/>
      </a:dk1>
      <a:lt1>
        <a:srgbClr val="FFFFFF"/>
      </a:lt1>
      <a:dk2>
        <a:srgbClr val="242E41"/>
      </a:dk2>
      <a:lt2>
        <a:srgbClr val="E3E2E8"/>
      </a:lt2>
      <a:accent1>
        <a:srgbClr val="9DA57D"/>
      </a:accent1>
      <a:accent2>
        <a:srgbClr val="ADA176"/>
      </a:accent2>
      <a:accent3>
        <a:srgbClr val="BC9782"/>
      </a:accent3>
      <a:accent4>
        <a:srgbClr val="BA7F82"/>
      </a:accent4>
      <a:accent5>
        <a:srgbClr val="C491A9"/>
      </a:accent5>
      <a:accent6>
        <a:srgbClr val="BA7FB3"/>
      </a:accent6>
      <a:hlink>
        <a:srgbClr val="7A6DB0"/>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336</TotalTime>
  <Words>873</Words>
  <Application>Microsoft Office PowerPoint</Application>
  <PresentationFormat>Widescreen</PresentationFormat>
  <Paragraphs>86</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Avenir Next LT Pro</vt:lpstr>
      <vt:lpstr>Calibri</vt:lpstr>
      <vt:lpstr>Calibri Light</vt:lpstr>
      <vt:lpstr>AccentBoxVTI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Sidell</dc:creator>
  <cp:lastModifiedBy>Grace Young</cp:lastModifiedBy>
  <cp:revision>53</cp:revision>
  <dcterms:created xsi:type="dcterms:W3CDTF">2020-04-28T19:09:08Z</dcterms:created>
  <dcterms:modified xsi:type="dcterms:W3CDTF">2020-06-05T12:36:21Z</dcterms:modified>
</cp:coreProperties>
</file>