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5"/>
  </p:notesMasterIdLst>
  <p:sldIdLst>
    <p:sldId id="256" r:id="rId2"/>
    <p:sldId id="270" r:id="rId3"/>
    <p:sldId id="265" r:id="rId4"/>
    <p:sldId id="271" r:id="rId5"/>
    <p:sldId id="273" r:id="rId6"/>
    <p:sldId id="274" r:id="rId7"/>
    <p:sldId id="276" r:id="rId8"/>
    <p:sldId id="277" r:id="rId9"/>
    <p:sldId id="278" r:id="rId10"/>
    <p:sldId id="280" r:id="rId11"/>
    <p:sldId id="281" r:id="rId12"/>
    <p:sldId id="282" r:id="rId13"/>
    <p:sldId id="284" r:id="rId14"/>
    <p:sldId id="285" r:id="rId15"/>
    <p:sldId id="287" r:id="rId16"/>
    <p:sldId id="288" r:id="rId17"/>
    <p:sldId id="289" r:id="rId18"/>
    <p:sldId id="291" r:id="rId19"/>
    <p:sldId id="293" r:id="rId20"/>
    <p:sldId id="294" r:id="rId21"/>
    <p:sldId id="296" r:id="rId22"/>
    <p:sldId id="297" r:id="rId23"/>
    <p:sldId id="298" r:id="rId2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61"/>
  </p:normalViewPr>
  <p:slideViewPr>
    <p:cSldViewPr snapToGrid="0" snapToObjects="1">
      <p:cViewPr varScale="1">
        <p:scale>
          <a:sx n="44" d="100"/>
          <a:sy n="44" d="100"/>
        </p:scale>
        <p:origin x="20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6/2/2020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34102-0ADA-3F4F-A855-30D63F3A7A19}" type="slidenum">
              <a:rPr lang="en-US" smtClean="0"/>
              <a:t>22</a:t>
            </a:fld>
            <a:endParaRPr lang="en-US" dirty="0"/>
          </a:p>
        </p:txBody>
      </p:sp>
    </p:spTree>
    <p:extLst>
      <p:ext uri="{BB962C8B-B14F-4D97-AF65-F5344CB8AC3E}">
        <p14:creationId xmlns:p14="http://schemas.microsoft.com/office/powerpoint/2010/main" val="33121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E2B6F1-452E-6B4D-A4FB-914886DEBEF2}"/>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5" name="Footer Placeholder 4">
            <a:extLst>
              <a:ext uri="{FF2B5EF4-FFF2-40B4-BE49-F238E27FC236}">
                <a16:creationId xmlns:a16="http://schemas.microsoft.com/office/drawing/2014/main"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77CEED-C3BA-144E-A8BC-78E96AE9D0EB}"/>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5" name="Footer Placeholder 4">
            <a:extLst>
              <a:ext uri="{FF2B5EF4-FFF2-40B4-BE49-F238E27FC236}">
                <a16:creationId xmlns:a16="http://schemas.microsoft.com/office/drawing/2014/main"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8A33B-121C-A347-ACA0-76167DC00672}"/>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5" name="Footer Placeholder 4">
            <a:extLst>
              <a:ext uri="{FF2B5EF4-FFF2-40B4-BE49-F238E27FC236}">
                <a16:creationId xmlns:a16="http://schemas.microsoft.com/office/drawing/2014/main"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6/2/2020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4B20D-C287-5041-B70A-B307CCD3DCF6}"/>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5" name="Footer Placeholder 4">
            <a:extLst>
              <a:ext uri="{FF2B5EF4-FFF2-40B4-BE49-F238E27FC236}">
                <a16:creationId xmlns:a16="http://schemas.microsoft.com/office/drawing/2014/main"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2BCC82-81E8-A442-8FFA-414DC98360FB}"/>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5" name="Footer Placeholder 4">
            <a:extLst>
              <a:ext uri="{FF2B5EF4-FFF2-40B4-BE49-F238E27FC236}">
                <a16:creationId xmlns:a16="http://schemas.microsoft.com/office/drawing/2014/main"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F08C39-AF24-E148-8EDB-DBCD1DC04BCA}"/>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6" name="Footer Placeholder 5">
            <a:extLst>
              <a:ext uri="{FF2B5EF4-FFF2-40B4-BE49-F238E27FC236}">
                <a16:creationId xmlns:a16="http://schemas.microsoft.com/office/drawing/2014/main"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538C75-EDB0-7148-98B3-19734CE0DBA0}"/>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8" name="Footer Placeholder 7">
            <a:extLst>
              <a:ext uri="{FF2B5EF4-FFF2-40B4-BE49-F238E27FC236}">
                <a16:creationId xmlns:a16="http://schemas.microsoft.com/office/drawing/2014/main"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40162-0120-EE4C-B9A5-1EA29967380B}"/>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4" name="Footer Placeholder 3">
            <a:extLst>
              <a:ext uri="{FF2B5EF4-FFF2-40B4-BE49-F238E27FC236}">
                <a16:creationId xmlns:a16="http://schemas.microsoft.com/office/drawing/2014/main"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FB1D3-9A8E-CC4D-A76D-F188CF6E23E0}"/>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3" name="Footer Placeholder 2">
            <a:extLst>
              <a:ext uri="{FF2B5EF4-FFF2-40B4-BE49-F238E27FC236}">
                <a16:creationId xmlns:a16="http://schemas.microsoft.com/office/drawing/2014/main"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5C1878FE-5B63-0D4E-B254-E16D80B02F8C}"/>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6" name="Footer Placeholder 5">
            <a:extLst>
              <a:ext uri="{FF2B5EF4-FFF2-40B4-BE49-F238E27FC236}">
                <a16:creationId xmlns:a16="http://schemas.microsoft.com/office/drawing/2014/main"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12165A68-EA20-CD43-8AE1-E004E90DBF4F}"/>
              </a:ext>
            </a:extLst>
          </p:cNvPr>
          <p:cNvSpPr>
            <a:spLocks noGrp="1"/>
          </p:cNvSpPr>
          <p:nvPr>
            <p:ph type="dt" sz="half" idx="10"/>
          </p:nvPr>
        </p:nvSpPr>
        <p:spPr/>
        <p:txBody>
          <a:bodyPr/>
          <a:lstStyle/>
          <a:p>
            <a:fld id="{02AC24A9-CCB6-4F8D-B8DB-C2F3692CFA5A}" type="datetimeFigureOut">
              <a:rPr lang="en-US" smtClean="0"/>
              <a:t>6/2/2020</a:t>
            </a:fld>
            <a:endParaRPr lang="en-US" dirty="0"/>
          </a:p>
        </p:txBody>
      </p:sp>
      <p:sp>
        <p:nvSpPr>
          <p:cNvPr id="6" name="Footer Placeholder 5">
            <a:extLst>
              <a:ext uri="{FF2B5EF4-FFF2-40B4-BE49-F238E27FC236}">
                <a16:creationId xmlns:a16="http://schemas.microsoft.com/office/drawing/2014/main"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6/2/2020</a:t>
            </a:fld>
            <a:endParaRPr lang="en-US" dirty="0"/>
          </a:p>
        </p:txBody>
      </p:sp>
      <p:sp>
        <p:nvSpPr>
          <p:cNvPr id="5" name="Footer Placeholder 4">
            <a:extLst>
              <a:ext uri="{FF2B5EF4-FFF2-40B4-BE49-F238E27FC236}">
                <a16:creationId xmlns:a16="http://schemas.microsoft.com/office/drawing/2014/main"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DD686E-72F0-F149-8E00-6EEFEAE9958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beawesomegobig.co.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8E97A26-CF4C-3148-BE26-F6BE51F3CDD8}"/>
              </a:ext>
            </a:extLst>
          </p:cNvPr>
          <p:cNvSpPr/>
          <p:nvPr/>
        </p:nvSpPr>
        <p:spPr>
          <a:xfrm>
            <a:off x="1066710" y="5150700"/>
            <a:ext cx="3488902"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algn="r" defTabSz="514342">
              <a:defRPr/>
            </a:pPr>
            <a:r>
              <a:rPr lang="en-GB" sz="3600" b="1" dirty="0">
                <a:solidFill>
                  <a:schemeClr val="tx1">
                    <a:lumMod val="75000"/>
                    <a:lumOff val="25000"/>
                  </a:schemeClr>
                </a:solidFill>
                <a:latin typeface="Calibri" panose="020F0502020204030204" pitchFamily="34" charset="0"/>
                <a:cs typeface="Calibri" panose="020F0502020204030204" pitchFamily="34" charset="0"/>
              </a:rPr>
              <a:t>Workbook</a:t>
            </a:r>
            <a:endParaRPr lang="en-GB" sz="3600" b="1" dirty="0">
              <a:solidFill>
                <a:srgbClr val="F48B06"/>
              </a:solidFill>
              <a:latin typeface="Calibri" panose="020F0502020204030204" pitchFamily="34" charset="0"/>
              <a:cs typeface="Calibri" panose="020F0502020204030204" pitchFamily="34" charset="0"/>
            </a:endParaRPr>
          </a:p>
        </p:txBody>
      </p:sp>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516" y="3085233"/>
            <a:ext cx="4342968" cy="2388633"/>
          </a:xfrm>
          <a:prstGeom prst="rect">
            <a:avLst/>
          </a:prstGeom>
        </p:spPr>
      </p:pic>
      <p:sp>
        <p:nvSpPr>
          <p:cNvPr id="5" name="Rectangle 4">
            <a:extLst>
              <a:ext uri="{FF2B5EF4-FFF2-40B4-BE49-F238E27FC236}">
                <a16:creationId xmlns:a16="http://schemas.microsoft.com/office/drawing/2014/main" id="{3AA15717-4B32-E04E-8044-F987902A2D73}"/>
              </a:ext>
            </a:extLst>
          </p:cNvPr>
          <p:cNvSpPr/>
          <p:nvPr/>
        </p:nvSpPr>
        <p:spPr>
          <a:xfrm>
            <a:off x="2559880" y="7394606"/>
            <a:ext cx="1584088" cy="187615"/>
          </a:xfrm>
          <a:prstGeom prst="rect">
            <a:avLst/>
          </a:prstGeom>
        </p:spPr>
        <p:txBody>
          <a:bodyPr wrap="none">
            <a:spAutoFit/>
          </a:bodyPr>
          <a:lstStyle/>
          <a:p>
            <a:pPr lvl="0" algn="ctr">
              <a:defRPr/>
            </a:pPr>
            <a:r>
              <a:rPr lang="en-GB" sz="619" b="1" dirty="0">
                <a:latin typeface="Calibri" panose="020F0502020204030204" pitchFamily="34" charset="0"/>
                <a:cs typeface="Calibri" panose="020F0502020204030204" pitchFamily="34" charset="0"/>
              </a:rPr>
              <a:t>© 2020 The PiXL Club Ltd and Hachette UK</a:t>
            </a:r>
            <a:endParaRPr lang="en-US" sz="619" b="1"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7F4A3E4-F7A2-A54A-BD0D-290CA86A9824}"/>
              </a:ext>
            </a:extLst>
          </p:cNvPr>
          <p:cNvSpPr txBox="1"/>
          <p:nvPr/>
        </p:nvSpPr>
        <p:spPr>
          <a:xfrm>
            <a:off x="321277" y="7623046"/>
            <a:ext cx="6128950" cy="17706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563" dirty="0">
              <a:latin typeface="Calibri" panose="020F0502020204030204" pitchFamily="34" charset="0"/>
              <a:cs typeface="Calibri" panose="020F0502020204030204" pitchFamily="34" charset="0"/>
            </a:endParaRPr>
          </a:p>
          <a:p>
            <a:pPr>
              <a:lnSpc>
                <a:spcPct val="120000"/>
              </a:lnSpc>
            </a:pPr>
            <a:r>
              <a:rPr lang="en-GB" sz="8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563"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0281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368551" y="4478530"/>
            <a:ext cx="5686429" cy="39446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Name three things that have changed the most about you since you started primary school.</a:t>
            </a:r>
          </a:p>
          <a:p>
            <a:pPr>
              <a:spcBef>
                <a:spcPts val="675"/>
              </a:spcBef>
            </a:pPr>
            <a:r>
              <a:rPr lang="en-GB" sz="1600" dirty="0">
                <a:solidFill>
                  <a:schemeClr val="tx1">
                    <a:lumMod val="75000"/>
                    <a:lumOff val="25000"/>
                  </a:schemeClr>
                </a:solidFill>
                <a:latin typeface="Calibri" panose="020F0502020204030204" pitchFamily="34" charset="0"/>
              </a:rPr>
              <a:t>1.</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2.</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3.</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will you miss most about your old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368551" y="3476929"/>
            <a:ext cx="2451312"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School memories </a:t>
            </a:r>
          </a:p>
        </p:txBody>
      </p:sp>
      <p:sp>
        <p:nvSpPr>
          <p:cNvPr id="5" name="TextBox 4"/>
          <p:cNvSpPr txBox="1"/>
          <p:nvPr/>
        </p:nvSpPr>
        <p:spPr>
          <a:xfrm>
            <a:off x="379332" y="2110533"/>
            <a:ext cx="6144877" cy="1077218"/>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Doing this can help you to see how far you have come! You started primary school when you were just 5 years old – you couldn’t read or write back then! </a:t>
            </a:r>
          </a:p>
        </p:txBody>
      </p:sp>
      <p:sp>
        <p:nvSpPr>
          <p:cNvPr id="6" name="Rectangle 7">
            <a:extLst>
              <a:ext uri="{FF2B5EF4-FFF2-40B4-BE49-F238E27FC236}">
                <a16:creationId xmlns:a16="http://schemas.microsoft.com/office/drawing/2014/main" id="{083293E6-9C5B-3945-B148-C54CD33C34C5}"/>
              </a:ext>
            </a:extLst>
          </p:cNvPr>
          <p:cNvSpPr/>
          <p:nvPr/>
        </p:nvSpPr>
        <p:spPr>
          <a:xfrm>
            <a:off x="379332" y="1196502"/>
            <a:ext cx="4164496"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4</a:t>
            </a:r>
          </a:p>
          <a:p>
            <a:pPr defTabSz="514342">
              <a:defRPr/>
            </a:pPr>
            <a:r>
              <a:rPr lang="en-GB" sz="2400" b="1" dirty="0">
                <a:solidFill>
                  <a:srgbClr val="F48B06"/>
                </a:solidFill>
                <a:latin typeface="Calibri" panose="020F0502020204030204" pitchFamily="34" charset="0"/>
                <a:cs typeface="Calibri" panose="020F0502020204030204" pitchFamily="34" charset="0"/>
              </a:rPr>
              <a:t>Making the change</a:t>
            </a:r>
          </a:p>
        </p:txBody>
      </p:sp>
    </p:spTree>
    <p:extLst>
      <p:ext uri="{BB962C8B-B14F-4D97-AF65-F5344CB8AC3E}">
        <p14:creationId xmlns:p14="http://schemas.microsoft.com/office/powerpoint/2010/main" val="126177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498043" y="1413316"/>
            <a:ext cx="1661160"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498043" y="2349013"/>
            <a:ext cx="5449742" cy="66992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Write down three things that you are really excited about doing in secondary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Write down three worries you have about secondary school. Speak to someone you trust about your worries to help you feel better. </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21999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370693" y="1647025"/>
            <a:ext cx="239655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4299992" y="9092875"/>
            <a:ext cx="2368854" cy="438582"/>
          </a:xfrm>
          <a:prstGeom prst="rect">
            <a:avLst/>
          </a:prstGeom>
        </p:spPr>
        <p:txBody>
          <a:bodyPr wrap="none">
            <a:spAutoFit/>
          </a:bodyPr>
          <a:lstStyle/>
          <a:p>
            <a:r>
              <a:rPr lang="en-GB" sz="2250" b="1" dirty="0">
                <a:solidFill>
                  <a:schemeClr val="bg1"/>
                </a:solidFill>
                <a:latin typeface="Calibri" panose="020F0502020204030204" pitchFamily="34" charset="0"/>
                <a:cs typeface="Calibri" panose="020F0502020204030204" pitchFamily="34" charset="0"/>
              </a:rPr>
              <a:t>It is YOR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406438" y="2708413"/>
            <a:ext cx="4702275"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406438" y="3602117"/>
            <a:ext cx="4483614"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Use it as a stepping stone to help you achieve, and enjoy a new school and environment. </a:t>
            </a:r>
          </a:p>
        </p:txBody>
      </p:sp>
      <p:sp>
        <p:nvSpPr>
          <p:cNvPr id="4" name="TextBox 3"/>
          <p:cNvSpPr txBox="1"/>
          <p:nvPr/>
        </p:nvSpPr>
        <p:spPr>
          <a:xfrm>
            <a:off x="406438" y="4480957"/>
            <a:ext cx="5199232" cy="584775"/>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that you have already done at primary school that you would like to build on?</a:t>
            </a:r>
          </a:p>
        </p:txBody>
      </p:sp>
    </p:spTree>
    <p:extLst>
      <p:ext uri="{BB962C8B-B14F-4D97-AF65-F5344CB8AC3E}">
        <p14:creationId xmlns:p14="http://schemas.microsoft.com/office/powerpoint/2010/main" val="20215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298" y="2217487"/>
            <a:ext cx="6039636" cy="1815882"/>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Now is the time to remind yourself of that!</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3258625423"/>
              </p:ext>
            </p:extLst>
          </p:nvPr>
        </p:nvGraphicFramePr>
        <p:xfrm>
          <a:off x="408298" y="4318329"/>
          <a:ext cx="6135082" cy="4873234"/>
        </p:xfrm>
        <a:graphic>
          <a:graphicData uri="http://schemas.openxmlformats.org/drawingml/2006/table">
            <a:tbl>
              <a:tblPr firstRow="1" bandRow="1">
                <a:tableStyleId>{5C22544A-7EE6-4342-B048-85BDC9FD1C3A}</a:tableStyleId>
              </a:tblPr>
              <a:tblGrid>
                <a:gridCol w="3067541">
                  <a:extLst>
                    <a:ext uri="{9D8B030D-6E8A-4147-A177-3AD203B41FA5}">
                      <a16:colId xmlns:a16="http://schemas.microsoft.com/office/drawing/2014/main" val="20000"/>
                    </a:ext>
                  </a:extLst>
                </a:gridCol>
                <a:gridCol w="3067541">
                  <a:extLst>
                    <a:ext uri="{9D8B030D-6E8A-4147-A177-3AD203B41FA5}">
                      <a16:colId xmlns:a16="http://schemas.microsoft.com/office/drawing/2014/main" val="20001"/>
                    </a:ext>
                  </a:extLst>
                </a:gridCol>
              </a:tblGrid>
              <a:tr h="326291">
                <a:tc>
                  <a:txBody>
                    <a:bodyPr/>
                    <a:lstStyle/>
                    <a:p>
                      <a:r>
                        <a:rPr lang="en-US" sz="1600" b="1" i="0" dirty="0">
                          <a:solidFill>
                            <a:schemeClr val="bg1"/>
                          </a:solidFill>
                          <a:latin typeface="Calibri" panose="020F0502020204030204" pitchFamily="34" charset="0"/>
                          <a:cs typeface="Calibri" panose="020F0502020204030204" pitchFamily="34" charset="0"/>
                        </a:rPr>
                        <a:t>Statement</a:t>
                      </a:r>
                    </a:p>
                  </a:txBody>
                  <a:tcPr marL="51435" marR="51435" marT="25718" marB="25718">
                    <a:solidFill>
                      <a:srgbClr val="FC8102"/>
                    </a:solidFill>
                  </a:tcPr>
                </a:tc>
                <a:tc>
                  <a:txBody>
                    <a:bodyPr/>
                    <a:lstStyle/>
                    <a:p>
                      <a:r>
                        <a:rPr lang="en-US" sz="1600" b="1" i="0" dirty="0">
                          <a:solidFill>
                            <a:schemeClr val="bg1"/>
                          </a:solidFill>
                          <a:latin typeface="Calibri" panose="020F0502020204030204" pitchFamily="34" charset="0"/>
                          <a:cs typeface="Calibri" panose="020F0502020204030204" pitchFamily="34" charset="0"/>
                        </a:rPr>
                        <a:t>Transform</a:t>
                      </a:r>
                      <a:r>
                        <a:rPr lang="en-US" sz="1600" b="1" i="0" baseline="0" dirty="0">
                          <a:solidFill>
                            <a:schemeClr val="bg1"/>
                          </a:solidFill>
                          <a:latin typeface="Calibri" panose="020F0502020204030204" pitchFamily="34" charset="0"/>
                          <a:cs typeface="Calibri" panose="020F0502020204030204" pitchFamily="34" charset="0"/>
                        </a:rPr>
                        <a:t> it!</a:t>
                      </a:r>
                      <a:endParaRPr lang="en-US" sz="1600" b="1" i="0" dirty="0">
                        <a:solidFill>
                          <a:schemeClr val="bg1"/>
                        </a:solidFill>
                        <a:latin typeface="Calibri" panose="020F0502020204030204" pitchFamily="34" charset="0"/>
                        <a:cs typeface="Calibri" panose="020F0502020204030204" pitchFamily="34" charset="0"/>
                      </a:endParaRPr>
                    </a:p>
                  </a:txBody>
                  <a:tcPr marL="51435" marR="51435" marT="25718" marB="25718">
                    <a:solidFill>
                      <a:srgbClr val="FC8102"/>
                    </a:solidFill>
                  </a:tcPr>
                </a:tc>
                <a:extLst>
                  <a:ext uri="{0D108BD9-81ED-4DB2-BD59-A6C34878D82A}">
                    <a16:rowId xmlns:a16="http://schemas.microsoft.com/office/drawing/2014/main" val="10000"/>
                  </a:ext>
                </a:extLst>
              </a:tr>
              <a:tr h="876003">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marL="51435" marR="51435" marT="25718" marB="25718">
                    <a:noFill/>
                  </a:tcPr>
                </a:tc>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marL="51435" marR="51435" marT="25718" marB="25718">
                    <a:noFill/>
                  </a:tcPr>
                </a:tc>
                <a:extLst>
                  <a:ext uri="{0D108BD9-81ED-4DB2-BD59-A6C34878D82A}">
                    <a16:rowId xmlns:a16="http://schemas.microsoft.com/office/drawing/2014/main" val="10001"/>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will</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p>
                    <a:p>
                      <a:endParaRPr lang="en-US" sz="1600" b="0" i="0" baseline="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2"/>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3"/>
                  </a:ext>
                </a:extLst>
              </a:tr>
              <a:tr h="601147">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4"/>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5"/>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One of your own: </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6"/>
                  </a:ext>
                </a:extLst>
              </a:tr>
            </a:tbl>
          </a:graphicData>
        </a:graphic>
      </p:graphicFrame>
      <p:sp>
        <p:nvSpPr>
          <p:cNvPr id="5" name="Rectangle 7">
            <a:extLst>
              <a:ext uri="{FF2B5EF4-FFF2-40B4-BE49-F238E27FC236}">
                <a16:creationId xmlns:a16="http://schemas.microsoft.com/office/drawing/2014/main" id="{7F4B03B6-B355-EE45-BAA0-9C465D293ED0}"/>
              </a:ext>
            </a:extLst>
          </p:cNvPr>
          <p:cNvSpPr/>
          <p:nvPr/>
        </p:nvSpPr>
        <p:spPr>
          <a:xfrm>
            <a:off x="408298" y="125681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5</a:t>
            </a:r>
          </a:p>
          <a:p>
            <a:pPr defTabSz="514342">
              <a:defRPr/>
            </a:pPr>
            <a:r>
              <a:rPr lang="en-GB" sz="2400" b="1" dirty="0">
                <a:solidFill>
                  <a:srgbClr val="F48B06"/>
                </a:solidFill>
                <a:latin typeface="Calibri" panose="020F0502020204030204" pitchFamily="34" charset="0"/>
                <a:cs typeface="Calibri" panose="020F0502020204030204" pitchFamily="34" charset="0"/>
              </a:rPr>
              <a:t>Lost but not lost</a:t>
            </a:r>
          </a:p>
        </p:txBody>
      </p:sp>
    </p:spTree>
    <p:extLst>
      <p:ext uri="{BB962C8B-B14F-4D97-AF65-F5344CB8AC3E}">
        <p14:creationId xmlns:p14="http://schemas.microsoft.com/office/powerpoint/2010/main" val="168314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3775" y="1280849"/>
            <a:ext cx="5113682" cy="461665"/>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563775" y="1937821"/>
            <a:ext cx="5113682" cy="4426148"/>
          </a:xfrm>
          <a:prstGeom prst="rect">
            <a:avLst/>
          </a:prstGeom>
          <a:noFill/>
          <a:ln w="19050">
            <a:noFill/>
          </a:ln>
        </p:spPr>
        <p:txBody>
          <a:bodyPr wrap="square" rtlCol="0">
            <a:spAutoFit/>
          </a:bodyPr>
          <a:lstStyle/>
          <a:p>
            <a:pPr>
              <a:lnSpc>
                <a:spcPct val="120000"/>
              </a:lnSpc>
              <a:spcBef>
                <a:spcPts val="675"/>
              </a:spcBef>
            </a:pPr>
            <a:r>
              <a:rPr lang="en-GB" sz="1600" dirty="0">
                <a:solidFill>
                  <a:schemeClr val="tx1">
                    <a:lumMod val="75000"/>
                    <a:lumOff val="25000"/>
                  </a:schemeClr>
                </a:solidFill>
                <a:latin typeface="Calibri" panose="020F0502020204030204" pitchFamily="34" charset="0"/>
              </a:rPr>
              <a:t>Write down who is in your Triangle of Trust.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Put their names on the triangle.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Who can you talk to about different things?</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What three things makes you feel happy and good?</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1.</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2.</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3.</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Where is your safe place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to just relax? </a:t>
            </a:r>
          </a:p>
        </p:txBody>
      </p:sp>
      <p:sp>
        <p:nvSpPr>
          <p:cNvPr id="8" name="Triangle 7">
            <a:extLst>
              <a:ext uri="{FF2B5EF4-FFF2-40B4-BE49-F238E27FC236}">
                <a16:creationId xmlns:a16="http://schemas.microsoft.com/office/drawing/2014/main" id="{CA0C0FC7-A200-384A-A8F5-9F45B7023D88}"/>
              </a:ext>
            </a:extLst>
          </p:cNvPr>
          <p:cNvSpPr/>
          <p:nvPr/>
        </p:nvSpPr>
        <p:spPr>
          <a:xfrm>
            <a:off x="3338219" y="6855946"/>
            <a:ext cx="2632950" cy="200144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id="{0A385C20-2A94-6E4D-8135-E74635E9EB3D}"/>
              </a:ext>
            </a:extLst>
          </p:cNvPr>
          <p:cNvSpPr txBox="1"/>
          <p:nvPr/>
        </p:nvSpPr>
        <p:spPr>
          <a:xfrm>
            <a:off x="3749599" y="9024355"/>
            <a:ext cx="1984311"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F14EB8E0-2F1F-5746-B5E8-745D532BB6F9}"/>
              </a:ext>
            </a:extLst>
          </p:cNvPr>
          <p:cNvSpPr txBox="1"/>
          <p:nvPr/>
        </p:nvSpPr>
        <p:spPr>
          <a:xfrm rot="3252108">
            <a:off x="4894976" y="7565669"/>
            <a:ext cx="1677868"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D386C0A8-70F9-DC4C-8A05-769045D20FAB}"/>
              </a:ext>
            </a:extLst>
          </p:cNvPr>
          <p:cNvSpPr txBox="1"/>
          <p:nvPr/>
        </p:nvSpPr>
        <p:spPr>
          <a:xfrm>
            <a:off x="3214917" y="6168020"/>
            <a:ext cx="3053673" cy="369332"/>
          </a:xfrm>
          <a:prstGeom prst="rect">
            <a:avLst/>
          </a:prstGeom>
          <a:noFill/>
        </p:spPr>
        <p:txBody>
          <a:bodyPr wrap="square" rtlCol="0">
            <a:spAutoFit/>
          </a:bodyPr>
          <a:lstStyle/>
          <a:p>
            <a:r>
              <a:rPr lang="en-US" b="1" dirty="0">
                <a:solidFill>
                  <a:srgbClr val="FF7701"/>
                </a:solidFill>
                <a:latin typeface="Calibri" panose="020F0502020204030204" pitchFamily="34" charset="0"/>
                <a:cs typeface="Calibri" panose="020F0502020204030204" pitchFamily="34" charset="0"/>
              </a:rPr>
              <a:t>Mr Burton’s Triangle of Trust:</a:t>
            </a:r>
          </a:p>
        </p:txBody>
      </p:sp>
      <p:sp>
        <p:nvSpPr>
          <p:cNvPr id="12" name="TextBox 11">
            <a:extLst>
              <a:ext uri="{FF2B5EF4-FFF2-40B4-BE49-F238E27FC236}">
                <a16:creationId xmlns:a16="http://schemas.microsoft.com/office/drawing/2014/main" id="{83A36BE5-68E7-6045-969C-3A60BFD124DB}"/>
              </a:ext>
            </a:extLst>
          </p:cNvPr>
          <p:cNvSpPr txBox="1"/>
          <p:nvPr/>
        </p:nvSpPr>
        <p:spPr>
          <a:xfrm rot="18390511">
            <a:off x="3246752" y="7460702"/>
            <a:ext cx="940435"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Tree>
    <p:extLst>
      <p:ext uri="{BB962C8B-B14F-4D97-AF65-F5344CB8AC3E}">
        <p14:creationId xmlns:p14="http://schemas.microsoft.com/office/powerpoint/2010/main" val="194691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798" y="2364521"/>
            <a:ext cx="5754813" cy="6986528"/>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Answer the following questions/finish the sentences:</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nSpc>
                <a:spcPct val="150000"/>
              </a:lnSpc>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1600" dirty="0">
                <a:solidFill>
                  <a:schemeClr val="tx1">
                    <a:lumMod val="75000"/>
                    <a:lumOff val="25000"/>
                  </a:schemeClr>
                </a:solidFill>
                <a:latin typeface="Calibri" panose="020F0502020204030204" pitchFamily="34" charset="0"/>
              </a:rPr>
              <a:t>…</a:t>
            </a:r>
            <a:endParaRPr lang="en-GB" sz="1600" dirty="0">
              <a:solidFill>
                <a:schemeClr val="tx1">
                  <a:lumMod val="75000"/>
                  <a:lumOff val="25000"/>
                </a:schemeClr>
              </a:solidFill>
              <a:latin typeface="Calibri" panose="020F0502020204030204" pitchFamily="34" charset="0"/>
            </a:endParaRPr>
          </a:p>
          <a:p>
            <a:pPr marL="342900" indent="-342900">
              <a:lnSpc>
                <a:spcPct val="150000"/>
              </a:lnSpc>
              <a:buAutoNum type="arabicPeriod"/>
            </a:pPr>
            <a:endParaRPr lang="en-GB"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GB" sz="1600" dirty="0">
                <a:solidFill>
                  <a:schemeClr val="tx1">
                    <a:lumMod val="75000"/>
                    <a:lumOff val="25000"/>
                  </a:schemeClr>
                </a:solidFill>
                <a:latin typeface="Calibri" panose="020F0502020204030204" pitchFamily="34" charset="0"/>
                <a:cs typeface="Calibri" panose="020F0502020204030204" pitchFamily="34" charset="0"/>
              </a:rPr>
              <a:t>2.     I need to show more determination when</a:t>
            </a:r>
            <a:r>
              <a:rPr lang="mr-IN" sz="1600" dirty="0">
                <a:solidFill>
                  <a:schemeClr val="tx1">
                    <a:lumMod val="75000"/>
                    <a:lumOff val="25000"/>
                  </a:schemeClr>
                </a:solidFill>
                <a:latin typeface="Calibri" panose="020F0502020204030204" pitchFamily="34" charset="0"/>
              </a:rPr>
              <a:t>…</a:t>
            </a:r>
            <a:endParaRPr lang="en-US"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3.    How do you handle making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What is your reaction?</a:t>
            </a: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4.    Think of a time when you made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Were you kind to yourself?</a:t>
            </a:r>
          </a:p>
          <a:p>
            <a:pPr marL="289316" indent="-289316">
              <a:buAutoNum type="arabicParen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E4A4240-912E-9B4C-B53C-9D5992C06F72}"/>
              </a:ext>
            </a:extLst>
          </p:cNvPr>
          <p:cNvSpPr/>
          <p:nvPr/>
        </p:nvSpPr>
        <p:spPr>
          <a:xfrm>
            <a:off x="529389" y="1330229"/>
            <a:ext cx="277916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6</a:t>
            </a:r>
          </a:p>
          <a:p>
            <a:pPr defTabSz="514342">
              <a:defRPr/>
            </a:pPr>
            <a:r>
              <a:rPr lang="en-GB" sz="2400" b="1" dirty="0">
                <a:solidFill>
                  <a:srgbClr val="F48B06"/>
                </a:solidFill>
                <a:latin typeface="Calibri" panose="020F0502020204030204" pitchFamily="34" charset="0"/>
                <a:cs typeface="Calibri" panose="020F0502020204030204" pitchFamily="34" charset="0"/>
              </a:rPr>
              <a:t>‘Bouncebackability’</a:t>
            </a:r>
          </a:p>
        </p:txBody>
      </p:sp>
    </p:spTree>
    <p:extLst>
      <p:ext uri="{BB962C8B-B14F-4D97-AF65-F5344CB8AC3E}">
        <p14:creationId xmlns:p14="http://schemas.microsoft.com/office/powerpoint/2010/main" val="192407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002" y="1292129"/>
            <a:ext cx="5280734" cy="8217634"/>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Fill in the person outline with all the things that you can do to </a:t>
            </a:r>
            <a:r>
              <a:rPr lang="en-US" sz="1600">
                <a:solidFill>
                  <a:schemeClr val="tx1">
                    <a:lumMod val="75000"/>
                    <a:lumOff val="25000"/>
                  </a:schemeClr>
                </a:solidFill>
                <a:latin typeface="Calibri" panose="020F0502020204030204" pitchFamily="34" charset="0"/>
                <a:cs typeface="Calibri" panose="020F0502020204030204" pitchFamily="34" charset="0"/>
              </a:rPr>
              <a:t>show you </a:t>
            </a:r>
            <a:r>
              <a:rPr lang="en-US" sz="1600" dirty="0">
                <a:solidFill>
                  <a:schemeClr val="tx1">
                    <a:lumMod val="75000"/>
                    <a:lumOff val="25000"/>
                  </a:schemeClr>
                </a:solidFill>
                <a:latin typeface="Calibri" panose="020F0502020204030204" pitchFamily="34" charset="0"/>
                <a:cs typeface="Calibri" panose="020F0502020204030204" pitchFamily="34" charset="0"/>
              </a:rPr>
              <a:t>are working hard. </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121611" y="2302715"/>
            <a:ext cx="4436978" cy="5349369"/>
          </a:xfrm>
          <a:prstGeom prst="rect">
            <a:avLst/>
          </a:prstGeom>
        </p:spPr>
      </p:pic>
    </p:spTree>
    <p:extLst>
      <p:ext uri="{BB962C8B-B14F-4D97-AF65-F5344CB8AC3E}">
        <p14:creationId xmlns:p14="http://schemas.microsoft.com/office/powerpoint/2010/main" val="24641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73" y="2709917"/>
            <a:ext cx="5474896" cy="448616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92878" indent="-192878">
              <a:lnSpc>
                <a:spcPct val="150000"/>
              </a:lnSpc>
              <a:buFont typeface="+mj-lt"/>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 What are you NOT allowed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 Your equipment is also part of your uniform. What do you have to take with you?</a:t>
            </a:r>
          </a:p>
        </p:txBody>
      </p:sp>
      <p:sp>
        <p:nvSpPr>
          <p:cNvPr id="3" name="Rectangle 7">
            <a:extLst>
              <a:ext uri="{FF2B5EF4-FFF2-40B4-BE49-F238E27FC236}">
                <a16:creationId xmlns:a16="http://schemas.microsoft.com/office/drawing/2014/main" id="{265B3D1B-094E-994B-9CD7-86F25AF83A41}"/>
              </a:ext>
            </a:extLst>
          </p:cNvPr>
          <p:cNvSpPr/>
          <p:nvPr/>
        </p:nvSpPr>
        <p:spPr>
          <a:xfrm>
            <a:off x="453573" y="1549888"/>
            <a:ext cx="424165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7</a:t>
            </a:r>
          </a:p>
          <a:p>
            <a:pPr defTabSz="514342">
              <a:defRPr/>
            </a:pPr>
            <a:r>
              <a:rPr lang="en-GB" sz="2400" b="1" dirty="0">
                <a:solidFill>
                  <a:srgbClr val="F48B06"/>
                </a:solidFill>
                <a:latin typeface="Calibri" panose="020F0502020204030204" pitchFamily="34" charset="0"/>
                <a:cs typeface="Calibri" panose="020F0502020204030204" pitchFamily="34" charset="0"/>
              </a:rPr>
              <a:t>What is normal anyway?</a:t>
            </a:r>
          </a:p>
        </p:txBody>
      </p:sp>
    </p:spTree>
    <p:extLst>
      <p:ext uri="{BB962C8B-B14F-4D97-AF65-F5344CB8AC3E}">
        <p14:creationId xmlns:p14="http://schemas.microsoft.com/office/powerpoint/2010/main" val="205290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6448" y="1484331"/>
            <a:ext cx="5540998"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466448" y="2951555"/>
            <a:ext cx="5803936" cy="2974982"/>
          </a:xfrm>
          <a:prstGeom prst="rect">
            <a:avLst/>
          </a:prstGeom>
          <a:noFill/>
        </p:spPr>
        <p:txBody>
          <a:bodyPr wrap="square" rtlCol="0">
            <a:spAutoFit/>
          </a:bodyPr>
          <a:lstStyle/>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Write down all of the ways in which you are different and unique.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spTree>
    <p:extLst>
      <p:ext uri="{BB962C8B-B14F-4D97-AF65-F5344CB8AC3E}">
        <p14:creationId xmlns:p14="http://schemas.microsoft.com/office/powerpoint/2010/main" val="1716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76" y="2546247"/>
            <a:ext cx="5252421" cy="5786199"/>
          </a:xfrm>
          <a:prstGeom prst="rect">
            <a:avLst/>
          </a:prstGeom>
          <a:noFill/>
        </p:spPr>
        <p:txBody>
          <a:bodyPr wrap="square" rtlCol="0">
            <a:sp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126DEB2-A7CD-844B-94BC-C1E55AFFF1E6}"/>
              </a:ext>
            </a:extLst>
          </p:cNvPr>
          <p:cNvSpPr/>
          <p:nvPr/>
        </p:nvSpPr>
        <p:spPr>
          <a:xfrm>
            <a:off x="668876" y="1332500"/>
            <a:ext cx="5179525"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8</a:t>
            </a:r>
          </a:p>
          <a:p>
            <a:pPr defTabSz="514342">
              <a:defRPr/>
            </a:pPr>
            <a:r>
              <a:rPr lang="en-GB" sz="2400" b="1" dirty="0">
                <a:solidFill>
                  <a:srgbClr val="F48B06"/>
                </a:solidFill>
                <a:latin typeface="Calibri" panose="020F0502020204030204" pitchFamily="34" charset="0"/>
                <a:cs typeface="Calibri" panose="020F0502020204030204" pitchFamily="34" charset="0"/>
              </a:rPr>
              <a:t>Friendships and fallouts</a:t>
            </a:r>
          </a:p>
        </p:txBody>
      </p:sp>
    </p:spTree>
    <p:extLst>
      <p:ext uri="{BB962C8B-B14F-4D97-AF65-F5344CB8AC3E}">
        <p14:creationId xmlns:p14="http://schemas.microsoft.com/office/powerpoint/2010/main" val="181061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0021" y="5957198"/>
            <a:ext cx="2297958" cy="3247923"/>
          </a:xfrm>
          <a:prstGeom prst="rect">
            <a:avLst/>
          </a:prstGeom>
        </p:spPr>
      </p:pic>
      <p:sp>
        <p:nvSpPr>
          <p:cNvPr id="2" name="Rectangle 1">
            <a:extLst>
              <a:ext uri="{FF2B5EF4-FFF2-40B4-BE49-F238E27FC236}">
                <a16:creationId xmlns:a16="http://schemas.microsoft.com/office/drawing/2014/main" id="{B58368DD-1D1A-FB4E-9D10-3A94516D2C91}"/>
              </a:ext>
            </a:extLst>
          </p:cNvPr>
          <p:cNvSpPr/>
          <p:nvPr/>
        </p:nvSpPr>
        <p:spPr>
          <a:xfrm>
            <a:off x="470655" y="2281656"/>
            <a:ext cx="6397273" cy="338554"/>
          </a:xfrm>
          <a:prstGeom prst="rect">
            <a:avLst/>
          </a:prstGeom>
          <a:noFill/>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Is there anything holding you back?</a:t>
            </a:r>
          </a:p>
        </p:txBody>
      </p:sp>
      <p:sp>
        <p:nvSpPr>
          <p:cNvPr id="3" name="TextBox 2">
            <a:extLst>
              <a:ext uri="{FF2B5EF4-FFF2-40B4-BE49-F238E27FC236}">
                <a16:creationId xmlns:a16="http://schemas.microsoft.com/office/drawing/2014/main" id="{4DA8C9B7-6F07-EC4B-970E-39769D78F023}"/>
              </a:ext>
            </a:extLst>
          </p:cNvPr>
          <p:cNvSpPr txBox="1"/>
          <p:nvPr/>
        </p:nvSpPr>
        <p:spPr>
          <a:xfrm>
            <a:off x="3745293" y="4567952"/>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470655" y="3204852"/>
            <a:ext cx="380149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3745293" y="3901158"/>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70655" y="4513002"/>
            <a:ext cx="29729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470655" y="3849903"/>
            <a:ext cx="2842606"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You 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70655" y="5235493"/>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3745293" y="3176753"/>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16" name="Rectangle 7">
            <a:extLst>
              <a:ext uri="{FF2B5EF4-FFF2-40B4-BE49-F238E27FC236}">
                <a16:creationId xmlns:a16="http://schemas.microsoft.com/office/drawing/2014/main" id="{F0C239A0-5918-9A42-91CC-07F246C02D47}"/>
              </a:ext>
            </a:extLst>
          </p:cNvPr>
          <p:cNvSpPr/>
          <p:nvPr/>
        </p:nvSpPr>
        <p:spPr>
          <a:xfrm>
            <a:off x="421839" y="1172387"/>
            <a:ext cx="538173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1</a:t>
            </a:r>
          </a:p>
          <a:p>
            <a:pPr defTabSz="514342">
              <a:defRPr/>
            </a:pPr>
            <a:r>
              <a:rPr lang="en-GB" sz="2400" b="1" dirty="0">
                <a:solidFill>
                  <a:srgbClr val="F48B06"/>
                </a:solidFill>
                <a:latin typeface="Calibri" panose="020F0502020204030204" pitchFamily="34" charset="0"/>
                <a:cs typeface="Calibri" panose="020F0502020204030204" pitchFamily="34" charset="0"/>
              </a:rPr>
              <a:t>Being awesome</a:t>
            </a:r>
          </a:p>
        </p:txBody>
      </p:sp>
    </p:spTree>
    <p:extLst>
      <p:ext uri="{BB962C8B-B14F-4D97-AF65-F5344CB8AC3E}">
        <p14:creationId xmlns:p14="http://schemas.microsoft.com/office/powerpoint/2010/main" val="396417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737142" y="1333830"/>
            <a:ext cx="3882984"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Your friendships</a:t>
            </a:r>
          </a:p>
        </p:txBody>
      </p:sp>
      <p:sp>
        <p:nvSpPr>
          <p:cNvPr id="4" name="TextBox 3">
            <a:extLst>
              <a:ext uri="{FF2B5EF4-FFF2-40B4-BE49-F238E27FC236}">
                <a16:creationId xmlns:a16="http://schemas.microsoft.com/office/drawing/2014/main" id="{5D8523EF-A220-49CB-ABA3-CBDAE13ECBCA}"/>
              </a:ext>
            </a:extLst>
          </p:cNvPr>
          <p:cNvSpPr txBox="1"/>
          <p:nvPr/>
        </p:nvSpPr>
        <p:spPr>
          <a:xfrm>
            <a:off x="737142" y="2117791"/>
            <a:ext cx="5310732" cy="6968574"/>
          </a:xfrm>
          <a:prstGeom prst="rect">
            <a:avLst/>
          </a:prstGeom>
          <a:noFill/>
          <a:ln w="19050">
            <a:solidFill>
              <a:schemeClr val="bg1"/>
            </a:solidFill>
          </a:ln>
        </p:spPr>
        <p:txBody>
          <a:bodyPr wrap="square" rtlCol="0">
            <a:spAutoFit/>
          </a:bodyPr>
          <a:lstStyle/>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secondary school?</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68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755374" y="2396453"/>
            <a:ext cx="4799965"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1678058" y="7144407"/>
            <a:ext cx="3501883" cy="2313171"/>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755374" y="3057372"/>
            <a:ext cx="5247861" cy="3618235"/>
          </a:xfrm>
          <a:prstGeom prst="rect">
            <a:avLst/>
          </a:prstGeom>
          <a:noFill/>
          <a:ln w="19050">
            <a:solidFill>
              <a:srgbClr val="FC8102"/>
            </a:solidFill>
          </a:ln>
        </p:spPr>
        <p:txBody>
          <a:bodyPr wrap="square" rtlCol="0">
            <a:spAutoFit/>
          </a:bodyPr>
          <a:lstStyle/>
          <a:p>
            <a:pPr>
              <a:lnSpc>
                <a:spcPct val="120000"/>
              </a:lnSpc>
            </a:pPr>
            <a:r>
              <a:rPr lang="en-GB" sz="1600" dirty="0">
                <a:solidFill>
                  <a:schemeClr val="tx1">
                    <a:lumMod val="75000"/>
                    <a:lumOff val="25000"/>
                  </a:schemeClr>
                </a:solidFill>
                <a:latin typeface="Calibri" panose="020F0502020204030204" pitchFamily="34" charset="0"/>
              </a:rPr>
              <a:t>Write down three things that you are going to do when starting your new school to help you stay well. </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1.</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2.</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3.</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p:txBody>
      </p:sp>
      <p:sp>
        <p:nvSpPr>
          <p:cNvPr id="5" name="Rectangle 7">
            <a:extLst>
              <a:ext uri="{FF2B5EF4-FFF2-40B4-BE49-F238E27FC236}">
                <a16:creationId xmlns:a16="http://schemas.microsoft.com/office/drawing/2014/main" id="{73DDA97C-2448-1E47-A237-BDC9F1E23203}"/>
              </a:ext>
            </a:extLst>
          </p:cNvPr>
          <p:cNvSpPr/>
          <p:nvPr/>
        </p:nvSpPr>
        <p:spPr>
          <a:xfrm>
            <a:off x="755374" y="1387038"/>
            <a:ext cx="3861231"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9 </a:t>
            </a:r>
          </a:p>
          <a:p>
            <a:pPr defTabSz="514342">
              <a:defRPr/>
            </a:pPr>
            <a:r>
              <a:rPr lang="en-GB" sz="2400" b="1" dirty="0">
                <a:solidFill>
                  <a:srgbClr val="F48B06"/>
                </a:solidFill>
                <a:latin typeface="Calibri" panose="020F0502020204030204" pitchFamily="34" charset="0"/>
                <a:cs typeface="Calibri" panose="020F0502020204030204" pitchFamily="34" charset="0"/>
              </a:rPr>
              <a:t>Living well</a:t>
            </a:r>
          </a:p>
        </p:txBody>
      </p:sp>
    </p:spTree>
    <p:extLst>
      <p:ext uri="{BB962C8B-B14F-4D97-AF65-F5344CB8AC3E}">
        <p14:creationId xmlns:p14="http://schemas.microsoft.com/office/powerpoint/2010/main" val="170261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63" y="2039241"/>
            <a:ext cx="5134423" cy="584775"/>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a:extLst>
              <a:ext uri="{FF2B5EF4-FFF2-40B4-BE49-F238E27FC236}">
                <a16:creationId xmlns:a16="http://schemas.microsoft.com/office/drawing/2014/main" id="{F5C3C186-B815-D04B-986C-FBE23F3A8551}"/>
              </a:ext>
            </a:extLst>
          </p:cNvPr>
          <p:cNvPicPr>
            <a:picLocks noChangeAspect="1"/>
          </p:cNvPicPr>
          <p:nvPr/>
        </p:nvPicPr>
        <p:blipFill>
          <a:blip r:embed="rId3"/>
          <a:stretch>
            <a:fillRect/>
          </a:stretch>
        </p:blipFill>
        <p:spPr>
          <a:xfrm>
            <a:off x="337930" y="3146121"/>
            <a:ext cx="6182139" cy="4368613"/>
          </a:xfrm>
          <a:prstGeom prst="rect">
            <a:avLst/>
          </a:prstGeom>
        </p:spPr>
      </p:pic>
    </p:spTree>
    <p:extLst>
      <p:ext uri="{BB962C8B-B14F-4D97-AF65-F5344CB8AC3E}">
        <p14:creationId xmlns:p14="http://schemas.microsoft.com/office/powerpoint/2010/main" val="141075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91" y="1354615"/>
            <a:ext cx="4876240" cy="247080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Tell them what you have learned from doing the ‘Be Awesome Go Big’ sessions.</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You could also enter </a:t>
            </a:r>
            <a:r>
              <a:rPr lang="en-US" sz="1600" b="1">
                <a:solidFill>
                  <a:schemeClr val="tx1">
                    <a:lumMod val="75000"/>
                    <a:lumOff val="25000"/>
                  </a:schemeClr>
                </a:solidFill>
                <a:latin typeface="Calibri" panose="020F0502020204030204" pitchFamily="34" charset="0"/>
                <a:cs typeface="Calibri" panose="020F0502020204030204" pitchFamily="34" charset="0"/>
              </a:rPr>
              <a:t>our competition - visit </a:t>
            </a:r>
            <a:r>
              <a:rPr lang="en-GB" u="sng" dirty="0">
                <a:hlinkClick r:id="rId2"/>
              </a:rPr>
              <a:t>www.beawesomegobig.co.uk</a:t>
            </a:r>
            <a:r>
              <a:rPr lang="en-GB" u="sng" dirty="0"/>
              <a:t>.</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9E002DD-F77A-4048-84CE-CD7C9763A6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2572" y="4292010"/>
            <a:ext cx="3652856" cy="5169252"/>
          </a:xfrm>
          <a:prstGeom prst="rect">
            <a:avLst/>
          </a:prstGeom>
        </p:spPr>
      </p:pic>
    </p:spTree>
    <p:extLst>
      <p:ext uri="{BB962C8B-B14F-4D97-AF65-F5344CB8AC3E}">
        <p14:creationId xmlns:p14="http://schemas.microsoft.com/office/powerpoint/2010/main" val="10480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391896" y="1530913"/>
            <a:ext cx="5676004" cy="584775"/>
          </a:xfrm>
          <a:prstGeom prst="rect">
            <a:avLst/>
          </a:prstGeom>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391895" y="2592352"/>
            <a:ext cx="6102845" cy="6385722"/>
          </a:xfrm>
          <a:prstGeom prst="rect">
            <a:avLst/>
          </a:prstGeom>
          <a:noFill/>
        </p:spPr>
        <p:txBody>
          <a:bodyPr wrap="square" rtlCol="0">
            <a:spAutoFit/>
          </a:bodyPr>
          <a:lstStyle/>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about it here: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a:p>
            <a:pPr marL="160732" indent="-160732">
              <a:lnSpc>
                <a:spcPct val="120000"/>
              </a:lnSpc>
              <a:buFont typeface="Arial"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57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C56317F0-0B9B-A343-A824-C7A4D86B388E}"/>
              </a:ext>
            </a:extLst>
          </p:cNvPr>
          <p:cNvSpPr/>
          <p:nvPr/>
        </p:nvSpPr>
        <p:spPr>
          <a:xfrm>
            <a:off x="113546" y="2246438"/>
            <a:ext cx="2923829" cy="4876293"/>
          </a:xfrm>
          <a:prstGeom prst="wedgeRoundRectCallout">
            <a:avLst>
              <a:gd name="adj1" fmla="val 58720"/>
              <a:gd name="adj2" fmla="val 7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Look at these two people, each with a different mindset.</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Which mindset are you and why?</a:t>
            </a: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Does it change depending on different situations in your life?</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Are you someone who thinks that you are just born intelligent?</a:t>
            </a:r>
          </a:p>
        </p:txBody>
      </p:sp>
      <p:sp>
        <p:nvSpPr>
          <p:cNvPr id="5" name="Rectangle 7">
            <a:extLst>
              <a:ext uri="{FF2B5EF4-FFF2-40B4-BE49-F238E27FC236}">
                <a16:creationId xmlns:a16="http://schemas.microsoft.com/office/drawing/2014/main" id="{3D15F0D9-1CE2-C545-855A-B6F5858893BF}"/>
              </a:ext>
            </a:extLst>
          </p:cNvPr>
          <p:cNvSpPr/>
          <p:nvPr/>
        </p:nvSpPr>
        <p:spPr>
          <a:xfrm>
            <a:off x="322266" y="1207431"/>
            <a:ext cx="292382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2</a:t>
            </a:r>
          </a:p>
          <a:p>
            <a:pPr defTabSz="514342">
              <a:defRPr/>
            </a:pPr>
            <a:r>
              <a:rPr lang="en-GB" sz="2400" b="1" dirty="0">
                <a:solidFill>
                  <a:srgbClr val="F48B06"/>
                </a:solidFill>
                <a:latin typeface="Calibri" panose="020F0502020204030204" pitchFamily="34" charset="0"/>
                <a:cs typeface="Calibri" panose="020F0502020204030204" pitchFamily="34" charset="0"/>
              </a:rPr>
              <a:t>Unlocking your mind</a:t>
            </a:r>
          </a:p>
        </p:txBody>
      </p:sp>
      <p:pic>
        <p:nvPicPr>
          <p:cNvPr id="4" name="Picture 3">
            <a:extLst>
              <a:ext uri="{FF2B5EF4-FFF2-40B4-BE49-F238E27FC236}">
                <a16:creationId xmlns:a16="http://schemas.microsoft.com/office/drawing/2014/main" id="{3B0C6D43-1B5C-5547-945A-15AA0710AD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1887" y="2968924"/>
            <a:ext cx="3822567" cy="5066953"/>
          </a:xfrm>
          <a:prstGeom prst="rect">
            <a:avLst/>
          </a:prstGeom>
        </p:spPr>
      </p:pic>
    </p:spTree>
    <p:extLst>
      <p:ext uri="{BB962C8B-B14F-4D97-AF65-F5344CB8AC3E}">
        <p14:creationId xmlns:p14="http://schemas.microsoft.com/office/powerpoint/2010/main" val="16255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3581EE-6385-4044-A02D-4D223AE43A57}"/>
              </a:ext>
            </a:extLst>
          </p:cNvPr>
          <p:cNvSpPr/>
          <p:nvPr/>
        </p:nvSpPr>
        <p:spPr>
          <a:xfrm>
            <a:off x="501609" y="1444110"/>
            <a:ext cx="1956498"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Worry Jar</a:t>
            </a:r>
          </a:p>
        </p:txBody>
      </p:sp>
      <p:sp>
        <p:nvSpPr>
          <p:cNvPr id="3" name="TextBox 2">
            <a:extLst>
              <a:ext uri="{FF2B5EF4-FFF2-40B4-BE49-F238E27FC236}">
                <a16:creationId xmlns:a16="http://schemas.microsoft.com/office/drawing/2014/main" id="{6A632FD2-F4A0-A946-A22A-CF9F5113DDA4}"/>
              </a:ext>
            </a:extLst>
          </p:cNvPr>
          <p:cNvSpPr txBox="1"/>
          <p:nvPr/>
        </p:nvSpPr>
        <p:spPr>
          <a:xfrm>
            <a:off x="501609" y="2318222"/>
            <a:ext cx="5854781" cy="4116833"/>
          </a:xfrm>
          <a:prstGeom prst="rect">
            <a:avLst/>
          </a:prstGeom>
          <a:noFill/>
          <a:ln w="19050">
            <a:solidFill>
              <a:srgbClr val="FC8102"/>
            </a:solidFill>
          </a:ln>
        </p:spPr>
        <p:txBody>
          <a:bodyPr wrap="square" rtlCol="0">
            <a:spAutoFit/>
          </a:bodyPr>
          <a:lstStyle/>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you tend to worry about which might stop you from trying something new or hard?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them down on strips of paper (or you can write them down in your booklet).</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Put those strips of paper in a worry jar – any jam jar or a pot will do.</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In a week’s time, look at the strips of paper again (maybe with a parent or sibling) and see if the worries still apply.</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Throw away the ones that don’t.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Take a look at the ones that are still worrying you. Is there someone you can talk to about these? </a:t>
            </a:r>
          </a:p>
        </p:txBody>
      </p:sp>
      <p:pic>
        <p:nvPicPr>
          <p:cNvPr id="10" name="Picture 9">
            <a:extLst>
              <a:ext uri="{FF2B5EF4-FFF2-40B4-BE49-F238E27FC236}">
                <a16:creationId xmlns:a16="http://schemas.microsoft.com/office/drawing/2014/main" id="{CC7FB383-06A1-8745-84F3-EDC04DA92D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623" t="30747" r="1928" b="46441"/>
          <a:stretch/>
        </p:blipFill>
        <p:spPr>
          <a:xfrm>
            <a:off x="1819005" y="7339193"/>
            <a:ext cx="3219987" cy="2279039"/>
          </a:xfrm>
          <a:prstGeom prst="rect">
            <a:avLst/>
          </a:prstGeom>
        </p:spPr>
      </p:pic>
    </p:spTree>
    <p:extLst>
      <p:ext uri="{BB962C8B-B14F-4D97-AF65-F5344CB8AC3E}">
        <p14:creationId xmlns:p14="http://schemas.microsoft.com/office/powerpoint/2010/main" val="10792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7458" y="8268752"/>
            <a:ext cx="935050" cy="1321594"/>
          </a:xfrm>
          <a:prstGeom prst="rect">
            <a:avLst/>
          </a:prstGeom>
        </p:spPr>
      </p:pic>
      <p:sp>
        <p:nvSpPr>
          <p:cNvPr id="2" name="Rectangle 1">
            <a:extLst>
              <a:ext uri="{FF2B5EF4-FFF2-40B4-BE49-F238E27FC236}">
                <a16:creationId xmlns:a16="http://schemas.microsoft.com/office/drawing/2014/main" id="{53E4FD58-154F-9C44-B20A-F440C0EE6EB9}"/>
              </a:ext>
            </a:extLst>
          </p:cNvPr>
          <p:cNvSpPr/>
          <p:nvPr/>
        </p:nvSpPr>
        <p:spPr>
          <a:xfrm>
            <a:off x="397335" y="1162325"/>
            <a:ext cx="4888344"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 this time before Year 7 to have a go at things.</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Rounded Rectangular Callout 3">
            <a:extLst>
              <a:ext uri="{FF2B5EF4-FFF2-40B4-BE49-F238E27FC236}">
                <a16:creationId xmlns:a16="http://schemas.microsoft.com/office/drawing/2014/main" id="{D7BBD2D5-6EA3-DE4E-A412-6B63FB0285AB}"/>
              </a:ext>
            </a:extLst>
          </p:cNvPr>
          <p:cNvSpPr/>
          <p:nvPr/>
        </p:nvSpPr>
        <p:spPr>
          <a:xfrm>
            <a:off x="239887" y="2114751"/>
            <a:ext cx="6064661" cy="6780007"/>
          </a:xfrm>
          <a:prstGeom prst="wedgeRoundRectCallout">
            <a:avLst>
              <a:gd name="adj1" fmla="val -100019"/>
              <a:gd name="adj2" fmla="val 5768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Identify three things that you say you ‘can’t do’. Write them down.</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Now write each thing down using a growth mindset approach. For example, ‘I can’t do maths’ turns into, ‘I am going to practise the things in maths that I can’t do yet’.</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you’ve always wanted to get better at. Write it down. How could you practise that thing now?</a:t>
            </a:r>
          </a:p>
          <a:p>
            <a:pPr marL="257171" indent="-257171">
              <a:lnSpc>
                <a:spcPct val="120000"/>
              </a:lnSpc>
              <a:buFont typeface="Arial" panose="020B0604020202020204" pitchFamily="34"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50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286" y="2107058"/>
            <a:ext cx="5888664" cy="5981894"/>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are your hopes and dreams for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You will be there from when you’re 11 to maybe 16 or 18 years old.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A lot will change in that time.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your thoughts about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do you hope you will achieve?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kind of person do you hope you will become?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three words that you hope people will say about you.</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p:txBody>
      </p:sp>
      <p:sp>
        <p:nvSpPr>
          <p:cNvPr id="3" name="Rectangle 7">
            <a:extLst>
              <a:ext uri="{FF2B5EF4-FFF2-40B4-BE49-F238E27FC236}">
                <a16:creationId xmlns:a16="http://schemas.microsoft.com/office/drawing/2014/main" id="{7211BB12-3B74-2942-8F54-19F6C6559336}"/>
              </a:ext>
            </a:extLst>
          </p:cNvPr>
          <p:cNvSpPr/>
          <p:nvPr/>
        </p:nvSpPr>
        <p:spPr>
          <a:xfrm>
            <a:off x="474286" y="113028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3</a:t>
            </a:r>
          </a:p>
          <a:p>
            <a:pPr defTabSz="514342">
              <a:defRPr/>
            </a:pPr>
            <a:r>
              <a:rPr lang="en-GB" sz="2400" b="1" dirty="0">
                <a:solidFill>
                  <a:srgbClr val="F48B06"/>
                </a:solidFill>
                <a:latin typeface="Calibri" panose="020F0502020204030204" pitchFamily="34" charset="0"/>
                <a:cs typeface="Calibri" panose="020F0502020204030204" pitchFamily="34" charset="0"/>
              </a:rPr>
              <a:t>Dare to take risks</a:t>
            </a:r>
          </a:p>
        </p:txBody>
      </p:sp>
    </p:spTree>
    <p:extLst>
      <p:ext uri="{BB962C8B-B14F-4D97-AF65-F5344CB8AC3E}">
        <p14:creationId xmlns:p14="http://schemas.microsoft.com/office/powerpoint/2010/main" val="39406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1131E-BC47-044E-8A35-A9C832A04B83}"/>
              </a:ext>
            </a:extLst>
          </p:cNvPr>
          <p:cNvSpPr txBox="1"/>
          <p:nvPr/>
        </p:nvSpPr>
        <p:spPr>
          <a:xfrm>
            <a:off x="647324" y="1391064"/>
            <a:ext cx="4353213"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scared of failure?</a:t>
            </a:r>
          </a:p>
        </p:txBody>
      </p:sp>
      <p:sp>
        <p:nvSpPr>
          <p:cNvPr id="4" name="TextBox 3">
            <a:extLst>
              <a:ext uri="{FF2B5EF4-FFF2-40B4-BE49-F238E27FC236}">
                <a16:creationId xmlns:a16="http://schemas.microsoft.com/office/drawing/2014/main" id="{C635FD02-8F89-4B0F-B2A1-53B19B079148}"/>
              </a:ext>
            </a:extLst>
          </p:cNvPr>
          <p:cNvSpPr txBox="1"/>
          <p:nvPr/>
        </p:nvSpPr>
        <p:spPr>
          <a:xfrm>
            <a:off x="654387" y="2160089"/>
            <a:ext cx="5265889" cy="1254511"/>
          </a:xfrm>
          <a:prstGeom prst="rect">
            <a:avLst/>
          </a:prstGeom>
          <a:noFill/>
          <a:ln>
            <a:solidFill>
              <a:srgbClr val="FC8102"/>
            </a:solidFill>
          </a:ln>
        </p:spPr>
        <p:txBody>
          <a:bodyPr wrap="square" rtlCol="0">
            <a:spAutoFit/>
          </a:bodyPr>
          <a:lstStyle/>
          <a:p>
            <a:pPr>
              <a:lnSpc>
                <a:spcPct val="120000"/>
              </a:lnSpc>
            </a:pPr>
            <a:r>
              <a:rPr lang="en-GB" sz="1600" dirty="0">
                <a:latin typeface="Calibri" panose="020F0502020204030204" pitchFamily="34" charset="0"/>
              </a:rPr>
              <a:t>Everyone will be scared of failure at some point in our lives, BUT sometimes fear stops us from doing things.</a:t>
            </a:r>
          </a:p>
          <a:p>
            <a:pPr>
              <a:lnSpc>
                <a:spcPct val="120000"/>
              </a:lnSpc>
            </a:pPr>
            <a:endParaRPr lang="en-GB" sz="1600" dirty="0">
              <a:latin typeface="Calibri" panose="020F0502020204030204" pitchFamily="34" charset="0"/>
            </a:endParaRPr>
          </a:p>
          <a:p>
            <a:pPr>
              <a:lnSpc>
                <a:spcPct val="120000"/>
              </a:lnSpc>
            </a:pPr>
            <a:r>
              <a:rPr lang="en-GB" sz="1600" dirty="0">
                <a:latin typeface="Calibri" panose="020F0502020204030204" pitchFamily="34" charset="0"/>
              </a:rPr>
              <a:t>It can stop you from achieving your goals and dreams. </a:t>
            </a:r>
          </a:p>
        </p:txBody>
      </p:sp>
      <p:sp>
        <p:nvSpPr>
          <p:cNvPr id="3" name="TextBox 2"/>
          <p:cNvSpPr txBox="1"/>
          <p:nvPr/>
        </p:nvSpPr>
        <p:spPr>
          <a:xfrm>
            <a:off x="647324" y="3983502"/>
            <a:ext cx="5116835" cy="4116833"/>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you worried about ‘failing’ in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Some Year 6 students say that they are worried about some of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making friends</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being able to do the work</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that they won’t know where to go.</a:t>
            </a:r>
          </a:p>
        </p:txBody>
      </p:sp>
    </p:spTree>
    <p:extLst>
      <p:ext uri="{BB962C8B-B14F-4D97-AF65-F5344CB8AC3E}">
        <p14:creationId xmlns:p14="http://schemas.microsoft.com/office/powerpoint/2010/main" val="25614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003" y="1649302"/>
            <a:ext cx="5747994" cy="2731838"/>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again about failure.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That is how we learn.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It is how we become determined.</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that didn’t go quite as you had expected. What did it teach you? </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Jot that down now.</a:t>
            </a:r>
          </a:p>
        </p:txBody>
      </p:sp>
    </p:spTree>
    <p:extLst>
      <p:ext uri="{BB962C8B-B14F-4D97-AF65-F5344CB8AC3E}">
        <p14:creationId xmlns:p14="http://schemas.microsoft.com/office/powerpoint/2010/main" val="54699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TotalTime>
  <Words>1412</Words>
  <Application>Microsoft Office PowerPoint</Application>
  <PresentationFormat>A4 Paper (210x297 mm)</PresentationFormat>
  <Paragraphs>317</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Grace Young</cp:lastModifiedBy>
  <cp:revision>80</cp:revision>
  <dcterms:created xsi:type="dcterms:W3CDTF">2020-04-28T19:09:08Z</dcterms:created>
  <dcterms:modified xsi:type="dcterms:W3CDTF">2020-06-02T09:56:55Z</dcterms:modified>
</cp:coreProperties>
</file>