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embeddedFontLst>
    <p:embeddedFont>
      <p:font typeface="Century Gothic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7" roundtripDataSignature="AMtx7mgn5tn0ABT6f+xrUbb8sNJOGvG1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07BFCAA-BABE-4823-808F-86ED50E7D07E}">
  <a:tblStyle styleId="{E07BFCAA-BABE-4823-808F-86ED50E7D07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CenturyGothic-bold.fntdata"/><Relationship Id="rId23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boldItalic.fntdata"/><Relationship Id="rId25" Type="http://schemas.openxmlformats.org/officeDocument/2006/relationships/font" Target="fonts/CenturyGothic-italic.fntdata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e19831409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3e19831409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a89176407f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3a89176407f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3a89176407f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a89176407f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a89176407f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3a89176407f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a89176407f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a89176407f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g3a89176407f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3c0e233b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g3e3c0e233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" name="Google Shape;17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648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2.jpg"/><Relationship Id="rId6" Type="http://schemas.openxmlformats.org/officeDocument/2006/relationships/image" Target="../media/image20.png"/><Relationship Id="rId7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hyperlink" Target="https://conwaycentres.co.uk/parents-hub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jpg"/><Relationship Id="rId6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0" Type="http://schemas.openxmlformats.org/officeDocument/2006/relationships/image" Target="../media/image24.jpg"/><Relationship Id="rId9" Type="http://schemas.openxmlformats.org/officeDocument/2006/relationships/image" Target="../media/image16.jpg"/><Relationship Id="rId5" Type="http://schemas.openxmlformats.org/officeDocument/2006/relationships/image" Target="../media/image21.png"/><Relationship Id="rId6" Type="http://schemas.openxmlformats.org/officeDocument/2006/relationships/image" Target="../media/image13.jpg"/><Relationship Id="rId7" Type="http://schemas.openxmlformats.org/officeDocument/2006/relationships/image" Target="../media/image31.jpg"/><Relationship Id="rId8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323F4F"/>
              </a:gs>
              <a:gs pos="100000">
                <a:srgbClr val="323F4F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 flipH="1">
            <a:off x="0" y="581159"/>
            <a:ext cx="5464879" cy="6276841"/>
          </a:xfrm>
          <a:custGeom>
            <a:rect b="b" l="l" r="r" t="t"/>
            <a:pathLst>
              <a:path extrusionOk="0" h="6276841" w="5464879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B3C6E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etterhead pic" id="91" name="Google Shape;91;p1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252663" y="2472489"/>
            <a:ext cx="4066674" cy="191302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6180037" y="2129571"/>
            <a:ext cx="52233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-GB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5 &amp; 6 Residential</a:t>
            </a:r>
            <a:r>
              <a:rPr lang="en-GB" sz="4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4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sz="4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GB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Conway Centre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tterhead pic" id="200" name="Google Shape;200;p7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7"/>
          <p:cNvSpPr txBox="1"/>
          <p:nvPr>
            <p:ph type="ctrTitle"/>
          </p:nvPr>
        </p:nvSpPr>
        <p:spPr>
          <a:xfrm>
            <a:off x="1717588" y="867875"/>
            <a:ext cx="8426100" cy="89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000">
                <a:latin typeface="Century Gothic"/>
                <a:ea typeface="Century Gothic"/>
                <a:cs typeface="Century Gothic"/>
                <a:sym typeface="Century Gothic"/>
              </a:rPr>
              <a:t>Evening Activities 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2336075" y="1662638"/>
            <a:ext cx="6505200" cy="19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8572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During the evening of our first night we will be </a:t>
            </a:r>
            <a:r>
              <a:rPr lang="en-GB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orienteering</a:t>
            </a:r>
            <a:r>
              <a:rPr lang="en-GB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the children will have some free time to </a:t>
            </a:r>
            <a:r>
              <a:rPr lang="en-GB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enjoy games on the field. 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42950" lvl="0" marL="8572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42950" lvl="0" marL="85725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GB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our second evening, we will visit the shop to spend their spending money (no more than £5 please) and enjoy an Oldfield disco.</a:t>
            </a:r>
            <a:r>
              <a:rPr lang="en-GB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i="0" sz="2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 rotWithShape="1">
          <a:blip r:embed="rId5">
            <a:alphaModFix/>
          </a:blip>
          <a:srcRect b="0" l="0" r="0" t="11918"/>
          <a:stretch/>
        </p:blipFill>
        <p:spPr>
          <a:xfrm>
            <a:off x="8007000" y="4007175"/>
            <a:ext cx="3639570" cy="24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4200" y="43391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3342" y="4200200"/>
            <a:ext cx="3315326" cy="221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>
            <a:off x="0" y="3825"/>
            <a:ext cx="122823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/>
          <p:nvPr>
            <p:ph type="ctrTitle"/>
          </p:nvPr>
        </p:nvSpPr>
        <p:spPr>
          <a:xfrm>
            <a:off x="-898925" y="496599"/>
            <a:ext cx="61053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entury Gothic"/>
              <a:buNone/>
            </a:pPr>
            <a:r>
              <a:rPr b="1" lang="en-GB" sz="4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 and Drink</a:t>
            </a:r>
            <a:endParaRPr b="1" sz="4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etterhead pic" id="213" name="Google Shape;213;p8"/>
          <p:cNvPicPr preferRelativeResize="0"/>
          <p:nvPr/>
        </p:nvPicPr>
        <p:blipFill rotWithShape="1">
          <a:blip r:embed="rId3">
            <a:alphaModFix/>
          </a:blip>
          <a:srcRect b="60805" l="990" r="43285" t="4037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75" y="2611125"/>
            <a:ext cx="4006524" cy="26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5">
            <a:alphaModFix/>
          </a:blip>
          <a:srcRect b="0" l="0" r="2884" t="2884"/>
          <a:stretch/>
        </p:blipFill>
        <p:spPr>
          <a:xfrm>
            <a:off x="8014650" y="2611125"/>
            <a:ext cx="3846625" cy="2687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Google Shape;216;p8"/>
          <p:cNvGraphicFramePr/>
          <p:nvPr/>
        </p:nvGraphicFramePr>
        <p:xfrm>
          <a:off x="4618250" y="-9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{E07BFCAA-BABE-4823-808F-86ED50E7D07E}</a:tableStyleId>
              </a:tblPr>
              <a:tblGrid>
                <a:gridCol w="3128525"/>
              </a:tblGrid>
              <a:tr h="355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Sample Menu </a:t>
                      </a:r>
                      <a:endParaRPr b="1" sz="13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7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Apple/ Orange Fruit Juice 100ml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Choice of Cereals (Cornflakes, Rice Krispies, Weetabix, Bran flakes)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2286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Sausage, Scrambled Egg, Baked Beans.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2286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Vegetarian/Vegan Breakfast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 Sausage (x2), Tomato, Beans, Scrambled Egg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2286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Croissant (V)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Fresh Fruit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Toast with Butter &amp; Jam (V)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2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Jacket Potato/Deli Bar</a:t>
                      </a:r>
                      <a:endParaRPr b="1" sz="13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Jacket Potato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Hot /Cold Baguette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served with a selection of fillings.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Served with Mixed Salad &amp; Coleslaw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709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Pasta Bolognese served with Garlic Bread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Margarita</a:t>
                      </a: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Pizza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Served with chips (V)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Salmon &amp; Sweet Potato Fishcakes served with chips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Seasonal Vegetables /Mixed Side Salad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selection of desserts</a:t>
                      </a:r>
                      <a:endParaRPr b="1"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68575" marL="68575">
                    <a:lnL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72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>
            <p:ph type="ctrTitle"/>
          </p:nvPr>
        </p:nvSpPr>
        <p:spPr>
          <a:xfrm>
            <a:off x="1358625" y="988900"/>
            <a:ext cx="91440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800"/>
              <a:t>Year 5 Kit List </a:t>
            </a:r>
            <a:endParaRPr b="1" sz="4800"/>
          </a:p>
        </p:txBody>
      </p:sp>
      <p:pic>
        <p:nvPicPr>
          <p:cNvPr descr="Letterhead pic" id="225" name="Google Shape;225;p9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/>
          <p:nvPr/>
        </p:nvSpPr>
        <p:spPr>
          <a:xfrm>
            <a:off x="2746575" y="1551100"/>
            <a:ext cx="58080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Clothes to travel in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lt1"/>
                </a:solidFill>
              </a:rPr>
              <a:t>Packed lunch for Monday lunch and reusable water bottle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Night wear - cuddly toy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Toiletries - toothbrush and paste, soap, shampoo, brush/comb, flannel? (No aerosol)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2 Towels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5 changes of underwear and socks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 T-shirts &amp; 3 warm tops/fleece/hoody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4 pairs of trousers (Not Jeans) for activities (joggers/combats/leggings)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Swimming costume/shorts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Waterproof coat – not for activities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Gloves/Hat/Sun hat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Shoes - 1 for water activities (Wellies), 1 for getting dirty, 1 pair for good &amp; Slippers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Book/Magazine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Medication – labelled and handed to staff member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Sun cream - labelled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£5 Max spends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Biscuits/Cake optional (nut free)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Carrier bags &amp; Bin bag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0"/>
          <p:cNvSpPr txBox="1"/>
          <p:nvPr>
            <p:ph type="ctrTitle"/>
          </p:nvPr>
        </p:nvSpPr>
        <p:spPr>
          <a:xfrm>
            <a:off x="6291375" y="1593650"/>
            <a:ext cx="61053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entury Gothic"/>
              <a:buNone/>
            </a:pPr>
            <a:r>
              <a:rPr b="1" lang="en-GB" sz="4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6 Kit List</a:t>
            </a:r>
            <a:endParaRPr sz="4800">
              <a:solidFill>
                <a:srgbClr val="FF0000"/>
              </a:solidFill>
            </a:endParaRPr>
          </a:p>
        </p:txBody>
      </p:sp>
      <p:pic>
        <p:nvPicPr>
          <p:cNvPr descr="Letterhead pic" id="234" name="Google Shape;234;p10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75" y="-12"/>
            <a:ext cx="6019800" cy="66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1"/>
          <p:cNvSpPr txBox="1"/>
          <p:nvPr>
            <p:ph type="ctrTitle"/>
          </p:nvPr>
        </p:nvSpPr>
        <p:spPr>
          <a:xfrm>
            <a:off x="1524000" y="-45451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000"/>
              <a:t>Spending Money </a:t>
            </a:r>
            <a:endParaRPr b="1" sz="4000"/>
          </a:p>
        </p:txBody>
      </p:sp>
      <p:sp>
        <p:nvSpPr>
          <p:cNvPr id="243" name="Google Shape;243;p11"/>
          <p:cNvSpPr txBox="1"/>
          <p:nvPr/>
        </p:nvSpPr>
        <p:spPr>
          <a:xfrm>
            <a:off x="3346731" y="2087220"/>
            <a:ext cx="55548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GB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our second night we will have the </a:t>
            </a:r>
            <a:r>
              <a:rPr b="1" lang="en-GB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opportunity</a:t>
            </a:r>
            <a:r>
              <a:rPr b="1" lang="en-GB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visit the centre’s small shop. 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GB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Children can bring upto £5 spending money. The shop sells a small range of souvenirs, sweets, drinks and snacks.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etterhead pic" id="244" name="Google Shape;244;p11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/>
          <p:nvPr>
            <p:ph type="ctrTitle"/>
          </p:nvPr>
        </p:nvSpPr>
        <p:spPr>
          <a:xfrm>
            <a:off x="1303343" y="-77583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000">
                <a:latin typeface="Century Gothic"/>
                <a:ea typeface="Century Gothic"/>
                <a:cs typeface="Century Gothic"/>
                <a:sym typeface="Century Gothic"/>
              </a:rPr>
              <a:t>Medication</a:t>
            </a:r>
            <a:endParaRPr b="1"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etterhead pic" id="252" name="Google Shape;252;p12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/>
          <p:nvPr/>
        </p:nvSpPr>
        <p:spPr>
          <a:xfrm>
            <a:off x="3478200" y="1820600"/>
            <a:ext cx="5366400" cy="3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your children requires any medication whilst we are away, please complete the Form C.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the 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morning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departure, please hand the medication (labelled in a 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sealed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bag) to a staff </a:t>
            </a: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member.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e198314091_0_0"/>
          <p:cNvSpPr/>
          <p:nvPr/>
        </p:nvSpPr>
        <p:spPr>
          <a:xfrm>
            <a:off x="475488" y="0"/>
            <a:ext cx="109104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g3e19831409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e198314091_0_0"/>
          <p:cNvSpPr txBox="1"/>
          <p:nvPr>
            <p:ph type="ctrTitle"/>
          </p:nvPr>
        </p:nvSpPr>
        <p:spPr>
          <a:xfrm>
            <a:off x="1287693" y="-509638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000">
                <a:latin typeface="Century Gothic"/>
                <a:ea typeface="Century Gothic"/>
                <a:cs typeface="Century Gothic"/>
                <a:sym typeface="Century Gothic"/>
              </a:rPr>
              <a:t>What to do next</a:t>
            </a:r>
            <a:endParaRPr b="1" sz="4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etterhead pic" id="261" name="Google Shape;261;g3e198314091_0_0"/>
          <p:cNvPicPr preferRelativeResize="0"/>
          <p:nvPr/>
        </p:nvPicPr>
        <p:blipFill rotWithShape="1">
          <a:blip r:embed="rId4">
            <a:alphaModFix/>
          </a:blip>
          <a:srcRect b="60806" l="992" r="43282" t="4036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e198314091_0_0"/>
          <p:cNvSpPr txBox="1"/>
          <p:nvPr/>
        </p:nvSpPr>
        <p:spPr>
          <a:xfrm>
            <a:off x="3385150" y="2542775"/>
            <a:ext cx="5104500" cy="20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your Form C 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Kit list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 out the </a:t>
            </a:r>
            <a:r>
              <a:rPr b="1" lang="en-GB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parent hub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Practise making the bed!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 txBox="1"/>
          <p:nvPr>
            <p:ph type="ctrTitle"/>
          </p:nvPr>
        </p:nvSpPr>
        <p:spPr>
          <a:xfrm>
            <a:off x="1303343" y="-775838"/>
            <a:ext cx="9144000" cy="44334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000"/>
              <a:t>Questions?</a:t>
            </a:r>
            <a:endParaRPr b="1" sz="4000"/>
          </a:p>
        </p:txBody>
      </p:sp>
      <p:pic>
        <p:nvPicPr>
          <p:cNvPr descr="Letterhead pic" id="270" name="Google Shape;270;p14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617313" y="370783"/>
            <a:ext cx="2243955" cy="105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220" l="0" r="0" t="-220"/>
          <a:stretch/>
        </p:blipFill>
        <p:spPr>
          <a:xfrm>
            <a:off x="-369025" y="0"/>
            <a:ext cx="125610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>
            <p:ph type="ctrTitle"/>
          </p:nvPr>
        </p:nvSpPr>
        <p:spPr>
          <a:xfrm>
            <a:off x="2153757" y="1431933"/>
            <a:ext cx="7313123" cy="6893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r>
              <a:rPr b="1" lang="en-GB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Conway Centre</a:t>
            </a:r>
            <a:endParaRPr b="1" sz="4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etterhead pic" id="101" name="Google Shape;101;p2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6062" y="3850300"/>
            <a:ext cx="8810850" cy="238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2740125" y="2420300"/>
            <a:ext cx="61659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Year 5 &amp; 6 are off on adventure to the Conway Centre in Anglesey from Monday 15th - Wednesday 17th June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a89176407f_1_7"/>
          <p:cNvSpPr/>
          <p:nvPr/>
        </p:nvSpPr>
        <p:spPr>
          <a:xfrm>
            <a:off x="475488" y="0"/>
            <a:ext cx="109104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g3a89176407f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025" y="0"/>
            <a:ext cx="125610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a89176407f_1_7"/>
          <p:cNvSpPr txBox="1"/>
          <p:nvPr>
            <p:ph type="ctrTitle"/>
          </p:nvPr>
        </p:nvSpPr>
        <p:spPr>
          <a:xfrm>
            <a:off x="2153757" y="1431933"/>
            <a:ext cx="73131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r>
              <a:rPr b="1" lang="en-GB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Conway Centre</a:t>
            </a:r>
            <a:endParaRPr b="1" sz="4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etterhead pic" id="112" name="Google Shape;112;g3a89176407f_1_7"/>
          <p:cNvPicPr preferRelativeResize="0"/>
          <p:nvPr/>
        </p:nvPicPr>
        <p:blipFill rotWithShape="1">
          <a:blip r:embed="rId4">
            <a:alphaModFix/>
          </a:blip>
          <a:srcRect b="60806" l="992" r="43282" t="4036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a89176407f_1_7"/>
          <p:cNvSpPr txBox="1"/>
          <p:nvPr/>
        </p:nvSpPr>
        <p:spPr>
          <a:xfrm>
            <a:off x="2740125" y="2420300"/>
            <a:ext cx="61659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g3a89176407f_1_7"/>
          <p:cNvPicPr preferRelativeResize="0"/>
          <p:nvPr>
            <p:ph idx="4294967295" type="body"/>
          </p:nvPr>
        </p:nvPicPr>
        <p:blipFill rotWithShape="1">
          <a:blip r:embed="rId5">
            <a:alphaModFix/>
          </a:blip>
          <a:srcRect b="4254" l="0" r="0" t="4254"/>
          <a:stretch/>
        </p:blipFill>
        <p:spPr>
          <a:xfrm>
            <a:off x="475501" y="2748875"/>
            <a:ext cx="4727700" cy="30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a89176407f_1_7"/>
          <p:cNvPicPr preferRelativeResize="0"/>
          <p:nvPr/>
        </p:nvPicPr>
        <p:blipFill rotWithShape="1">
          <a:blip r:embed="rId6">
            <a:alphaModFix/>
          </a:blip>
          <a:srcRect b="0" l="0" r="17614" t="0"/>
          <a:stretch/>
        </p:blipFill>
        <p:spPr>
          <a:xfrm>
            <a:off x="6204149" y="2604889"/>
            <a:ext cx="5070634" cy="3369884"/>
          </a:xfrm>
          <a:custGeom>
            <a:rect b="b" l="l" r="r" t="t"/>
            <a:pathLst>
              <a:path extrusionOk="0" h="3988028" w="6000750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6" name="Google Shape;116;g3a89176407f_1_7"/>
          <p:cNvSpPr txBox="1"/>
          <p:nvPr/>
        </p:nvSpPr>
        <p:spPr>
          <a:xfrm>
            <a:off x="1741125" y="1509450"/>
            <a:ext cx="84300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Llanfair pwllgwyngyll gogerywch wyrndrobwyll llandysilio gogo-goch</a:t>
            </a:r>
            <a:endParaRPr b="1" i="0" sz="2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3a89176407f_1_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2807" y="-1"/>
            <a:ext cx="6809100" cy="51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a89176407f_1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402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a89176407f_1_22"/>
          <p:cNvSpPr/>
          <p:nvPr/>
        </p:nvSpPr>
        <p:spPr>
          <a:xfrm>
            <a:off x="475488" y="0"/>
            <a:ext cx="109104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19989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g3a89176407f_1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025" y="0"/>
            <a:ext cx="125610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3a89176407f_1_22"/>
          <p:cNvSpPr txBox="1"/>
          <p:nvPr>
            <p:ph type="ctrTitle"/>
          </p:nvPr>
        </p:nvSpPr>
        <p:spPr>
          <a:xfrm>
            <a:off x="2166532" y="1118783"/>
            <a:ext cx="73131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entury Gothic"/>
              <a:buNone/>
            </a:pPr>
            <a:r>
              <a:rPr b="1" lang="en-GB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values and aims</a:t>
            </a:r>
            <a:endParaRPr b="1" sz="4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etterhead pic" id="132" name="Google Shape;132;g3a89176407f_1_22"/>
          <p:cNvPicPr preferRelativeResize="0"/>
          <p:nvPr/>
        </p:nvPicPr>
        <p:blipFill rotWithShape="1">
          <a:blip r:embed="rId4">
            <a:alphaModFix/>
          </a:blip>
          <a:srcRect b="60806" l="992" r="43282" t="4036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a89176407f_1_22"/>
          <p:cNvSpPr txBox="1"/>
          <p:nvPr/>
        </p:nvSpPr>
        <p:spPr>
          <a:xfrm>
            <a:off x="2740125" y="2420300"/>
            <a:ext cx="61659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in wet suits and helmets standing in water&#10;&#10;AI-generated content may be incorrect." id="134" name="Google Shape;134;g3a89176407f_1_22"/>
          <p:cNvPicPr preferRelativeResize="0"/>
          <p:nvPr/>
        </p:nvPicPr>
        <p:blipFill rotWithShape="1">
          <a:blip r:embed="rId5">
            <a:alphaModFix/>
          </a:blip>
          <a:srcRect b="5835" l="0" r="0" t="3700"/>
          <a:stretch/>
        </p:blipFill>
        <p:spPr>
          <a:xfrm>
            <a:off x="69950" y="2674812"/>
            <a:ext cx="4204865" cy="2858086"/>
          </a:xfrm>
          <a:custGeom>
            <a:rect b="b" l="l" r="r" t="t"/>
            <a:pathLst>
              <a:path extrusionOk="0" h="4187672" w="6006950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g3a89176407f_1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4975" y="2527588"/>
            <a:ext cx="3131225" cy="315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a89176407f_1_22"/>
          <p:cNvSpPr txBox="1"/>
          <p:nvPr/>
        </p:nvSpPr>
        <p:spPr>
          <a:xfrm>
            <a:off x="4391869" y="2157806"/>
            <a:ext cx="6894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05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Calibri"/>
              <a:buChar char="•"/>
            </a:pPr>
            <a:r>
              <a:rPr lang="en-GB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Cooperation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Calibri"/>
              <a:buChar char="•"/>
            </a:pPr>
            <a:r>
              <a:rPr lang="en-GB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Achievement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Calibri"/>
              <a:buChar char="•"/>
            </a:pPr>
            <a:r>
              <a:rPr lang="en-GB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Respect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3000"/>
              <a:buFont typeface="Calibri"/>
              <a:buChar char="•"/>
            </a:pPr>
            <a:r>
              <a:rPr lang="en-GB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Enjoyment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3c0e233b1_0_0"/>
          <p:cNvSpPr txBox="1"/>
          <p:nvPr>
            <p:ph type="title"/>
          </p:nvPr>
        </p:nvSpPr>
        <p:spPr>
          <a:xfrm>
            <a:off x="9491050" y="1069700"/>
            <a:ext cx="20526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>
                <a:solidFill>
                  <a:srgbClr val="FF0000"/>
                </a:solidFill>
              </a:rPr>
              <a:t>Penmon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455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42" name="Google Shape;142;g3e3c0e233b1_0_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2832" y="1005624"/>
            <a:ext cx="6809100" cy="51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e3c0e233b1_0_0"/>
          <p:cNvSpPr txBox="1"/>
          <p:nvPr/>
        </p:nvSpPr>
        <p:spPr>
          <a:xfrm>
            <a:off x="307525" y="230125"/>
            <a:ext cx="19257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Hafod</a:t>
            </a:r>
            <a:endParaRPr b="0" i="0" sz="4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g3e3c0e233b1_0_0"/>
          <p:cNvCxnSpPr/>
          <p:nvPr/>
        </p:nvCxnSpPr>
        <p:spPr>
          <a:xfrm>
            <a:off x="1428075" y="1005625"/>
            <a:ext cx="1049100" cy="73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5" name="Google Shape;145;g3e3c0e233b1_0_0"/>
          <p:cNvCxnSpPr/>
          <p:nvPr/>
        </p:nvCxnSpPr>
        <p:spPr>
          <a:xfrm>
            <a:off x="972225" y="1196225"/>
            <a:ext cx="1864200" cy="6804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46" name="Google Shape;146;g3e3c0e233b1_0_0"/>
          <p:cNvCxnSpPr/>
          <p:nvPr/>
        </p:nvCxnSpPr>
        <p:spPr>
          <a:xfrm flipH="1">
            <a:off x="8347150" y="856050"/>
            <a:ext cx="1809900" cy="1728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"/>
          <p:cNvSpPr txBox="1"/>
          <p:nvPr>
            <p:ph type="ctrTitle"/>
          </p:nvPr>
        </p:nvSpPr>
        <p:spPr>
          <a:xfrm>
            <a:off x="2310835" y="1165758"/>
            <a:ext cx="73131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74074"/>
              <a:buFont typeface="Century Gothic"/>
              <a:buNone/>
            </a:pPr>
            <a:r>
              <a:rPr lang="en-GB"/>
              <a:t>Accommodation </a:t>
            </a:r>
            <a:endParaRPr/>
          </a:p>
        </p:txBody>
      </p:sp>
      <p:pic>
        <p:nvPicPr>
          <p:cNvPr descr="Letterhead pic" id="155" name="Google Shape;155;p3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00" y="2766425"/>
            <a:ext cx="3598150" cy="24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8850" y="2766425"/>
            <a:ext cx="3598150" cy="24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0463" y="4875100"/>
            <a:ext cx="3163325" cy="2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"/>
          <p:cNvSpPr txBox="1"/>
          <p:nvPr/>
        </p:nvSpPr>
        <p:spPr>
          <a:xfrm>
            <a:off x="3857450" y="1741300"/>
            <a:ext cx="4192800" cy="31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Year 5 will be staying in a house called Haford</a:t>
            </a: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Year 6 will be staying in a house called Penmon. The houses are split into two sides or floors, with separate dormitories, showers and toilets for girls and boys.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Both houses also </a:t>
            </a:r>
            <a:r>
              <a:rPr lang="en-GB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 sole use of our very own common room, to chat,  relax and chill after a busy day.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4875"/>
            <a:ext cx="12192000" cy="698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tterhead pic" id="167" name="Google Shape;167;p5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>
            <p:ph type="ctrTitle"/>
          </p:nvPr>
        </p:nvSpPr>
        <p:spPr>
          <a:xfrm>
            <a:off x="1524000" y="1193106"/>
            <a:ext cx="8426116" cy="864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000">
                <a:latin typeface="Century Gothic"/>
                <a:ea typeface="Century Gothic"/>
                <a:cs typeface="Century Gothic"/>
                <a:sym typeface="Century Gothic"/>
              </a:rPr>
              <a:t>Y5 Activities 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500" y="222750"/>
            <a:ext cx="26193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"/>
          <p:cNvSpPr txBox="1"/>
          <p:nvPr/>
        </p:nvSpPr>
        <p:spPr>
          <a:xfrm>
            <a:off x="2840050" y="2128126"/>
            <a:ext cx="6350700" cy="23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class will be split into 4 groups. Each group will take part in the following activities.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Via Ferrata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Indoor climbing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Canoe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 ropes and zipwire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675" y="4375675"/>
            <a:ext cx="2570450" cy="202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46675" y="4582150"/>
            <a:ext cx="26193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90750" y="2023675"/>
            <a:ext cx="2570450" cy="23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3375" y="2245350"/>
            <a:ext cx="2570450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/>
          <p:nvPr/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934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tterhead pic" id="183" name="Google Shape;183;p6"/>
          <p:cNvPicPr preferRelativeResize="0"/>
          <p:nvPr/>
        </p:nvPicPr>
        <p:blipFill rotWithShape="1">
          <a:blip r:embed="rId4">
            <a:alphaModFix/>
          </a:blip>
          <a:srcRect b="60805" l="990" r="43285" t="4037"/>
          <a:stretch/>
        </p:blipFill>
        <p:spPr>
          <a:xfrm>
            <a:off x="9076125" y="222760"/>
            <a:ext cx="2570444" cy="120917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 txBox="1"/>
          <p:nvPr>
            <p:ph type="ctrTitle"/>
          </p:nvPr>
        </p:nvSpPr>
        <p:spPr>
          <a:xfrm>
            <a:off x="1717576" y="790380"/>
            <a:ext cx="8426116" cy="864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b="1" lang="en-GB" sz="4400">
                <a:latin typeface="Century Gothic"/>
                <a:ea typeface="Century Gothic"/>
                <a:cs typeface="Century Gothic"/>
                <a:sym typeface="Century Gothic"/>
              </a:rPr>
              <a:t>Y6 Activities 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6"/>
          <p:cNvSpPr/>
          <p:nvPr/>
        </p:nvSpPr>
        <p:spPr>
          <a:xfrm>
            <a:off x="3334805" y="2567936"/>
            <a:ext cx="6096000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8572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950" y="4732775"/>
            <a:ext cx="18669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6"/>
          <p:cNvSpPr txBox="1"/>
          <p:nvPr/>
        </p:nvSpPr>
        <p:spPr>
          <a:xfrm>
            <a:off x="3447800" y="1900825"/>
            <a:ext cx="4838100" cy="28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Stand Up Paddleboarding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Adventure Day - surfing or coasteering depending on the </a:t>
            </a: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weather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Char char="●"/>
            </a:pPr>
            <a:r>
              <a:rPr b="1" lang="en-GB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Kayaking or mountain biking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on paddle boards&#10;&#10;AI-generated content may be incorrect." id="188" name="Google Shape;188;p6"/>
          <p:cNvPicPr preferRelativeResize="0"/>
          <p:nvPr/>
        </p:nvPicPr>
        <p:blipFill rotWithShape="1">
          <a:blip r:embed="rId6">
            <a:alphaModFix/>
          </a:blip>
          <a:srcRect b="12065" l="0" r="0" t="27701"/>
          <a:stretch/>
        </p:blipFill>
        <p:spPr>
          <a:xfrm>
            <a:off x="305075" y="222749"/>
            <a:ext cx="3161825" cy="1428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on paddle boards in a lake&#10;&#10;AI-generated content may be incorrect." id="189" name="Google Shape;189;p6"/>
          <p:cNvPicPr preferRelativeResize="0"/>
          <p:nvPr/>
        </p:nvPicPr>
        <p:blipFill rotWithShape="1">
          <a:blip r:embed="rId7">
            <a:alphaModFix/>
          </a:blip>
          <a:srcRect b="0" l="22659" r="43379" t="0"/>
          <a:stretch/>
        </p:blipFill>
        <p:spPr>
          <a:xfrm rot="5400000">
            <a:off x="9493300" y="958801"/>
            <a:ext cx="1431776" cy="316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8">
            <a:alphaModFix/>
          </a:blip>
          <a:srcRect b="0" l="15487" r="17847" t="0"/>
          <a:stretch/>
        </p:blipFill>
        <p:spPr>
          <a:xfrm>
            <a:off x="8752575" y="3569899"/>
            <a:ext cx="2800351" cy="3150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jumping into water&#10;&#10;AI-generated content may be incorrect." id="191" name="Google Shape;191;p6"/>
          <p:cNvPicPr preferRelativeResize="0"/>
          <p:nvPr/>
        </p:nvPicPr>
        <p:blipFill rotWithShape="1">
          <a:blip r:embed="rId9">
            <a:alphaModFix/>
          </a:blip>
          <a:srcRect b="12265" l="0" r="0" t="22183"/>
          <a:stretch/>
        </p:blipFill>
        <p:spPr>
          <a:xfrm>
            <a:off x="3595852" y="4963326"/>
            <a:ext cx="3573827" cy="175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riding bikes on a trail in the woods&#10;&#10;AI-generated content may be incorrect." id="192" name="Google Shape;192;p6"/>
          <p:cNvPicPr preferRelativeResize="0"/>
          <p:nvPr/>
        </p:nvPicPr>
        <p:blipFill rotWithShape="1">
          <a:blip r:embed="rId10">
            <a:alphaModFix/>
          </a:blip>
          <a:srcRect b="0" l="16734" r="5396" t="0"/>
          <a:stretch/>
        </p:blipFill>
        <p:spPr>
          <a:xfrm>
            <a:off x="606125" y="1824087"/>
            <a:ext cx="1597724" cy="273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2020-07-10T12:26:35Z</dcterms:created>
  <dc:creator>Laura Armstrong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0x0101005F94B682771B004BAE1AE5CA5F810B0A</vt:lpwstr>
  </property>
</Properties>
</file>