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76" r:id="rId6"/>
    <p:sldId id="261" r:id="rId7"/>
    <p:sldId id="262" r:id="rId8"/>
    <p:sldId id="263" r:id="rId9"/>
    <p:sldId id="278" r:id="rId10"/>
    <p:sldId id="265" r:id="rId11"/>
    <p:sldId id="277" r:id="rId12"/>
    <p:sldId id="268" r:id="rId13"/>
    <p:sldId id="269" r:id="rId14"/>
    <p:sldId id="270" r:id="rId15"/>
    <p:sldId id="271" r:id="rId16"/>
    <p:sldId id="272" r:id="rId17"/>
    <p:sldId id="273" r:id="rId18"/>
    <p:sldId id="274" r:id="rId19"/>
    <p:sldId id="275"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entury Gothic" panose="020B0502020202020204"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iiVSuiB5oQkmbcOqMBKsg9DYHL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06"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5f24e48418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5f24e48418_0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g25f24e48418_0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5f24e48418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5f24e48418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g25f24e48418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5f24e48418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5f24e48418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g25f24e48418_0_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5f24e48418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25f24e48418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g25f24e48418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5f24e48418_0_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g25f24e48418_0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5f24e48418_0_2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g25f24e48418_0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5faf45bab4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g25faf45bab4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5faf45bab4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g25faf45bab4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f24e48418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25f24e48418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g25f24e48418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5f24e48418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25f24e48418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g25f24e48418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5f24e48418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25f24e48418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25f24e48418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5f24e48418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25f24e48418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5f24e48418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7" name="Google Shape;7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57" name="Google Shape;57;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58" name="Google Shape;5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8"/>
          <p:cNvSpPr>
            <a:spLocks noGrp="1"/>
          </p:cNvSpPr>
          <p:nvPr>
            <p:ph type="pic" idx="2"/>
          </p:nvPr>
        </p:nvSpPr>
        <p:spPr>
          <a:xfrm>
            <a:off x="5183188" y="987425"/>
            <a:ext cx="6172200" cy="4873625"/>
          </a:xfrm>
          <a:prstGeom prst="rect">
            <a:avLst/>
          </a:prstGeom>
          <a:noFill/>
          <a:ln>
            <a:noFill/>
          </a:ln>
        </p:spPr>
      </p:sp>
      <p:sp>
        <p:nvSpPr>
          <p:cNvPr id="64" name="Google Shape;64;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5" name="Google Shape;6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1" name="Google Shape;7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F648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hyperlink" Target="mailto:gwen.hopkins@oldfield.cheshire.sch.uk"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mailto:Rachel.argentbelcher@oldfield.cheshire.sch.uk" TargetMode="External"/><Relationship Id="rId5" Type="http://schemas.openxmlformats.org/officeDocument/2006/relationships/image" Target="../media/image4.png"/><Relationship Id="rId4" Type="http://schemas.openxmlformats.org/officeDocument/2006/relationships/notesSlide" Target="../notesSlides/notesSlide19.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flipH="1">
            <a:off x="0" y="0"/>
            <a:ext cx="6421721" cy="6858000"/>
          </a:xfrm>
          <a:prstGeom prst="rect">
            <a:avLst/>
          </a:prstGeom>
          <a:gradFill>
            <a:gsLst>
              <a:gs pos="0">
                <a:srgbClr val="4472C3">
                  <a:alpha val="80392"/>
                </a:srgbClr>
              </a:gs>
              <a:gs pos="25000">
                <a:srgbClr val="4472C4">
                  <a:alpha val="60000"/>
                </a:srgbClr>
              </a:gs>
              <a:gs pos="94000">
                <a:srgbClr val="323F4F"/>
              </a:gs>
              <a:gs pos="100000">
                <a:srgbClr val="323F4F"/>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86" name="Google Shape;86;p1"/>
          <p:cNvSpPr/>
          <p:nvPr/>
        </p:nvSpPr>
        <p:spPr>
          <a:xfrm flipH="1">
            <a:off x="0" y="581159"/>
            <a:ext cx="5464879" cy="6276841"/>
          </a:xfrm>
          <a:custGeom>
            <a:avLst/>
            <a:gdLst/>
            <a:ahLst/>
            <a:cxnLst/>
            <a:rect l="l" t="t" r="r" b="b"/>
            <a:pathLst>
              <a:path w="5464879" h="6276841" extrusionOk="0">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7" name="Google Shape;87;p1" descr="Letterhead pic"/>
          <p:cNvPicPr preferRelativeResize="0"/>
          <p:nvPr/>
        </p:nvPicPr>
        <p:blipFill rotWithShape="1">
          <a:blip r:embed="rId6">
            <a:alphaModFix/>
          </a:blip>
          <a:srcRect l="990" t="4037" r="43285" b="60805"/>
          <a:stretch/>
        </p:blipFill>
        <p:spPr>
          <a:xfrm>
            <a:off x="252663" y="2472489"/>
            <a:ext cx="4066674" cy="1913021"/>
          </a:xfrm>
          <a:prstGeom prst="rect">
            <a:avLst/>
          </a:prstGeom>
          <a:noFill/>
          <a:ln>
            <a:noFill/>
          </a:ln>
        </p:spPr>
      </p:pic>
      <p:sp>
        <p:nvSpPr>
          <p:cNvPr id="88" name="Google Shape;88;p1"/>
          <p:cNvSpPr txBox="1"/>
          <p:nvPr/>
        </p:nvSpPr>
        <p:spPr>
          <a:xfrm>
            <a:off x="6180037" y="2129571"/>
            <a:ext cx="52233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rgbClr val="2E75B5"/>
                </a:solidFill>
                <a:latin typeface="Century Gothic"/>
                <a:ea typeface="Century Gothic"/>
                <a:cs typeface="Century Gothic"/>
                <a:sym typeface="Century Gothic"/>
              </a:rPr>
              <a:t>How to help your child in Year 1</a:t>
            </a:r>
            <a:endParaRPr sz="4800" b="1" i="0" u="none" strike="noStrike" cap="none">
              <a:solidFill>
                <a:srgbClr val="2E75B5"/>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4800"/>
              <a:buFont typeface="Arial"/>
              <a:buNone/>
            </a:pPr>
            <a:endParaRPr sz="4800" b="0" i="0" u="none" strike="noStrike" cap="none">
              <a:solidFill>
                <a:schemeClr val="dk1"/>
              </a:solidFill>
              <a:latin typeface="Century Gothic"/>
              <a:ea typeface="Century Gothic"/>
              <a:cs typeface="Century Gothic"/>
              <a:sym typeface="Century Gothic"/>
            </a:endParaRPr>
          </a:p>
        </p:txBody>
      </p:sp>
      <p:pic>
        <p:nvPicPr>
          <p:cNvPr id="3" name="Audio 2">
            <a:hlinkClick r:id="" action="ppaction://media"/>
            <a:extLst>
              <a:ext uri="{FF2B5EF4-FFF2-40B4-BE49-F238E27FC236}">
                <a16:creationId xmlns:a16="http://schemas.microsoft.com/office/drawing/2014/main" id="{09441739-D6E7-49CB-A932-D94DF81234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35"/>
    </mc:Choice>
    <mc:Fallback>
      <p:transition spd="slow" advTm="8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0"/>
        <p:cNvGrpSpPr/>
        <p:nvPr/>
      </p:nvGrpSpPr>
      <p:grpSpPr>
        <a:xfrm>
          <a:off x="0" y="0"/>
          <a:ext cx="0" cy="0"/>
          <a:chOff x="0" y="0"/>
          <a:chExt cx="0" cy="0"/>
        </a:xfrm>
      </p:grpSpPr>
      <p:sp>
        <p:nvSpPr>
          <p:cNvPr id="191" name="Google Shape;191;g25f24e48418_0_107"/>
          <p:cNvSpPr/>
          <p:nvPr/>
        </p:nvSpPr>
        <p:spPr>
          <a:xfrm>
            <a:off x="475488" y="0"/>
            <a:ext cx="10910400" cy="6858000"/>
          </a:xfrm>
          <a:prstGeom prst="rect">
            <a:avLst/>
          </a:prstGeom>
          <a:gradFill>
            <a:gsLst>
              <a:gs pos="0">
                <a:schemeClr val="accent1"/>
              </a:gs>
              <a:gs pos="25000">
                <a:schemeClr val="accent1"/>
              </a:gs>
              <a:gs pos="94000">
                <a:schemeClr val="accent5"/>
              </a:gs>
              <a:gs pos="100000">
                <a:schemeClr val="accent5"/>
              </a:gs>
            </a:gsLst>
            <a:lin ang="419989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2" name="Google Shape;192;g25f24e48418_0_107"/>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193" name="Google Shape;193;g25f24e48418_0_107" descr="Letterhead pic"/>
          <p:cNvPicPr preferRelativeResize="0"/>
          <p:nvPr/>
        </p:nvPicPr>
        <p:blipFill rotWithShape="1">
          <a:blip r:embed="rId6">
            <a:alphaModFix/>
          </a:blip>
          <a:srcRect l="990" t="4034" r="43280" b="60805"/>
          <a:stretch/>
        </p:blipFill>
        <p:spPr>
          <a:xfrm>
            <a:off x="9076125" y="222760"/>
            <a:ext cx="2570444" cy="1209173"/>
          </a:xfrm>
          <a:prstGeom prst="rect">
            <a:avLst/>
          </a:prstGeom>
          <a:noFill/>
          <a:ln>
            <a:noFill/>
          </a:ln>
        </p:spPr>
      </p:pic>
      <p:sp>
        <p:nvSpPr>
          <p:cNvPr id="194" name="Google Shape;194;g25f24e48418_0_107"/>
          <p:cNvSpPr txBox="1">
            <a:spLocks noGrp="1"/>
          </p:cNvSpPr>
          <p:nvPr>
            <p:ph type="ctrTitle"/>
          </p:nvPr>
        </p:nvSpPr>
        <p:spPr>
          <a:xfrm>
            <a:off x="1524000" y="1193106"/>
            <a:ext cx="8426100" cy="864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Century Gothic"/>
              <a:buNone/>
            </a:pPr>
            <a:r>
              <a:rPr lang="en-GB" sz="4000" b="1">
                <a:latin typeface="Century Gothic"/>
                <a:ea typeface="Century Gothic"/>
                <a:cs typeface="Century Gothic"/>
                <a:sym typeface="Century Gothic"/>
              </a:rPr>
              <a:t>Handwriting</a:t>
            </a:r>
            <a:endParaRPr sz="4000" b="1">
              <a:latin typeface="Century Gothic"/>
              <a:ea typeface="Century Gothic"/>
              <a:cs typeface="Century Gothic"/>
              <a:sym typeface="Century Gothic"/>
            </a:endParaRPr>
          </a:p>
        </p:txBody>
      </p:sp>
      <p:sp>
        <p:nvSpPr>
          <p:cNvPr id="195" name="Google Shape;195;g25f24e48418_0_107"/>
          <p:cNvSpPr/>
          <p:nvPr/>
        </p:nvSpPr>
        <p:spPr>
          <a:xfrm>
            <a:off x="2959612" y="2057400"/>
            <a:ext cx="6096000" cy="34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chemeClr val="lt2"/>
              </a:solidFill>
              <a:latin typeface="Century Gothic"/>
              <a:ea typeface="Century Gothic"/>
              <a:cs typeface="Century Gothic"/>
              <a:sym typeface="Century Gothic"/>
            </a:endParaRPr>
          </a:p>
        </p:txBody>
      </p:sp>
      <p:sp>
        <p:nvSpPr>
          <p:cNvPr id="196" name="Google Shape;196;g25f24e48418_0_107"/>
          <p:cNvSpPr/>
          <p:nvPr/>
        </p:nvSpPr>
        <p:spPr>
          <a:xfrm>
            <a:off x="3334805" y="2567936"/>
            <a:ext cx="6096000" cy="3068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2400"/>
              </a:spcBef>
              <a:spcAft>
                <a:spcPts val="0"/>
              </a:spcAft>
              <a:buClr>
                <a:srgbClr val="000000"/>
              </a:buClr>
              <a:buSzPts val="1800"/>
              <a:buFont typeface="Arial"/>
              <a:buNone/>
            </a:pPr>
            <a:endParaRPr sz="1800" b="0" i="0" u="none" strike="noStrike" cap="none">
              <a:solidFill>
                <a:schemeClr val="lt2"/>
              </a:solidFill>
              <a:latin typeface="Century Gothic"/>
              <a:ea typeface="Century Gothic"/>
              <a:cs typeface="Century Gothic"/>
              <a:sym typeface="Century Gothic"/>
            </a:endParaRPr>
          </a:p>
        </p:txBody>
      </p:sp>
      <p:sp>
        <p:nvSpPr>
          <p:cNvPr id="197" name="Google Shape;197;g25f24e48418_0_107"/>
          <p:cNvSpPr/>
          <p:nvPr/>
        </p:nvSpPr>
        <p:spPr>
          <a:xfrm>
            <a:off x="2959605" y="2173311"/>
            <a:ext cx="6096000" cy="3068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2400"/>
              </a:spcBef>
              <a:spcAft>
                <a:spcPts val="0"/>
              </a:spcAft>
              <a:buClr>
                <a:srgbClr val="000000"/>
              </a:buClr>
              <a:buSzPts val="1800"/>
              <a:buFont typeface="Arial"/>
              <a:buNone/>
            </a:pPr>
            <a:endParaRPr sz="1800" b="0" i="0" u="none" strike="noStrike" cap="none">
              <a:solidFill>
                <a:schemeClr val="lt2"/>
              </a:solidFill>
              <a:latin typeface="Century Gothic"/>
              <a:ea typeface="Century Gothic"/>
              <a:cs typeface="Century Gothic"/>
              <a:sym typeface="Century Gothic"/>
            </a:endParaRPr>
          </a:p>
        </p:txBody>
      </p:sp>
      <p:sp>
        <p:nvSpPr>
          <p:cNvPr id="198" name="Google Shape;198;g25f24e48418_0_107"/>
          <p:cNvSpPr txBox="1"/>
          <p:nvPr/>
        </p:nvSpPr>
        <p:spPr>
          <a:xfrm>
            <a:off x="3053200" y="2057400"/>
            <a:ext cx="5815500" cy="2462182"/>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2400"/>
              </a:spcBef>
              <a:spcAft>
                <a:spcPts val="0"/>
              </a:spcAft>
              <a:buClr>
                <a:srgbClr val="000000"/>
              </a:buClr>
              <a:buSzPts val="1800"/>
              <a:buFont typeface="Arial"/>
              <a:buNone/>
            </a:pPr>
            <a:r>
              <a:rPr lang="en-GB" sz="2000" b="0" i="0" u="none" strike="noStrike" cap="none">
                <a:solidFill>
                  <a:schemeClr val="lt2"/>
                </a:solidFill>
                <a:latin typeface="Century Gothic"/>
                <a:ea typeface="Century Gothic"/>
                <a:cs typeface="Century Gothic"/>
                <a:sym typeface="Century Gothic"/>
              </a:rPr>
              <a:t>We continue Year 1 by practising how to form letters correctly. It is important that the children are starting and ending individual letters in the correct place. </a:t>
            </a:r>
            <a:endParaRPr sz="2000" b="0" i="0" u="none" strike="noStrike" cap="none">
              <a:solidFill>
                <a:schemeClr val="lt2"/>
              </a:solidFill>
              <a:latin typeface="Century Gothic"/>
              <a:ea typeface="Century Gothic"/>
              <a:cs typeface="Century Gothic"/>
              <a:sym typeface="Century Gothic"/>
            </a:endParaRPr>
          </a:p>
          <a:p>
            <a:pPr marL="0" marR="0" lvl="0" indent="0" algn="ctr" rtl="0">
              <a:lnSpc>
                <a:spcPct val="90000"/>
              </a:lnSpc>
              <a:spcBef>
                <a:spcPts val="2400"/>
              </a:spcBef>
              <a:spcAft>
                <a:spcPts val="0"/>
              </a:spcAft>
              <a:buClr>
                <a:srgbClr val="000000"/>
              </a:buClr>
              <a:buSzPts val="1800"/>
              <a:buFont typeface="Arial"/>
              <a:buNone/>
            </a:pPr>
            <a:r>
              <a:rPr lang="en-GB" sz="2000" b="0" i="0" u="none" strike="noStrike" cap="none">
                <a:solidFill>
                  <a:schemeClr val="lt2"/>
                </a:solidFill>
                <a:latin typeface="Century Gothic"/>
                <a:ea typeface="Century Gothic"/>
                <a:cs typeface="Century Gothic"/>
                <a:sym typeface="Century Gothic"/>
              </a:rPr>
              <a:t>We will also do our best to support children with the correct pencil grip. </a:t>
            </a:r>
            <a:endParaRPr sz="2000" b="0" i="0" u="none" strike="noStrike" cap="none">
              <a:solidFill>
                <a:schemeClr val="lt2"/>
              </a:solidFill>
              <a:latin typeface="Century Gothic"/>
              <a:ea typeface="Century Gothic"/>
              <a:cs typeface="Century Gothic"/>
              <a:sym typeface="Century Gothic"/>
            </a:endParaRPr>
          </a:p>
        </p:txBody>
      </p:sp>
      <p:pic>
        <p:nvPicPr>
          <p:cNvPr id="199" name="Google Shape;199;g25f24e48418_0_107"/>
          <p:cNvPicPr preferRelativeResize="0"/>
          <p:nvPr/>
        </p:nvPicPr>
        <p:blipFill rotWithShape="1">
          <a:blip r:embed="rId7">
            <a:alphaModFix/>
          </a:blip>
          <a:srcRect/>
          <a:stretch/>
        </p:blipFill>
        <p:spPr>
          <a:xfrm>
            <a:off x="0" y="4958379"/>
            <a:ext cx="3053201" cy="1899621"/>
          </a:xfrm>
          <a:prstGeom prst="rect">
            <a:avLst/>
          </a:prstGeom>
          <a:noFill/>
          <a:ln>
            <a:noFill/>
          </a:ln>
        </p:spPr>
      </p:pic>
      <p:pic>
        <p:nvPicPr>
          <p:cNvPr id="2" name="Audio 1">
            <a:hlinkClick r:id="" action="ppaction://media"/>
            <a:extLst>
              <a:ext uri="{FF2B5EF4-FFF2-40B4-BE49-F238E27FC236}">
                <a16:creationId xmlns:a16="http://schemas.microsoft.com/office/drawing/2014/main" id="{1B02E440-9B06-4E96-8BC3-AEE9CBE8B4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636"/>
    </mc:Choice>
    <mc:Fallback>
      <p:transition spd="slow" advTm="26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5f24e48418_0_66"/>
          <p:cNvSpPr/>
          <p:nvPr/>
        </p:nvSpPr>
        <p:spPr>
          <a:xfrm>
            <a:off x="475488" y="0"/>
            <a:ext cx="10910400" cy="6858000"/>
          </a:xfrm>
          <a:prstGeom prst="rect">
            <a:avLst/>
          </a:prstGeom>
          <a:gradFill>
            <a:gsLst>
              <a:gs pos="0">
                <a:schemeClr val="accent1"/>
              </a:gs>
              <a:gs pos="25000">
                <a:schemeClr val="accent1"/>
              </a:gs>
              <a:gs pos="94000">
                <a:schemeClr val="accent5"/>
              </a:gs>
              <a:gs pos="100000">
                <a:schemeClr val="accent5"/>
              </a:gs>
            </a:gsLst>
            <a:lin ang="419989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0" name="Google Shape;220;g25f24e48418_0_66"/>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221" name="Google Shape;221;g25f24e48418_0_66" descr="Letterhead pic"/>
          <p:cNvPicPr preferRelativeResize="0"/>
          <p:nvPr/>
        </p:nvPicPr>
        <p:blipFill rotWithShape="1">
          <a:blip r:embed="rId6">
            <a:alphaModFix/>
          </a:blip>
          <a:srcRect l="990" t="4034" r="43280" b="60805"/>
          <a:stretch/>
        </p:blipFill>
        <p:spPr>
          <a:xfrm>
            <a:off x="9076125" y="222760"/>
            <a:ext cx="2570444" cy="1209173"/>
          </a:xfrm>
          <a:prstGeom prst="rect">
            <a:avLst/>
          </a:prstGeom>
          <a:noFill/>
          <a:ln>
            <a:noFill/>
          </a:ln>
        </p:spPr>
      </p:pic>
      <p:sp>
        <p:nvSpPr>
          <p:cNvPr id="222" name="Google Shape;222;g25f24e48418_0_66"/>
          <p:cNvSpPr txBox="1">
            <a:spLocks noGrp="1"/>
          </p:cNvSpPr>
          <p:nvPr>
            <p:ph type="ctrTitle"/>
          </p:nvPr>
        </p:nvSpPr>
        <p:spPr>
          <a:xfrm>
            <a:off x="1524000" y="684231"/>
            <a:ext cx="8426100" cy="864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Century Gothic"/>
              <a:buNone/>
            </a:pPr>
            <a:r>
              <a:rPr lang="en-GB" sz="4000" b="1">
                <a:latin typeface="Century Gothic"/>
                <a:ea typeface="Century Gothic"/>
                <a:cs typeface="Century Gothic"/>
                <a:sym typeface="Century Gothic"/>
              </a:rPr>
              <a:t>Maths</a:t>
            </a:r>
            <a:endParaRPr sz="4400" b="1">
              <a:latin typeface="Century Gothic"/>
              <a:ea typeface="Century Gothic"/>
              <a:cs typeface="Century Gothic"/>
              <a:sym typeface="Century Gothic"/>
            </a:endParaRPr>
          </a:p>
        </p:txBody>
      </p:sp>
      <p:sp>
        <p:nvSpPr>
          <p:cNvPr id="223" name="Google Shape;223;g25f24e48418_0_66"/>
          <p:cNvSpPr/>
          <p:nvPr/>
        </p:nvSpPr>
        <p:spPr>
          <a:xfrm>
            <a:off x="2959612" y="2057400"/>
            <a:ext cx="6096000" cy="34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chemeClr val="lt2"/>
              </a:solidFill>
              <a:latin typeface="Century Gothic"/>
              <a:ea typeface="Century Gothic"/>
              <a:cs typeface="Century Gothic"/>
              <a:sym typeface="Century Gothic"/>
            </a:endParaRPr>
          </a:p>
        </p:txBody>
      </p:sp>
      <p:sp>
        <p:nvSpPr>
          <p:cNvPr id="224" name="Google Shape;224;g25f24e48418_0_66"/>
          <p:cNvSpPr/>
          <p:nvPr/>
        </p:nvSpPr>
        <p:spPr>
          <a:xfrm>
            <a:off x="3334805" y="2567936"/>
            <a:ext cx="6096000" cy="3068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2400"/>
              </a:spcBef>
              <a:spcAft>
                <a:spcPts val="0"/>
              </a:spcAft>
              <a:buClr>
                <a:srgbClr val="000000"/>
              </a:buClr>
              <a:buSzPts val="1800"/>
              <a:buFont typeface="Arial"/>
              <a:buNone/>
            </a:pPr>
            <a:endParaRPr sz="1800" b="0" i="0" u="none" strike="noStrike" cap="none">
              <a:solidFill>
                <a:schemeClr val="lt2"/>
              </a:solidFill>
              <a:latin typeface="Century Gothic"/>
              <a:ea typeface="Century Gothic"/>
              <a:cs typeface="Century Gothic"/>
              <a:sym typeface="Century Gothic"/>
            </a:endParaRPr>
          </a:p>
        </p:txBody>
      </p:sp>
      <p:sp>
        <p:nvSpPr>
          <p:cNvPr id="226" name="Google Shape;226;g25f24e48418_0_66"/>
          <p:cNvSpPr txBox="1"/>
          <p:nvPr/>
        </p:nvSpPr>
        <p:spPr>
          <a:xfrm>
            <a:off x="8775325" y="1744675"/>
            <a:ext cx="3146700" cy="286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7" name="Google Shape;227;g25f24e48418_0_66"/>
          <p:cNvSpPr txBox="1"/>
          <p:nvPr/>
        </p:nvSpPr>
        <p:spPr>
          <a:xfrm>
            <a:off x="9430800" y="1658500"/>
            <a:ext cx="2761200" cy="513214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2E75B5"/>
                </a:solidFill>
                <a:latin typeface="Century Gothic"/>
                <a:ea typeface="Century Gothic"/>
                <a:cs typeface="Century Gothic"/>
                <a:sym typeface="Century Gothic"/>
              </a:rPr>
              <a:t>Lesson Structure:</a:t>
            </a:r>
            <a:endParaRPr sz="1600" b="1" i="0" u="none" strike="noStrike" cap="none" dirty="0">
              <a:solidFill>
                <a:srgbClr val="2E75B5"/>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2E75B5"/>
              </a:buClr>
              <a:buSzPts val="1600"/>
              <a:buFont typeface="Century Gothic"/>
              <a:buChar char="●"/>
            </a:pPr>
            <a:r>
              <a:rPr lang="en-GB" sz="1600" b="0" i="0" u="none" strike="noStrike" cap="none" dirty="0">
                <a:solidFill>
                  <a:srgbClr val="2E75B5"/>
                </a:solidFill>
                <a:latin typeface="Century Gothic"/>
                <a:ea typeface="Century Gothic"/>
                <a:cs typeface="Century Gothic"/>
                <a:sym typeface="Century Gothic"/>
              </a:rPr>
              <a:t>Explore problem - lots of discussion in pairs using Maths equipment &amp; whiteboards.</a:t>
            </a:r>
            <a:endParaRPr sz="1600" b="0" i="0" u="none" strike="noStrike" cap="none" dirty="0">
              <a:solidFill>
                <a:srgbClr val="2E75B5"/>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2E75B5"/>
              </a:buClr>
              <a:buSzPts val="1600"/>
              <a:buFont typeface="Century Gothic"/>
              <a:buChar char="●"/>
            </a:pPr>
            <a:r>
              <a:rPr lang="en-GB" sz="1600" b="0" i="0" u="none" strike="noStrike" cap="none" dirty="0">
                <a:solidFill>
                  <a:srgbClr val="2E75B5"/>
                </a:solidFill>
                <a:latin typeface="Century Gothic"/>
                <a:ea typeface="Century Gothic"/>
                <a:cs typeface="Century Gothic"/>
                <a:sym typeface="Century Gothic"/>
              </a:rPr>
              <a:t>Share our ideas &amp; discuss as a class</a:t>
            </a:r>
            <a:endParaRPr sz="1600" b="0" i="0" u="none" strike="noStrike" cap="none" dirty="0">
              <a:solidFill>
                <a:srgbClr val="2E75B5"/>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2E75B5"/>
              </a:buClr>
              <a:buSzPts val="1600"/>
              <a:buFont typeface="Century Gothic"/>
              <a:buChar char="●"/>
            </a:pPr>
            <a:r>
              <a:rPr lang="en-GB" sz="1600" b="0" i="0" u="none" strike="noStrike" cap="none" dirty="0">
                <a:solidFill>
                  <a:srgbClr val="2E75B5"/>
                </a:solidFill>
                <a:latin typeface="Century Gothic"/>
                <a:ea typeface="Century Gothic"/>
                <a:cs typeface="Century Gothic"/>
                <a:sym typeface="Century Gothic"/>
              </a:rPr>
              <a:t>Journal – together and independently </a:t>
            </a:r>
            <a:endParaRPr sz="1600" b="0" i="0" u="none" strike="noStrike" cap="none" dirty="0">
              <a:solidFill>
                <a:srgbClr val="2E75B5"/>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2E75B5"/>
              </a:buClr>
              <a:buSzPts val="1600"/>
              <a:buFont typeface="Century Gothic"/>
              <a:buChar char="●"/>
            </a:pPr>
            <a:r>
              <a:rPr lang="en-GB" sz="1600" b="0" i="0" u="none" strike="noStrike" cap="none" dirty="0">
                <a:solidFill>
                  <a:srgbClr val="2E75B5"/>
                </a:solidFill>
                <a:latin typeface="Century Gothic"/>
                <a:ea typeface="Century Gothic"/>
                <a:cs typeface="Century Gothic"/>
                <a:sym typeface="Century Gothic"/>
              </a:rPr>
              <a:t>Read our textbooks together</a:t>
            </a:r>
            <a:endParaRPr sz="1600" b="0" i="0" u="none" strike="noStrike" cap="none" dirty="0">
              <a:solidFill>
                <a:srgbClr val="2E75B5"/>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2E75B5"/>
              </a:buClr>
              <a:buSzPts val="1600"/>
              <a:buFont typeface="Century Gothic"/>
              <a:buChar char="●"/>
            </a:pPr>
            <a:r>
              <a:rPr lang="en-GB" sz="1600" b="0" i="0" u="none" strike="noStrike" cap="none" dirty="0">
                <a:solidFill>
                  <a:srgbClr val="2E75B5"/>
                </a:solidFill>
                <a:latin typeface="Century Gothic"/>
                <a:ea typeface="Century Gothic"/>
                <a:cs typeface="Century Gothic"/>
                <a:sym typeface="Century Gothic"/>
              </a:rPr>
              <a:t>Complete the workbook independently</a:t>
            </a:r>
            <a:endParaRPr dirty="0"/>
          </a:p>
          <a:p>
            <a:pPr marL="457200" marR="0" lvl="0" indent="-330200" algn="l" rtl="0">
              <a:lnSpc>
                <a:spcPct val="100000"/>
              </a:lnSpc>
              <a:spcBef>
                <a:spcPts val="0"/>
              </a:spcBef>
              <a:spcAft>
                <a:spcPts val="0"/>
              </a:spcAft>
              <a:buClr>
                <a:srgbClr val="2E75B5"/>
              </a:buClr>
              <a:buSzPts val="1600"/>
              <a:buFont typeface="Century Gothic"/>
              <a:buChar char="●"/>
            </a:pPr>
            <a:r>
              <a:rPr lang="en-GB" sz="1600" b="0" i="0" u="none" strike="noStrike" cap="none" dirty="0">
                <a:solidFill>
                  <a:srgbClr val="2E75B5"/>
                </a:solidFill>
                <a:latin typeface="Century Gothic"/>
                <a:ea typeface="Century Gothic"/>
                <a:cs typeface="Century Gothic"/>
                <a:sym typeface="Century Gothic"/>
              </a:rPr>
              <a:t>Activities are then adapted to support or provide extra challenge.</a:t>
            </a:r>
            <a:endParaRPr dirty="0"/>
          </a:p>
          <a:p>
            <a:pPr marL="457200" marR="0" lvl="0" indent="-228600" algn="l" rtl="0">
              <a:lnSpc>
                <a:spcPct val="100000"/>
              </a:lnSpc>
              <a:spcBef>
                <a:spcPts val="0"/>
              </a:spcBef>
              <a:spcAft>
                <a:spcPts val="0"/>
              </a:spcAft>
              <a:buClr>
                <a:srgbClr val="2E75B5"/>
              </a:buClr>
              <a:buSzPts val="1600"/>
              <a:buFont typeface="Century Gothic"/>
              <a:buNone/>
            </a:pPr>
            <a:endParaRPr sz="1750" b="0" i="0" u="none" strike="noStrike" cap="none" dirty="0">
              <a:solidFill>
                <a:srgbClr val="2E75B5"/>
              </a:solidFill>
              <a:latin typeface="Century Gothic"/>
              <a:ea typeface="Century Gothic"/>
              <a:cs typeface="Century Gothic"/>
              <a:sym typeface="Century Gothic"/>
            </a:endParaRPr>
          </a:p>
        </p:txBody>
      </p:sp>
      <p:sp>
        <p:nvSpPr>
          <p:cNvPr id="228" name="Google Shape;228;g25f24e48418_0_66"/>
          <p:cNvSpPr txBox="1"/>
          <p:nvPr/>
        </p:nvSpPr>
        <p:spPr>
          <a:xfrm>
            <a:off x="0" y="0"/>
            <a:ext cx="2668500" cy="1841400"/>
          </a:xfrm>
          <a:prstGeom prst="rect">
            <a:avLst/>
          </a:prstGeom>
          <a:noFill/>
          <a:ln>
            <a:noFill/>
          </a:ln>
        </p:spPr>
        <p:txBody>
          <a:bodyPr spcFirstLastPara="1" wrap="square" lIns="91425" tIns="91425" rIns="91425" bIns="91425" anchor="t" anchorCtr="0">
            <a:noAutofit/>
          </a:bodyPr>
          <a:lstStyle/>
          <a:p>
            <a:pPr marL="127000" marR="0" lvl="0" indent="0" algn="l" rtl="0">
              <a:lnSpc>
                <a:spcPct val="100000"/>
              </a:lnSpc>
              <a:spcBef>
                <a:spcPts val="0"/>
              </a:spcBef>
              <a:spcAft>
                <a:spcPts val="0"/>
              </a:spcAft>
              <a:buNone/>
            </a:pPr>
            <a:endParaRPr sz="1600" b="0" i="0" u="none" strike="noStrike" cap="none">
              <a:solidFill>
                <a:srgbClr val="0070C0"/>
              </a:solidFill>
              <a:latin typeface="Century Gothic"/>
              <a:ea typeface="Century Gothic"/>
              <a:cs typeface="Century Gothic"/>
              <a:sym typeface="Century Gothic"/>
            </a:endParaRPr>
          </a:p>
          <a:p>
            <a:pPr marL="127000" marR="0" lvl="0" indent="0" algn="l" rtl="0">
              <a:lnSpc>
                <a:spcPct val="100000"/>
              </a:lnSpc>
              <a:spcBef>
                <a:spcPts val="0"/>
              </a:spcBef>
              <a:spcAft>
                <a:spcPts val="0"/>
              </a:spcAft>
              <a:buNone/>
            </a:pPr>
            <a:r>
              <a:rPr lang="en-GB" sz="1600" b="0" i="0" u="none" strike="noStrike" cap="none">
                <a:solidFill>
                  <a:srgbClr val="0070C0"/>
                </a:solidFill>
                <a:latin typeface="Century Gothic"/>
                <a:ea typeface="Century Gothic"/>
                <a:cs typeface="Century Gothic"/>
                <a:sym typeface="Century Gothic"/>
              </a:rPr>
              <a:t>We teach a Mastery approach - depth not breadth. </a:t>
            </a:r>
            <a:endParaRPr sz="1600" b="0" i="0" u="none" strike="noStrike" cap="none">
              <a:solidFill>
                <a:srgbClr val="0070C0"/>
              </a:solidFill>
              <a:latin typeface="Century Gothic"/>
              <a:ea typeface="Century Gothic"/>
              <a:cs typeface="Century Gothic"/>
              <a:sym typeface="Century Gothic"/>
            </a:endParaRPr>
          </a:p>
        </p:txBody>
      </p:sp>
      <p:pic>
        <p:nvPicPr>
          <p:cNvPr id="5" name="Picture 4">
            <a:extLst>
              <a:ext uri="{FF2B5EF4-FFF2-40B4-BE49-F238E27FC236}">
                <a16:creationId xmlns:a16="http://schemas.microsoft.com/office/drawing/2014/main" id="{6140A4EA-F3D7-4F0F-AD5E-733BE26D8AAD}"/>
              </a:ext>
            </a:extLst>
          </p:cNvPr>
          <p:cNvPicPr>
            <a:picLocks noChangeAspect="1"/>
          </p:cNvPicPr>
          <p:nvPr/>
        </p:nvPicPr>
        <p:blipFill>
          <a:blip r:embed="rId7"/>
          <a:stretch>
            <a:fillRect/>
          </a:stretch>
        </p:blipFill>
        <p:spPr>
          <a:xfrm>
            <a:off x="1" y="2139898"/>
            <a:ext cx="8239188" cy="4967874"/>
          </a:xfrm>
          <a:prstGeom prst="rect">
            <a:avLst/>
          </a:prstGeom>
        </p:spPr>
      </p:pic>
      <p:pic>
        <p:nvPicPr>
          <p:cNvPr id="2" name="Audio 1">
            <a:hlinkClick r:id="" action="ppaction://media"/>
            <a:extLst>
              <a:ext uri="{FF2B5EF4-FFF2-40B4-BE49-F238E27FC236}">
                <a16:creationId xmlns:a16="http://schemas.microsoft.com/office/drawing/2014/main" id="{62DF7FE5-A27C-4DAA-929D-539FEBE009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9604"/>
    </mc:Choice>
    <mc:Fallback>
      <p:transition spd="slow" advTm="79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3"/>
        <p:cNvGrpSpPr/>
        <p:nvPr/>
      </p:nvGrpSpPr>
      <p:grpSpPr>
        <a:xfrm>
          <a:off x="0" y="0"/>
          <a:ext cx="0" cy="0"/>
          <a:chOff x="0" y="0"/>
          <a:chExt cx="0" cy="0"/>
        </a:xfrm>
      </p:grpSpPr>
      <p:sp>
        <p:nvSpPr>
          <p:cNvPr id="234" name="Google Shape;234;g25f24e48418_0_82"/>
          <p:cNvSpPr/>
          <p:nvPr/>
        </p:nvSpPr>
        <p:spPr>
          <a:xfrm>
            <a:off x="475488" y="0"/>
            <a:ext cx="10910400" cy="6858000"/>
          </a:xfrm>
          <a:prstGeom prst="rect">
            <a:avLst/>
          </a:prstGeom>
          <a:gradFill>
            <a:gsLst>
              <a:gs pos="0">
                <a:schemeClr val="accent1"/>
              </a:gs>
              <a:gs pos="25000">
                <a:schemeClr val="accent1"/>
              </a:gs>
              <a:gs pos="94000">
                <a:schemeClr val="accent5"/>
              </a:gs>
              <a:gs pos="100000">
                <a:schemeClr val="accent5"/>
              </a:gs>
            </a:gsLst>
            <a:lin ang="419989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5" name="Google Shape;235;g25f24e48418_0_8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36" name="Google Shape;236;g25f24e48418_0_82" descr="Letterhead pic"/>
          <p:cNvPicPr preferRelativeResize="0"/>
          <p:nvPr/>
        </p:nvPicPr>
        <p:blipFill rotWithShape="1">
          <a:blip r:embed="rId4">
            <a:alphaModFix/>
          </a:blip>
          <a:srcRect l="990" t="4034" r="43280" b="60805"/>
          <a:stretch/>
        </p:blipFill>
        <p:spPr>
          <a:xfrm>
            <a:off x="9076125" y="222760"/>
            <a:ext cx="2570444" cy="1209173"/>
          </a:xfrm>
          <a:prstGeom prst="rect">
            <a:avLst/>
          </a:prstGeom>
          <a:noFill/>
          <a:ln>
            <a:noFill/>
          </a:ln>
        </p:spPr>
      </p:pic>
      <p:sp>
        <p:nvSpPr>
          <p:cNvPr id="237" name="Google Shape;237;g25f24e48418_0_82"/>
          <p:cNvSpPr txBox="1">
            <a:spLocks noGrp="1"/>
          </p:cNvSpPr>
          <p:nvPr>
            <p:ph type="ctrTitle"/>
          </p:nvPr>
        </p:nvSpPr>
        <p:spPr>
          <a:xfrm>
            <a:off x="1524000" y="1193106"/>
            <a:ext cx="8426100" cy="8643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r>
              <a:rPr lang="en-GB" sz="4000" b="1">
                <a:latin typeface="Century Gothic"/>
                <a:ea typeface="Century Gothic"/>
                <a:cs typeface="Century Gothic"/>
                <a:sym typeface="Century Gothic"/>
              </a:rPr>
              <a:t>Science, RE &amp; </a:t>
            </a:r>
            <a:endParaRPr sz="4000" b="1">
              <a:latin typeface="Century Gothic"/>
              <a:ea typeface="Century Gothic"/>
              <a:cs typeface="Century Gothic"/>
              <a:sym typeface="Century Gothic"/>
            </a:endParaRPr>
          </a:p>
          <a:p>
            <a:pPr marL="0" lvl="0" indent="0" algn="ctr" rtl="0">
              <a:lnSpc>
                <a:spcPct val="90000"/>
              </a:lnSpc>
              <a:spcBef>
                <a:spcPts val="0"/>
              </a:spcBef>
              <a:spcAft>
                <a:spcPts val="0"/>
              </a:spcAft>
              <a:buClr>
                <a:schemeClr val="lt1"/>
              </a:buClr>
              <a:buSzPct val="100000"/>
              <a:buFont typeface="Century Gothic"/>
              <a:buNone/>
            </a:pPr>
            <a:r>
              <a:rPr lang="en-GB" sz="4000" b="1">
                <a:latin typeface="Century Gothic"/>
                <a:ea typeface="Century Gothic"/>
                <a:cs typeface="Century Gothic"/>
                <a:sym typeface="Century Gothic"/>
              </a:rPr>
              <a:t>the Wider Curriculum</a:t>
            </a:r>
            <a:endParaRPr sz="4400" b="1">
              <a:latin typeface="Century Gothic"/>
              <a:ea typeface="Century Gothic"/>
              <a:cs typeface="Century Gothic"/>
              <a:sym typeface="Century Gothic"/>
            </a:endParaRPr>
          </a:p>
        </p:txBody>
      </p:sp>
      <p:sp>
        <p:nvSpPr>
          <p:cNvPr id="238" name="Google Shape;238;g25f24e48418_0_82"/>
          <p:cNvSpPr/>
          <p:nvPr/>
        </p:nvSpPr>
        <p:spPr>
          <a:xfrm>
            <a:off x="2959612" y="2057400"/>
            <a:ext cx="6096000" cy="34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chemeClr val="lt2"/>
              </a:solidFill>
              <a:latin typeface="Century Gothic"/>
              <a:ea typeface="Century Gothic"/>
              <a:cs typeface="Century Gothic"/>
              <a:sym typeface="Century Gothic"/>
            </a:endParaRPr>
          </a:p>
        </p:txBody>
      </p:sp>
      <p:sp>
        <p:nvSpPr>
          <p:cNvPr id="239" name="Google Shape;239;g25f24e48418_0_82"/>
          <p:cNvSpPr/>
          <p:nvPr/>
        </p:nvSpPr>
        <p:spPr>
          <a:xfrm>
            <a:off x="3334805" y="2567936"/>
            <a:ext cx="6096000" cy="3068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2400"/>
              </a:spcBef>
              <a:spcAft>
                <a:spcPts val="0"/>
              </a:spcAft>
              <a:buClr>
                <a:srgbClr val="000000"/>
              </a:buClr>
              <a:buSzPts val="1800"/>
              <a:buFont typeface="Arial"/>
              <a:buNone/>
            </a:pPr>
            <a:endParaRPr sz="1800" b="0" i="0" u="none" strike="noStrike" cap="none">
              <a:solidFill>
                <a:schemeClr val="lt2"/>
              </a:solidFill>
              <a:latin typeface="Century Gothic"/>
              <a:ea typeface="Century Gothic"/>
              <a:cs typeface="Century Gothic"/>
              <a:sym typeface="Century Gothic"/>
            </a:endParaRPr>
          </a:p>
        </p:txBody>
      </p:sp>
      <p:sp>
        <p:nvSpPr>
          <p:cNvPr id="240" name="Google Shape;240;g25f24e48418_0_82"/>
          <p:cNvSpPr txBox="1"/>
          <p:nvPr/>
        </p:nvSpPr>
        <p:spPr>
          <a:xfrm>
            <a:off x="3001275" y="2253550"/>
            <a:ext cx="5940300" cy="187740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1200"/>
              </a:spcBef>
              <a:spcAft>
                <a:spcPts val="0"/>
              </a:spcAft>
              <a:buClr>
                <a:srgbClr val="000000"/>
              </a:buClr>
              <a:buSzPts val="1800"/>
              <a:buFont typeface="Arial"/>
              <a:buNone/>
            </a:pPr>
            <a:r>
              <a:rPr lang="en-GB" sz="1800" b="0" i="0" u="none" strike="noStrike" cap="none">
                <a:solidFill>
                  <a:schemeClr val="lt2"/>
                </a:solidFill>
                <a:latin typeface="Century Gothic"/>
                <a:ea typeface="Century Gothic"/>
                <a:cs typeface="Century Gothic"/>
                <a:sym typeface="Century Gothic"/>
              </a:rPr>
              <a:t>Science; RE; Geography/History; Art/D&amp;T; Computing; Music; PE &amp; Forest School; My Happy Mind &amp; The Zones of Regulation; No Outsiders</a:t>
            </a:r>
            <a:endParaRPr sz="1800" b="0" i="0" u="none" strike="noStrike" cap="none">
              <a:solidFill>
                <a:schemeClr val="lt2"/>
              </a:solidFill>
              <a:latin typeface="Century Gothic"/>
              <a:ea typeface="Century Gothic"/>
              <a:cs typeface="Century Gothic"/>
              <a:sym typeface="Century Gothic"/>
            </a:endParaRPr>
          </a:p>
          <a:p>
            <a:pPr marL="0" marR="0" lvl="0" indent="0" algn="ctr" rtl="0">
              <a:lnSpc>
                <a:spcPct val="100000"/>
              </a:lnSpc>
              <a:spcBef>
                <a:spcPts val="1200"/>
              </a:spcBef>
              <a:spcAft>
                <a:spcPts val="0"/>
              </a:spcAft>
              <a:buClr>
                <a:srgbClr val="000000"/>
              </a:buClr>
              <a:buSzPts val="1800"/>
              <a:buFont typeface="Arial"/>
              <a:buNone/>
            </a:pPr>
            <a:r>
              <a:rPr lang="en-GB" sz="1800" b="0" i="0" u="none" strike="noStrike" cap="none">
                <a:solidFill>
                  <a:schemeClr val="lt2"/>
                </a:solidFill>
                <a:latin typeface="Century Gothic"/>
                <a:ea typeface="Century Gothic"/>
                <a:cs typeface="Century Gothic"/>
                <a:sym typeface="Century Gothic"/>
              </a:rPr>
              <a:t>Each half term we will update the Year 1 Class Page on the Oldfield website.</a:t>
            </a:r>
            <a:endParaRPr sz="1800" b="0" i="0" u="none" strike="noStrike" cap="none">
              <a:solidFill>
                <a:schemeClr val="lt2"/>
              </a:solidFill>
              <a:latin typeface="Century Gothic"/>
              <a:ea typeface="Century Gothic"/>
              <a:cs typeface="Century Gothic"/>
              <a:sym typeface="Century Gothic"/>
            </a:endParaRPr>
          </a:p>
        </p:txBody>
      </p:sp>
      <p:pic>
        <p:nvPicPr>
          <p:cNvPr id="241" name="Google Shape;241;g25f24e48418_0_82"/>
          <p:cNvPicPr preferRelativeResize="0"/>
          <p:nvPr/>
        </p:nvPicPr>
        <p:blipFill rotWithShape="1">
          <a:blip r:embed="rId5">
            <a:alphaModFix/>
          </a:blip>
          <a:srcRect l="11844" t="26801" r="44552" b="22924"/>
          <a:stretch/>
        </p:blipFill>
        <p:spPr>
          <a:xfrm>
            <a:off x="0" y="0"/>
            <a:ext cx="3209160" cy="2466299"/>
          </a:xfrm>
          <a:prstGeom prst="rect">
            <a:avLst/>
          </a:prstGeom>
          <a:noFill/>
          <a:ln>
            <a:noFill/>
          </a:ln>
        </p:spPr>
      </p:pic>
      <p:pic>
        <p:nvPicPr>
          <p:cNvPr id="242" name="Google Shape;242;g25f24e48418_0_82"/>
          <p:cNvPicPr preferRelativeResize="0"/>
          <p:nvPr/>
        </p:nvPicPr>
        <p:blipFill rotWithShape="1">
          <a:blip r:embed="rId6">
            <a:alphaModFix/>
          </a:blip>
          <a:srcRect/>
          <a:stretch/>
        </p:blipFill>
        <p:spPr>
          <a:xfrm>
            <a:off x="3993363" y="4549918"/>
            <a:ext cx="3874674" cy="2308075"/>
          </a:xfrm>
          <a:prstGeom prst="rect">
            <a:avLst/>
          </a:prstGeom>
          <a:noFill/>
          <a:ln>
            <a:noFill/>
          </a:ln>
        </p:spPr>
      </p:pic>
      <p:pic>
        <p:nvPicPr>
          <p:cNvPr id="243" name="Google Shape;243;g25f24e48418_0_82"/>
          <p:cNvPicPr preferRelativeResize="0"/>
          <p:nvPr/>
        </p:nvPicPr>
        <p:blipFill rotWithShape="1">
          <a:blip r:embed="rId7">
            <a:alphaModFix/>
          </a:blip>
          <a:srcRect/>
          <a:stretch/>
        </p:blipFill>
        <p:spPr>
          <a:xfrm>
            <a:off x="0" y="2847275"/>
            <a:ext cx="2835326" cy="4010726"/>
          </a:xfrm>
          <a:prstGeom prst="rect">
            <a:avLst/>
          </a:prstGeom>
          <a:noFill/>
          <a:ln>
            <a:noFill/>
          </a:ln>
        </p:spPr>
      </p:pic>
      <p:pic>
        <p:nvPicPr>
          <p:cNvPr id="244" name="Google Shape;244;g25f24e48418_0_82" descr="42+ Thousand Ancient Roman Soldier Royalty-Free Images, Stock Photos &amp;  Pictures | Shutterstock"/>
          <p:cNvPicPr preferRelativeResize="0"/>
          <p:nvPr/>
        </p:nvPicPr>
        <p:blipFill rotWithShape="1">
          <a:blip r:embed="rId8">
            <a:alphaModFix/>
          </a:blip>
          <a:srcRect/>
          <a:stretch/>
        </p:blipFill>
        <p:spPr>
          <a:xfrm>
            <a:off x="9784037" y="1493552"/>
            <a:ext cx="2429150" cy="3068400"/>
          </a:xfrm>
          <a:prstGeom prst="rect">
            <a:avLst/>
          </a:prstGeom>
          <a:noFill/>
          <a:ln>
            <a:noFill/>
          </a:ln>
        </p:spPr>
      </p:pic>
      <p:pic>
        <p:nvPicPr>
          <p:cNvPr id="245" name="Google Shape;245;g25f24e48418_0_82" descr="Recommended Art Supplies - For Primary School Pupils"/>
          <p:cNvPicPr preferRelativeResize="0"/>
          <p:nvPr/>
        </p:nvPicPr>
        <p:blipFill rotWithShape="1">
          <a:blip r:embed="rId9">
            <a:alphaModFix/>
          </a:blip>
          <a:srcRect/>
          <a:stretch/>
        </p:blipFill>
        <p:spPr>
          <a:xfrm>
            <a:off x="8905522" y="4537636"/>
            <a:ext cx="2320357" cy="23203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0"/>
        <p:cNvGrpSpPr/>
        <p:nvPr/>
      </p:nvGrpSpPr>
      <p:grpSpPr>
        <a:xfrm>
          <a:off x="0" y="0"/>
          <a:ext cx="0" cy="0"/>
          <a:chOff x="0" y="0"/>
          <a:chExt cx="0" cy="0"/>
        </a:xfrm>
      </p:grpSpPr>
      <p:sp>
        <p:nvSpPr>
          <p:cNvPr id="251" name="Google Shape;251;g25f24e48418_0_167"/>
          <p:cNvSpPr/>
          <p:nvPr/>
        </p:nvSpPr>
        <p:spPr>
          <a:xfrm>
            <a:off x="475488" y="0"/>
            <a:ext cx="10910400" cy="6858000"/>
          </a:xfrm>
          <a:prstGeom prst="rect">
            <a:avLst/>
          </a:prstGeom>
          <a:gradFill>
            <a:gsLst>
              <a:gs pos="0">
                <a:schemeClr val="accent1"/>
              </a:gs>
              <a:gs pos="25000">
                <a:schemeClr val="accent1"/>
              </a:gs>
              <a:gs pos="94000">
                <a:schemeClr val="accent5"/>
              </a:gs>
              <a:gs pos="100000">
                <a:schemeClr val="accent5"/>
              </a:gs>
            </a:gsLst>
            <a:lin ang="419989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2" name="Google Shape;252;g25f24e48418_0_167"/>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53" name="Google Shape;253;g25f24e48418_0_167" descr="Letterhead pic"/>
          <p:cNvPicPr preferRelativeResize="0"/>
          <p:nvPr/>
        </p:nvPicPr>
        <p:blipFill rotWithShape="1">
          <a:blip r:embed="rId4">
            <a:alphaModFix/>
          </a:blip>
          <a:srcRect l="990" t="4034" r="43280" b="60805"/>
          <a:stretch/>
        </p:blipFill>
        <p:spPr>
          <a:xfrm>
            <a:off x="9076125" y="222760"/>
            <a:ext cx="2570444" cy="1209173"/>
          </a:xfrm>
          <a:prstGeom prst="rect">
            <a:avLst/>
          </a:prstGeom>
          <a:noFill/>
          <a:ln>
            <a:noFill/>
          </a:ln>
        </p:spPr>
      </p:pic>
      <p:sp>
        <p:nvSpPr>
          <p:cNvPr id="254" name="Google Shape;254;g25f24e48418_0_167"/>
          <p:cNvSpPr txBox="1">
            <a:spLocks noGrp="1"/>
          </p:cNvSpPr>
          <p:nvPr>
            <p:ph type="ctrTitle"/>
          </p:nvPr>
        </p:nvSpPr>
        <p:spPr>
          <a:xfrm>
            <a:off x="1882950" y="933456"/>
            <a:ext cx="8426100" cy="864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Century Gothic"/>
              <a:buNone/>
            </a:pPr>
            <a:r>
              <a:rPr lang="en-GB" sz="4000" b="1">
                <a:latin typeface="Century Gothic"/>
                <a:ea typeface="Century Gothic"/>
                <a:cs typeface="Century Gothic"/>
                <a:sym typeface="Century Gothic"/>
              </a:rPr>
              <a:t>PE &amp; Forest School</a:t>
            </a:r>
            <a:endParaRPr sz="4400" b="1">
              <a:latin typeface="Century Gothic"/>
              <a:ea typeface="Century Gothic"/>
              <a:cs typeface="Century Gothic"/>
              <a:sym typeface="Century Gothic"/>
            </a:endParaRPr>
          </a:p>
        </p:txBody>
      </p:sp>
      <p:sp>
        <p:nvSpPr>
          <p:cNvPr id="255" name="Google Shape;255;g25f24e48418_0_167"/>
          <p:cNvSpPr/>
          <p:nvPr/>
        </p:nvSpPr>
        <p:spPr>
          <a:xfrm>
            <a:off x="2959612" y="2057400"/>
            <a:ext cx="6096000" cy="34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chemeClr val="lt2"/>
              </a:solidFill>
              <a:latin typeface="Century Gothic"/>
              <a:ea typeface="Century Gothic"/>
              <a:cs typeface="Century Gothic"/>
              <a:sym typeface="Century Gothic"/>
            </a:endParaRPr>
          </a:p>
        </p:txBody>
      </p:sp>
      <p:sp>
        <p:nvSpPr>
          <p:cNvPr id="256" name="Google Shape;256;g25f24e48418_0_167"/>
          <p:cNvSpPr/>
          <p:nvPr/>
        </p:nvSpPr>
        <p:spPr>
          <a:xfrm>
            <a:off x="2917500" y="2228250"/>
            <a:ext cx="6357000" cy="345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GB" sz="1700" b="0" i="0" u="none" strike="noStrike" cap="none">
                <a:solidFill>
                  <a:schemeClr val="lt1"/>
                </a:solidFill>
                <a:latin typeface="Century Gothic"/>
                <a:ea typeface="Century Gothic"/>
                <a:cs typeface="Century Gothic"/>
                <a:sym typeface="Century Gothic"/>
              </a:rPr>
              <a:t>This half term, </a:t>
            </a:r>
            <a:r>
              <a:rPr lang="en-GB" sz="1700" b="1" i="0" u="none" strike="noStrike" cap="none">
                <a:solidFill>
                  <a:schemeClr val="lt1"/>
                </a:solidFill>
                <a:latin typeface="Century Gothic"/>
                <a:ea typeface="Century Gothic"/>
                <a:cs typeface="Century Gothic"/>
                <a:sym typeface="Century Gothic"/>
              </a:rPr>
              <a:t>PE will be on Wednesday afternoon</a:t>
            </a:r>
            <a:r>
              <a:rPr lang="en-GB" sz="1700" b="0" i="0" u="none" strike="noStrike" cap="none">
                <a:solidFill>
                  <a:schemeClr val="lt1"/>
                </a:solidFill>
                <a:latin typeface="Century Gothic"/>
                <a:ea typeface="Century Gothic"/>
                <a:cs typeface="Century Gothic"/>
                <a:sym typeface="Century Gothic"/>
              </a:rPr>
              <a:t> (House of Dance with Chloe) &amp; </a:t>
            </a:r>
            <a:r>
              <a:rPr lang="en-GB" sz="1700" b="1" i="0" u="none" strike="noStrike" cap="none">
                <a:solidFill>
                  <a:schemeClr val="lt1"/>
                </a:solidFill>
                <a:latin typeface="Century Gothic"/>
                <a:ea typeface="Century Gothic"/>
                <a:cs typeface="Century Gothic"/>
                <a:sym typeface="Century Gothic"/>
              </a:rPr>
              <a:t>Friday morning with Mrs Hopkins</a:t>
            </a:r>
            <a:r>
              <a:rPr lang="en-GB" sz="1700" b="0" i="0" u="none" strike="noStrike" cap="none">
                <a:solidFill>
                  <a:schemeClr val="lt1"/>
                </a:solidFill>
                <a:latin typeface="Century Gothic"/>
                <a:ea typeface="Century Gothic"/>
                <a:cs typeface="Century Gothic"/>
                <a:sym typeface="Century Gothic"/>
              </a:rPr>
              <a:t>.</a:t>
            </a:r>
            <a:endParaRPr sz="1700" b="0" i="0" u="none" strike="noStrike" cap="none">
              <a:solidFill>
                <a:schemeClr val="lt1"/>
              </a:solidFill>
              <a:latin typeface="Century Gothic"/>
              <a:ea typeface="Century Gothic"/>
              <a:cs typeface="Century Gothic"/>
              <a:sym typeface="Century Gothic"/>
            </a:endParaRPr>
          </a:p>
          <a:p>
            <a:pPr marL="285750" marR="0" lvl="0" indent="-279400" algn="l" rtl="0">
              <a:lnSpc>
                <a:spcPct val="100000"/>
              </a:lnSpc>
              <a:spcBef>
                <a:spcPts val="0"/>
              </a:spcBef>
              <a:spcAft>
                <a:spcPts val="0"/>
              </a:spcAft>
              <a:buClr>
                <a:schemeClr val="lt1"/>
              </a:buClr>
              <a:buSzPts val="1700"/>
              <a:buFont typeface="Arial"/>
              <a:buChar char="•"/>
            </a:pPr>
            <a:r>
              <a:rPr lang="en-GB" sz="1700" b="0" i="0" u="none" strike="noStrike" cap="none">
                <a:solidFill>
                  <a:schemeClr val="lt1"/>
                </a:solidFill>
                <a:latin typeface="Century Gothic"/>
                <a:ea typeface="Century Gothic"/>
                <a:cs typeface="Century Gothic"/>
                <a:sym typeface="Century Gothic"/>
              </a:rPr>
              <a:t>Children will need to come into school in their school PE kit.</a:t>
            </a:r>
            <a:endParaRPr sz="1700" b="0" i="0" u="none" strike="noStrike" cap="none">
              <a:solidFill>
                <a:schemeClr val="lt1"/>
              </a:solidFill>
              <a:highlight>
                <a:srgbClr val="FFFF00"/>
              </a:highlight>
              <a:latin typeface="Century Gothic"/>
              <a:ea typeface="Century Gothic"/>
              <a:cs typeface="Century Gothic"/>
              <a:sym typeface="Century Gothic"/>
            </a:endParaRPr>
          </a:p>
          <a:p>
            <a:pPr marL="285750" marR="0" lvl="0" indent="-279400" algn="l" rtl="0">
              <a:lnSpc>
                <a:spcPct val="100000"/>
              </a:lnSpc>
              <a:spcBef>
                <a:spcPts val="0"/>
              </a:spcBef>
              <a:spcAft>
                <a:spcPts val="0"/>
              </a:spcAft>
              <a:buClr>
                <a:schemeClr val="lt1"/>
              </a:buClr>
              <a:buSzPts val="1700"/>
              <a:buFont typeface="Arial"/>
              <a:buChar char="•"/>
            </a:pPr>
            <a:r>
              <a:rPr lang="en-GB" sz="1700" b="0" i="0" u="none" strike="noStrike" cap="none">
                <a:solidFill>
                  <a:schemeClr val="lt1"/>
                </a:solidFill>
                <a:latin typeface="Century Gothic"/>
                <a:ea typeface="Century Gothic"/>
                <a:cs typeface="Century Gothic"/>
                <a:sym typeface="Century Gothic"/>
              </a:rPr>
              <a:t>Please try to remember to tie long hair back &amp; take earrings out.</a:t>
            </a:r>
            <a:endParaRPr sz="1700" b="0" i="0" u="none" strike="noStrike" cap="none">
              <a:solidFill>
                <a:schemeClr val="lt1"/>
              </a:solidFill>
              <a:latin typeface="Century Gothic"/>
              <a:ea typeface="Century Gothic"/>
              <a:cs typeface="Century Gothic"/>
              <a:sym typeface="Century Gothic"/>
            </a:endParaRPr>
          </a:p>
          <a:p>
            <a:pPr marL="285750" marR="0" lvl="0" indent="-279400" algn="l" rtl="0">
              <a:lnSpc>
                <a:spcPct val="100000"/>
              </a:lnSpc>
              <a:spcBef>
                <a:spcPts val="0"/>
              </a:spcBef>
              <a:spcAft>
                <a:spcPts val="0"/>
              </a:spcAft>
              <a:buClr>
                <a:schemeClr val="lt1"/>
              </a:buClr>
              <a:buSzPts val="1700"/>
              <a:buFont typeface="Arial"/>
              <a:buChar char="•"/>
            </a:pPr>
            <a:r>
              <a:rPr lang="en-GB" sz="1700" b="0" i="0" u="none" strike="noStrike" cap="none">
                <a:solidFill>
                  <a:schemeClr val="lt1"/>
                </a:solidFill>
                <a:latin typeface="Century Gothic"/>
                <a:ea typeface="Century Gothic"/>
                <a:cs typeface="Century Gothic"/>
                <a:sym typeface="Century Gothic"/>
              </a:rPr>
              <a:t>The children will be outdoors for PE as much as possible – they can wear tracksuit bottoms as part of their kit.</a:t>
            </a:r>
            <a:endParaRPr sz="1700" b="0" i="0" u="none" strike="noStrike" cap="none">
              <a:solidFill>
                <a:schemeClr val="lt1"/>
              </a:solidFill>
              <a:latin typeface="Century Gothic"/>
              <a:ea typeface="Century Gothic"/>
              <a:cs typeface="Century Gothic"/>
              <a:sym typeface="Century Gothic"/>
            </a:endParaRPr>
          </a:p>
          <a:p>
            <a:pPr marL="285750" marR="0" lvl="0" indent="-171450" algn="l" rtl="0">
              <a:lnSpc>
                <a:spcPct val="100000"/>
              </a:lnSpc>
              <a:spcBef>
                <a:spcPts val="0"/>
              </a:spcBef>
              <a:spcAft>
                <a:spcPts val="0"/>
              </a:spcAft>
              <a:buClr>
                <a:schemeClr val="lt1"/>
              </a:buClr>
              <a:buSzPts val="1600"/>
              <a:buFont typeface="Century Gothic"/>
              <a:buNone/>
            </a:pPr>
            <a:endParaRPr sz="1700" b="0" i="0" u="none" strike="noStrike" cap="none">
              <a:solidFill>
                <a:schemeClr val="lt1"/>
              </a:solidFill>
              <a:latin typeface="Century Gothic"/>
              <a:ea typeface="Century Gothic"/>
              <a:cs typeface="Century Gothic"/>
              <a:sym typeface="Century Gothic"/>
            </a:endParaRPr>
          </a:p>
        </p:txBody>
      </p:sp>
      <p:pic>
        <p:nvPicPr>
          <p:cNvPr id="257" name="Google Shape;257;g25f24e48418_0_167"/>
          <p:cNvPicPr preferRelativeResize="0"/>
          <p:nvPr/>
        </p:nvPicPr>
        <p:blipFill rotWithShape="1">
          <a:blip r:embed="rId5">
            <a:alphaModFix/>
          </a:blip>
          <a:srcRect l="4675" r="19669"/>
          <a:stretch/>
        </p:blipFill>
        <p:spPr>
          <a:xfrm>
            <a:off x="0" y="3581400"/>
            <a:ext cx="2875400" cy="3276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1"/>
        <p:cNvGrpSpPr/>
        <p:nvPr/>
      </p:nvGrpSpPr>
      <p:grpSpPr>
        <a:xfrm>
          <a:off x="0" y="0"/>
          <a:ext cx="0" cy="0"/>
          <a:chOff x="0" y="0"/>
          <a:chExt cx="0" cy="0"/>
        </a:xfrm>
      </p:grpSpPr>
      <p:sp>
        <p:nvSpPr>
          <p:cNvPr id="262" name="Google Shape;262;g25f24e48418_0_221"/>
          <p:cNvSpPr/>
          <p:nvPr/>
        </p:nvSpPr>
        <p:spPr>
          <a:xfrm>
            <a:off x="475488" y="0"/>
            <a:ext cx="10910400" cy="6858000"/>
          </a:xfrm>
          <a:prstGeom prst="rect">
            <a:avLst/>
          </a:prstGeom>
          <a:gradFill>
            <a:gsLst>
              <a:gs pos="0">
                <a:schemeClr val="accent1"/>
              </a:gs>
              <a:gs pos="25000">
                <a:schemeClr val="accent1"/>
              </a:gs>
              <a:gs pos="94000">
                <a:schemeClr val="accent5"/>
              </a:gs>
              <a:gs pos="100000">
                <a:schemeClr val="accent5"/>
              </a:gs>
            </a:gsLst>
            <a:lin ang="419989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3" name="Google Shape;263;g25f24e48418_0_22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64" name="Google Shape;264;g25f24e48418_0_221"/>
          <p:cNvSpPr txBox="1">
            <a:spLocks noGrp="1"/>
          </p:cNvSpPr>
          <p:nvPr>
            <p:ph type="ctrTitle"/>
          </p:nvPr>
        </p:nvSpPr>
        <p:spPr>
          <a:xfrm>
            <a:off x="1295525" y="-433736"/>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Century Gothic"/>
              <a:buNone/>
            </a:pPr>
            <a:r>
              <a:rPr lang="en-GB" sz="3500" b="1">
                <a:latin typeface="Century Gothic"/>
                <a:ea typeface="Century Gothic"/>
                <a:cs typeface="Century Gothic"/>
                <a:sym typeface="Century Gothic"/>
              </a:rPr>
              <a:t>Where to find information</a:t>
            </a:r>
            <a:endParaRPr sz="3500" b="1">
              <a:latin typeface="Century Gothic"/>
              <a:ea typeface="Century Gothic"/>
              <a:cs typeface="Century Gothic"/>
              <a:sym typeface="Century Gothic"/>
            </a:endParaRPr>
          </a:p>
        </p:txBody>
      </p:sp>
      <p:pic>
        <p:nvPicPr>
          <p:cNvPr id="265" name="Google Shape;265;g25f24e48418_0_221" descr="Letterhead pic"/>
          <p:cNvPicPr preferRelativeResize="0"/>
          <p:nvPr/>
        </p:nvPicPr>
        <p:blipFill rotWithShape="1">
          <a:blip r:embed="rId4">
            <a:alphaModFix/>
          </a:blip>
          <a:srcRect l="990" t="4034" r="43280" b="60805"/>
          <a:stretch/>
        </p:blipFill>
        <p:spPr>
          <a:xfrm>
            <a:off x="9617313" y="370783"/>
            <a:ext cx="2243955" cy="1055588"/>
          </a:xfrm>
          <a:prstGeom prst="rect">
            <a:avLst/>
          </a:prstGeom>
          <a:noFill/>
          <a:ln>
            <a:noFill/>
          </a:ln>
        </p:spPr>
      </p:pic>
      <p:sp>
        <p:nvSpPr>
          <p:cNvPr id="266" name="Google Shape;266;g25f24e48418_0_221"/>
          <p:cNvSpPr txBox="1"/>
          <p:nvPr/>
        </p:nvSpPr>
        <p:spPr>
          <a:xfrm>
            <a:off x="9772300" y="1931600"/>
            <a:ext cx="2139300" cy="304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2E75B5"/>
                </a:solidFill>
                <a:latin typeface="Century Gothic"/>
                <a:ea typeface="Century Gothic"/>
                <a:cs typeface="Century Gothic"/>
                <a:sym typeface="Century Gothic"/>
              </a:rPr>
              <a:t>Class Page </a:t>
            </a:r>
            <a:endParaRPr sz="1800" b="0" i="0" u="none" strike="noStrike" cap="none">
              <a:solidFill>
                <a:srgbClr val="2E75B5"/>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E75B5"/>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2E75B5"/>
                </a:solidFill>
                <a:latin typeface="Century Gothic"/>
                <a:ea typeface="Century Gothic"/>
                <a:cs typeface="Century Gothic"/>
                <a:sym typeface="Century Gothic"/>
              </a:rPr>
              <a:t>Newsletter</a:t>
            </a:r>
            <a:endParaRPr sz="1800" b="0" i="0" u="none" strike="noStrike" cap="none">
              <a:solidFill>
                <a:srgbClr val="2E75B5"/>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E75B5"/>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2E75B5"/>
                </a:solidFill>
                <a:latin typeface="Century Gothic"/>
                <a:ea typeface="Century Gothic"/>
                <a:cs typeface="Century Gothic"/>
                <a:sym typeface="Century Gothic"/>
              </a:rPr>
              <a:t>Whole school/Y1 emails &amp; text messages through School Spider</a:t>
            </a:r>
            <a:endParaRPr sz="1800" b="0" i="0" u="none" strike="noStrike" cap="none">
              <a:solidFill>
                <a:srgbClr val="2E75B5"/>
              </a:solidFill>
              <a:latin typeface="Century Gothic"/>
              <a:ea typeface="Century Gothic"/>
              <a:cs typeface="Century Gothic"/>
              <a:sym typeface="Century Gothic"/>
            </a:endParaRPr>
          </a:p>
        </p:txBody>
      </p:sp>
      <p:pic>
        <p:nvPicPr>
          <p:cNvPr id="267" name="Google Shape;267;g25f24e48418_0_221"/>
          <p:cNvPicPr preferRelativeResize="0"/>
          <p:nvPr/>
        </p:nvPicPr>
        <p:blipFill rotWithShape="1">
          <a:blip r:embed="rId5">
            <a:alphaModFix/>
          </a:blip>
          <a:srcRect/>
          <a:stretch/>
        </p:blipFill>
        <p:spPr>
          <a:xfrm>
            <a:off x="3167663" y="2321287"/>
            <a:ext cx="5718642" cy="286471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1"/>
        <p:cNvGrpSpPr/>
        <p:nvPr/>
      </p:nvGrpSpPr>
      <p:grpSpPr>
        <a:xfrm>
          <a:off x="0" y="0"/>
          <a:ext cx="0" cy="0"/>
          <a:chOff x="0" y="0"/>
          <a:chExt cx="0" cy="0"/>
        </a:xfrm>
      </p:grpSpPr>
      <p:sp>
        <p:nvSpPr>
          <p:cNvPr id="272" name="Google Shape;272;g25f24e48418_0_233"/>
          <p:cNvSpPr/>
          <p:nvPr/>
        </p:nvSpPr>
        <p:spPr>
          <a:xfrm>
            <a:off x="475488" y="0"/>
            <a:ext cx="10910400" cy="6858000"/>
          </a:xfrm>
          <a:prstGeom prst="rect">
            <a:avLst/>
          </a:prstGeom>
          <a:gradFill>
            <a:gsLst>
              <a:gs pos="0">
                <a:schemeClr val="accent1"/>
              </a:gs>
              <a:gs pos="25000">
                <a:schemeClr val="accent1"/>
              </a:gs>
              <a:gs pos="94000">
                <a:schemeClr val="accent5"/>
              </a:gs>
              <a:gs pos="100000">
                <a:schemeClr val="accent5"/>
              </a:gs>
            </a:gsLst>
            <a:lin ang="419989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3" name="Google Shape;273;g25f24e48418_0_23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4" name="Google Shape;274;g25f24e48418_0_233"/>
          <p:cNvSpPr txBox="1">
            <a:spLocks noGrp="1"/>
          </p:cNvSpPr>
          <p:nvPr>
            <p:ph type="ctrTitle"/>
          </p:nvPr>
        </p:nvSpPr>
        <p:spPr>
          <a:xfrm>
            <a:off x="1440925" y="-786836"/>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Century Gothic"/>
              <a:buNone/>
            </a:pPr>
            <a:r>
              <a:rPr lang="en-GB" sz="4000" b="1">
                <a:latin typeface="Century Gothic"/>
                <a:ea typeface="Century Gothic"/>
                <a:cs typeface="Century Gothic"/>
                <a:sym typeface="Century Gothic"/>
              </a:rPr>
              <a:t>Reading</a:t>
            </a:r>
            <a:endParaRPr sz="4000" b="1">
              <a:latin typeface="Century Gothic"/>
              <a:ea typeface="Century Gothic"/>
              <a:cs typeface="Century Gothic"/>
              <a:sym typeface="Century Gothic"/>
            </a:endParaRPr>
          </a:p>
        </p:txBody>
      </p:sp>
      <p:sp>
        <p:nvSpPr>
          <p:cNvPr id="275" name="Google Shape;275;g25f24e48418_0_233"/>
          <p:cNvSpPr txBox="1"/>
          <p:nvPr/>
        </p:nvSpPr>
        <p:spPr>
          <a:xfrm>
            <a:off x="2891627" y="1600864"/>
            <a:ext cx="6078122" cy="41549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1600" b="0" i="0" u="none" strike="noStrike" cap="none">
                <a:solidFill>
                  <a:schemeClr val="lt1"/>
                </a:solidFill>
                <a:latin typeface="Century Gothic"/>
                <a:ea typeface="Century Gothic"/>
                <a:cs typeface="Century Gothic"/>
                <a:sym typeface="Century Gothic"/>
              </a:rPr>
              <a:t>Keep in mind that reading or listening to the same book more than once is no bad thing – in fact, it is really important for children. Re-reading lets them see or hear words and phrases enough times to remember them, and also helps them to think again about the ideas in the book, perhaps noticing things they missed the first time.</a:t>
            </a:r>
            <a:endParaRPr/>
          </a:p>
          <a:p>
            <a:pPr marL="0" marR="0" lvl="0" indent="0" algn="l" rtl="0">
              <a:lnSpc>
                <a:spcPct val="100000"/>
              </a:lnSpc>
              <a:spcBef>
                <a:spcPts val="0"/>
              </a:spcBef>
              <a:spcAft>
                <a:spcPts val="0"/>
              </a:spcAft>
              <a:buClr>
                <a:srgbClr val="000000"/>
              </a:buClr>
              <a:buSzPts val="2000"/>
              <a:buFont typeface="Arial"/>
              <a:buNone/>
            </a:pPr>
            <a:endParaRPr sz="16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GB" sz="1600" b="0" i="0" u="none" strike="noStrike" cap="none">
                <a:solidFill>
                  <a:schemeClr val="lt1"/>
                </a:solidFill>
                <a:latin typeface="Century Gothic"/>
                <a:ea typeface="Century Gothic"/>
                <a:cs typeface="Century Gothic"/>
                <a:sym typeface="Century Gothic"/>
              </a:rPr>
              <a:t>Bear in mind that reading or listening to the same book more than once is no bad thing – in fact, it is really important for children. Re-reading lets them see or hear words and phrases enough times to remember them, and also helps them to think again about the ideas in the book, perhaps noticing things they missed the first time.</a:t>
            </a:r>
            <a:endParaRPr/>
          </a:p>
          <a:p>
            <a:pPr marL="0" marR="0" lvl="0" indent="0" algn="l" rtl="0">
              <a:lnSpc>
                <a:spcPct val="100000"/>
              </a:lnSpc>
              <a:spcBef>
                <a:spcPts val="0"/>
              </a:spcBef>
              <a:spcAft>
                <a:spcPts val="0"/>
              </a:spcAft>
              <a:buClr>
                <a:srgbClr val="000000"/>
              </a:buClr>
              <a:buSzPts val="2000"/>
              <a:buFont typeface="Arial"/>
              <a:buNone/>
            </a:pPr>
            <a:endParaRPr sz="16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GB" sz="1600" b="0" i="0" u="none" strike="noStrike" cap="none">
                <a:solidFill>
                  <a:schemeClr val="lt1"/>
                </a:solidFill>
                <a:latin typeface="Century Gothic"/>
                <a:ea typeface="Century Gothic"/>
                <a:cs typeface="Century Gothic"/>
                <a:sym typeface="Century Gothic"/>
              </a:rPr>
              <a:t>https://www.littlewandle.org.uk/resources/for-parents/</a:t>
            </a:r>
            <a:endParaRPr sz="16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entury Gothic"/>
              <a:ea typeface="Century Gothic"/>
              <a:cs typeface="Century Gothic"/>
              <a:sym typeface="Century Gothic"/>
            </a:endParaRPr>
          </a:p>
        </p:txBody>
      </p:sp>
      <p:pic>
        <p:nvPicPr>
          <p:cNvPr id="276" name="Google Shape;276;g25f24e48418_0_233" descr="Letterhead pic"/>
          <p:cNvPicPr preferRelativeResize="0"/>
          <p:nvPr/>
        </p:nvPicPr>
        <p:blipFill rotWithShape="1">
          <a:blip r:embed="rId4">
            <a:alphaModFix/>
          </a:blip>
          <a:srcRect l="990" t="4034" r="43280" b="60805"/>
          <a:stretch/>
        </p:blipFill>
        <p:spPr>
          <a:xfrm>
            <a:off x="9617313" y="370783"/>
            <a:ext cx="2243955" cy="1055588"/>
          </a:xfrm>
          <a:prstGeom prst="rect">
            <a:avLst/>
          </a:prstGeom>
          <a:noFill/>
          <a:ln>
            <a:noFill/>
          </a:ln>
        </p:spPr>
      </p:pic>
      <p:pic>
        <p:nvPicPr>
          <p:cNvPr id="277" name="Google Shape;277;g25f24e48418_0_233"/>
          <p:cNvPicPr preferRelativeResize="0"/>
          <p:nvPr/>
        </p:nvPicPr>
        <p:blipFill rotWithShape="1">
          <a:blip r:embed="rId5">
            <a:alphaModFix/>
          </a:blip>
          <a:srcRect/>
          <a:stretch/>
        </p:blipFill>
        <p:spPr>
          <a:xfrm>
            <a:off x="7696400" y="5438775"/>
            <a:ext cx="4495600" cy="1419225"/>
          </a:xfrm>
          <a:prstGeom prst="rect">
            <a:avLst/>
          </a:prstGeom>
          <a:noFill/>
          <a:ln>
            <a:noFill/>
          </a:ln>
        </p:spPr>
      </p:pic>
      <p:pic>
        <p:nvPicPr>
          <p:cNvPr id="278" name="Google Shape;278;g25f24e48418_0_233" descr="The best non fiction books for 7 year olds to encourage reading for pleasure."/>
          <p:cNvPicPr preferRelativeResize="0"/>
          <p:nvPr/>
        </p:nvPicPr>
        <p:blipFill rotWithShape="1">
          <a:blip r:embed="rId6">
            <a:alphaModFix/>
          </a:blip>
          <a:srcRect/>
          <a:stretch/>
        </p:blipFill>
        <p:spPr>
          <a:xfrm>
            <a:off x="-33022" y="0"/>
            <a:ext cx="2978636" cy="1978429"/>
          </a:xfrm>
          <a:prstGeom prst="rect">
            <a:avLst/>
          </a:prstGeom>
          <a:noFill/>
          <a:ln>
            <a:noFill/>
          </a:ln>
        </p:spPr>
      </p:pic>
      <p:sp>
        <p:nvSpPr>
          <p:cNvPr id="279" name="Google Shape;279;g25f24e48418_0_233"/>
          <p:cNvSpPr txBox="1"/>
          <p:nvPr/>
        </p:nvSpPr>
        <p:spPr>
          <a:xfrm>
            <a:off x="9429750" y="2151727"/>
            <a:ext cx="2795272"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00" b="0" i="0" u="none" strike="noStrike" cap="none">
                <a:solidFill>
                  <a:srgbClr val="0070C0"/>
                </a:solidFill>
                <a:latin typeface="Arial"/>
                <a:ea typeface="Arial"/>
                <a:cs typeface="Arial"/>
                <a:sym typeface="Arial"/>
              </a:rPr>
              <a:t>It is so important our children are confident readers by the time they leave Oldfield.</a:t>
            </a:r>
            <a:endParaRPr/>
          </a:p>
          <a:p>
            <a:pPr marL="0" marR="0" lvl="0" indent="0" algn="l" rtl="0">
              <a:lnSpc>
                <a:spcPct val="100000"/>
              </a:lnSpc>
              <a:spcBef>
                <a:spcPts val="0"/>
              </a:spcBef>
              <a:spcAft>
                <a:spcPts val="0"/>
              </a:spcAft>
              <a:buNone/>
            </a:pPr>
            <a:endParaRPr sz="16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None/>
            </a:pPr>
            <a:r>
              <a:rPr lang="en-GB" sz="1600" b="0" i="0" u="none" strike="noStrike" cap="none">
                <a:solidFill>
                  <a:srgbClr val="0070C0"/>
                </a:solidFill>
                <a:latin typeface="Arial"/>
                <a:ea typeface="Arial"/>
                <a:cs typeface="Arial"/>
                <a:sym typeface="Arial"/>
              </a:rPr>
              <a:t>According to studies, the reading age required to understand many GCSE papers is now around 15 years and 7 months.  </a:t>
            </a:r>
            <a:endParaRPr sz="1600" b="0" i="0" u="none" strike="noStrike" cap="none">
              <a:solidFill>
                <a:srgbClr val="0070C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3"/>
        <p:cNvGrpSpPr/>
        <p:nvPr/>
      </p:nvGrpSpPr>
      <p:grpSpPr>
        <a:xfrm>
          <a:off x="0" y="0"/>
          <a:ext cx="0" cy="0"/>
          <a:chOff x="0" y="0"/>
          <a:chExt cx="0" cy="0"/>
        </a:xfrm>
      </p:grpSpPr>
      <p:sp>
        <p:nvSpPr>
          <p:cNvPr id="284" name="Google Shape;284;p6"/>
          <p:cNvSpPr/>
          <p:nvPr/>
        </p:nvSpPr>
        <p:spPr>
          <a:xfrm>
            <a:off x="475488" y="0"/>
            <a:ext cx="10910400" cy="6858000"/>
          </a:xfrm>
          <a:prstGeom prst="rect">
            <a:avLst/>
          </a:prstGeom>
          <a:gradFill>
            <a:gsLst>
              <a:gs pos="0">
                <a:schemeClr val="accent1"/>
              </a:gs>
              <a:gs pos="25000">
                <a:schemeClr val="accent1"/>
              </a:gs>
              <a:gs pos="94000">
                <a:schemeClr val="accent5"/>
              </a:gs>
              <a:gs pos="100000">
                <a:schemeClr val="accent5"/>
              </a:gs>
            </a:gsLst>
            <a:lin ang="419989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5" name="Google Shape;285;p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86" name="Google Shape;286;p6"/>
          <p:cNvSpPr txBox="1">
            <a:spLocks noGrp="1"/>
          </p:cNvSpPr>
          <p:nvPr>
            <p:ph type="ctrTitle"/>
          </p:nvPr>
        </p:nvSpPr>
        <p:spPr>
          <a:xfrm>
            <a:off x="1440925" y="-786836"/>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Century Gothic"/>
              <a:buNone/>
            </a:pPr>
            <a:r>
              <a:rPr lang="en-GB" sz="4000" b="1">
                <a:latin typeface="Century Gothic"/>
                <a:ea typeface="Century Gothic"/>
                <a:cs typeface="Century Gothic"/>
                <a:sym typeface="Century Gothic"/>
              </a:rPr>
              <a:t>Reading</a:t>
            </a:r>
            <a:endParaRPr sz="4000" b="1">
              <a:latin typeface="Century Gothic"/>
              <a:ea typeface="Century Gothic"/>
              <a:cs typeface="Century Gothic"/>
              <a:sym typeface="Century Gothic"/>
            </a:endParaRPr>
          </a:p>
        </p:txBody>
      </p:sp>
      <p:sp>
        <p:nvSpPr>
          <p:cNvPr id="287" name="Google Shape;287;p6"/>
          <p:cNvSpPr txBox="1"/>
          <p:nvPr/>
        </p:nvSpPr>
        <p:spPr>
          <a:xfrm>
            <a:off x="3318606" y="1600870"/>
            <a:ext cx="5554800" cy="34470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16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GB" sz="1600" b="0" i="0" u="none" strike="noStrike" cap="none">
                <a:solidFill>
                  <a:schemeClr val="lt1"/>
                </a:solidFill>
                <a:latin typeface="Century Gothic"/>
                <a:ea typeface="Century Gothic"/>
                <a:cs typeface="Century Gothic"/>
                <a:sym typeface="Century Gothic"/>
              </a:rPr>
              <a:t>We also encourage all the children to choose books to </a:t>
            </a:r>
            <a:r>
              <a:rPr lang="en-GB" sz="1600" b="1" i="0" u="none" strike="noStrike" cap="none">
                <a:solidFill>
                  <a:schemeClr val="lt1"/>
                </a:solidFill>
                <a:latin typeface="Century Gothic"/>
                <a:ea typeface="Century Gothic"/>
                <a:cs typeface="Century Gothic"/>
                <a:sym typeface="Century Gothic"/>
              </a:rPr>
              <a:t>read for pleasure</a:t>
            </a:r>
            <a:r>
              <a:rPr lang="en-GB" sz="1600" b="0" i="0" u="none" strike="noStrike" cap="none">
                <a:solidFill>
                  <a:schemeClr val="lt1"/>
                </a:solidFill>
                <a:latin typeface="Century Gothic"/>
                <a:ea typeface="Century Gothic"/>
                <a:cs typeface="Century Gothic"/>
                <a:sym typeface="Century Gothic"/>
              </a:rPr>
              <a:t>. Click on the </a:t>
            </a:r>
            <a:r>
              <a:rPr lang="en-GB" sz="1600" b="1" i="0" u="none" strike="noStrike" cap="none">
                <a:solidFill>
                  <a:schemeClr val="lt1"/>
                </a:solidFill>
                <a:latin typeface="Century Gothic"/>
                <a:ea typeface="Century Gothic"/>
                <a:cs typeface="Century Gothic"/>
                <a:sym typeface="Century Gothic"/>
              </a:rPr>
              <a:t>Reading tab on our Class Page </a:t>
            </a:r>
            <a:r>
              <a:rPr lang="en-GB" sz="1600" b="0" i="0" u="none" strike="noStrike" cap="none">
                <a:solidFill>
                  <a:schemeClr val="lt1"/>
                </a:solidFill>
                <a:latin typeface="Century Gothic"/>
                <a:ea typeface="Century Gothic"/>
                <a:cs typeface="Century Gothic"/>
                <a:sym typeface="Century Gothic"/>
              </a:rPr>
              <a:t>for lots of book ideas or come and chat to us for some book recommendations. There is the Great Boughton Library on our doorstep and lots of books in our reading corner which the children are always welcome to take home.</a:t>
            </a:r>
            <a:endParaRPr/>
          </a:p>
          <a:p>
            <a:pPr marL="0" marR="0" lvl="0" indent="0" algn="l" rtl="0">
              <a:lnSpc>
                <a:spcPct val="100000"/>
              </a:lnSpc>
              <a:spcBef>
                <a:spcPts val="0"/>
              </a:spcBef>
              <a:spcAft>
                <a:spcPts val="0"/>
              </a:spcAft>
              <a:buClr>
                <a:srgbClr val="000000"/>
              </a:buClr>
              <a:buSzPts val="2000"/>
              <a:buFont typeface="Arial"/>
              <a:buNone/>
            </a:pPr>
            <a:endParaRPr sz="16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GB" sz="1600" b="0" i="0" u="none" strike="noStrike" cap="none">
                <a:solidFill>
                  <a:schemeClr val="lt1"/>
                </a:solidFill>
                <a:latin typeface="Century Gothic"/>
                <a:ea typeface="Century Gothic"/>
                <a:cs typeface="Century Gothic"/>
                <a:sym typeface="Century Gothic"/>
              </a:rPr>
              <a:t>Feel free to record these in their reading record too. </a:t>
            </a:r>
            <a:endParaRPr sz="1600" b="0" i="0" u="none" strike="noStrike" cap="none">
              <a:solidFill>
                <a:schemeClr val="lt1"/>
              </a:solidFill>
              <a:latin typeface="Century Gothic"/>
              <a:ea typeface="Century Gothic"/>
              <a:cs typeface="Century Gothic"/>
              <a:sym typeface="Century Gothic"/>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entury Gothic"/>
              <a:ea typeface="Century Gothic"/>
              <a:cs typeface="Century Gothic"/>
              <a:sym typeface="Century Gothic"/>
            </a:endParaRPr>
          </a:p>
        </p:txBody>
      </p:sp>
      <p:pic>
        <p:nvPicPr>
          <p:cNvPr id="288" name="Google Shape;288;p6" descr="Letterhead pic"/>
          <p:cNvPicPr preferRelativeResize="0"/>
          <p:nvPr/>
        </p:nvPicPr>
        <p:blipFill rotWithShape="1">
          <a:blip r:embed="rId4">
            <a:alphaModFix/>
          </a:blip>
          <a:srcRect l="990" t="4034" r="43280" b="60805"/>
          <a:stretch/>
        </p:blipFill>
        <p:spPr>
          <a:xfrm>
            <a:off x="9617313" y="370783"/>
            <a:ext cx="2243955" cy="1055588"/>
          </a:xfrm>
          <a:prstGeom prst="rect">
            <a:avLst/>
          </a:prstGeom>
          <a:noFill/>
          <a:ln>
            <a:noFill/>
          </a:ln>
        </p:spPr>
      </p:pic>
      <p:pic>
        <p:nvPicPr>
          <p:cNvPr id="289" name="Google Shape;289;p6"/>
          <p:cNvPicPr preferRelativeResize="0"/>
          <p:nvPr/>
        </p:nvPicPr>
        <p:blipFill rotWithShape="1">
          <a:blip r:embed="rId5">
            <a:alphaModFix/>
          </a:blip>
          <a:srcRect/>
          <a:stretch/>
        </p:blipFill>
        <p:spPr>
          <a:xfrm>
            <a:off x="0" y="0"/>
            <a:ext cx="2482025" cy="2482025"/>
          </a:xfrm>
          <a:prstGeom prst="rect">
            <a:avLst/>
          </a:prstGeom>
          <a:noFill/>
          <a:ln>
            <a:noFill/>
          </a:ln>
        </p:spPr>
      </p:pic>
      <p:sp>
        <p:nvSpPr>
          <p:cNvPr id="290" name="Google Shape;290;p6"/>
          <p:cNvSpPr txBox="1"/>
          <p:nvPr/>
        </p:nvSpPr>
        <p:spPr>
          <a:xfrm>
            <a:off x="149425" y="2620450"/>
            <a:ext cx="2244000" cy="105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2E75B5"/>
                </a:solidFill>
                <a:latin typeface="Calibri"/>
                <a:ea typeface="Calibri"/>
                <a:cs typeface="Calibri"/>
                <a:sym typeface="Calibri"/>
              </a:rPr>
              <a:t>Each term, we order books for our reading corner from the Education Library which the  children help to choose.</a:t>
            </a:r>
            <a:endParaRPr sz="1400" b="0" i="0" u="none" strike="noStrike" cap="none">
              <a:solidFill>
                <a:srgbClr val="2E75B5"/>
              </a:solidFill>
              <a:latin typeface="Calibri"/>
              <a:ea typeface="Calibri"/>
              <a:cs typeface="Calibri"/>
              <a:sym typeface="Calibri"/>
            </a:endParaRPr>
          </a:p>
        </p:txBody>
      </p:sp>
      <p:pic>
        <p:nvPicPr>
          <p:cNvPr id="291" name="Google Shape;291;p6"/>
          <p:cNvPicPr preferRelativeResize="0"/>
          <p:nvPr/>
        </p:nvPicPr>
        <p:blipFill rotWithShape="1">
          <a:blip r:embed="rId6">
            <a:alphaModFix/>
          </a:blip>
          <a:srcRect/>
          <a:stretch/>
        </p:blipFill>
        <p:spPr>
          <a:xfrm>
            <a:off x="9617313" y="3250679"/>
            <a:ext cx="2540625" cy="3571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5"/>
        <p:cNvGrpSpPr/>
        <p:nvPr/>
      </p:nvGrpSpPr>
      <p:grpSpPr>
        <a:xfrm>
          <a:off x="0" y="0"/>
          <a:ext cx="0" cy="0"/>
          <a:chOff x="0" y="0"/>
          <a:chExt cx="0" cy="0"/>
        </a:xfrm>
      </p:grpSpPr>
      <p:sp>
        <p:nvSpPr>
          <p:cNvPr id="296" name="Google Shape;296;g25faf45bab4_0_3"/>
          <p:cNvSpPr/>
          <p:nvPr/>
        </p:nvSpPr>
        <p:spPr>
          <a:xfrm>
            <a:off x="475488" y="0"/>
            <a:ext cx="10910400" cy="6858000"/>
          </a:xfrm>
          <a:prstGeom prst="rect">
            <a:avLst/>
          </a:prstGeom>
          <a:gradFill>
            <a:gsLst>
              <a:gs pos="0">
                <a:schemeClr val="accent1"/>
              </a:gs>
              <a:gs pos="25000">
                <a:schemeClr val="accent1"/>
              </a:gs>
              <a:gs pos="94000">
                <a:schemeClr val="accent5"/>
              </a:gs>
              <a:gs pos="100000">
                <a:schemeClr val="accent5"/>
              </a:gs>
            </a:gsLst>
            <a:lin ang="419989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7" name="Google Shape;297;g25faf45bab4_0_3"/>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298" name="Google Shape;298;g25faf45bab4_0_3"/>
          <p:cNvSpPr txBox="1">
            <a:spLocks noGrp="1"/>
          </p:cNvSpPr>
          <p:nvPr>
            <p:ph type="ctrTitle"/>
          </p:nvPr>
        </p:nvSpPr>
        <p:spPr>
          <a:xfrm>
            <a:off x="1427585" y="1297724"/>
            <a:ext cx="9144000" cy="6390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endParaRPr sz="4000" b="1">
              <a:latin typeface="Century Gothic"/>
              <a:ea typeface="Century Gothic"/>
              <a:cs typeface="Century Gothic"/>
              <a:sym typeface="Century Gothic"/>
            </a:endParaRPr>
          </a:p>
          <a:p>
            <a:pPr marL="0" lvl="0" indent="0" algn="ctr" rtl="0">
              <a:lnSpc>
                <a:spcPct val="90000"/>
              </a:lnSpc>
              <a:spcBef>
                <a:spcPts val="0"/>
              </a:spcBef>
              <a:spcAft>
                <a:spcPts val="0"/>
              </a:spcAft>
              <a:buClr>
                <a:schemeClr val="lt1"/>
              </a:buClr>
              <a:buSzPct val="100000"/>
              <a:buFont typeface="Century Gothic"/>
              <a:buNone/>
            </a:pPr>
            <a:r>
              <a:rPr lang="en-GB" sz="4000" b="1">
                <a:latin typeface="Century Gothic"/>
                <a:ea typeface="Century Gothic"/>
                <a:cs typeface="Century Gothic"/>
                <a:sym typeface="Century Gothic"/>
              </a:rPr>
              <a:t>General Information</a:t>
            </a:r>
            <a:endParaRPr/>
          </a:p>
        </p:txBody>
      </p:sp>
      <p:pic>
        <p:nvPicPr>
          <p:cNvPr id="299" name="Google Shape;299;g25faf45bab4_0_3" descr="Letterhead pic"/>
          <p:cNvPicPr preferRelativeResize="0"/>
          <p:nvPr/>
        </p:nvPicPr>
        <p:blipFill rotWithShape="1">
          <a:blip r:embed="rId6">
            <a:alphaModFix/>
          </a:blip>
          <a:srcRect l="990" t="4034" r="43280" b="60805"/>
          <a:stretch/>
        </p:blipFill>
        <p:spPr>
          <a:xfrm>
            <a:off x="9617313" y="370783"/>
            <a:ext cx="2243955" cy="1055588"/>
          </a:xfrm>
          <a:prstGeom prst="rect">
            <a:avLst/>
          </a:prstGeom>
          <a:noFill/>
          <a:ln>
            <a:noFill/>
          </a:ln>
        </p:spPr>
      </p:pic>
      <p:sp>
        <p:nvSpPr>
          <p:cNvPr id="300" name="Google Shape;300;g25faf45bab4_0_3"/>
          <p:cNvSpPr txBox="1"/>
          <p:nvPr/>
        </p:nvSpPr>
        <p:spPr>
          <a:xfrm>
            <a:off x="3208975" y="2025075"/>
            <a:ext cx="5587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g25faf45bab4_0_3"/>
          <p:cNvSpPr txBox="1"/>
          <p:nvPr/>
        </p:nvSpPr>
        <p:spPr>
          <a:xfrm>
            <a:off x="3001275" y="2025075"/>
            <a:ext cx="5794800" cy="67953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00000"/>
              </a:lnSpc>
              <a:spcBef>
                <a:spcPts val="0"/>
              </a:spcBef>
              <a:spcAft>
                <a:spcPts val="0"/>
              </a:spcAft>
              <a:buClr>
                <a:schemeClr val="lt1"/>
              </a:buClr>
              <a:buSzPts val="1700"/>
              <a:buFont typeface="Century Gothic"/>
              <a:buChar char="•"/>
            </a:pPr>
            <a:r>
              <a:rPr lang="en-GB" sz="1700" b="0" i="0" u="none" strike="noStrike" cap="none">
                <a:solidFill>
                  <a:schemeClr val="lt1"/>
                </a:solidFill>
                <a:latin typeface="Century Gothic"/>
                <a:ea typeface="Century Gothic"/>
                <a:cs typeface="Century Gothic"/>
                <a:sym typeface="Century Gothic"/>
              </a:rPr>
              <a:t>Please let the office or us know if there is any change as to who is picking your child/children up.</a:t>
            </a:r>
            <a:endParaRPr sz="1700" b="0" i="0" u="none" strike="noStrike" cap="none">
              <a:solidFill>
                <a:schemeClr val="lt1"/>
              </a:solidFill>
              <a:latin typeface="Century Gothic"/>
              <a:ea typeface="Century Gothic"/>
              <a:cs typeface="Century Gothic"/>
              <a:sym typeface="Century Gothic"/>
            </a:endParaRPr>
          </a:p>
          <a:p>
            <a:pPr marL="457200" marR="0" lvl="0" indent="-336550" algn="l" rtl="0">
              <a:lnSpc>
                <a:spcPct val="100000"/>
              </a:lnSpc>
              <a:spcBef>
                <a:spcPts val="0"/>
              </a:spcBef>
              <a:spcAft>
                <a:spcPts val="0"/>
              </a:spcAft>
              <a:buClr>
                <a:schemeClr val="lt1"/>
              </a:buClr>
              <a:buSzPts val="1700"/>
              <a:buFont typeface="Century Gothic"/>
              <a:buChar char="•"/>
            </a:pPr>
            <a:r>
              <a:rPr lang="en-GB" sz="1700" b="0" i="0" u="none" strike="noStrike" cap="none">
                <a:solidFill>
                  <a:schemeClr val="lt1"/>
                </a:solidFill>
                <a:latin typeface="Century Gothic"/>
                <a:ea typeface="Century Gothic"/>
                <a:cs typeface="Century Gothic"/>
                <a:sym typeface="Century Gothic"/>
              </a:rPr>
              <a:t>If your child needs to take medication during the school day, please complete a form at the school office. Please make a note of the expiry date.</a:t>
            </a:r>
            <a:endParaRPr sz="1700" b="0" i="0" u="none" strike="noStrike" cap="none">
              <a:solidFill>
                <a:schemeClr val="lt1"/>
              </a:solidFill>
              <a:latin typeface="Century Gothic"/>
              <a:ea typeface="Century Gothic"/>
              <a:cs typeface="Century Gothic"/>
              <a:sym typeface="Century Gothic"/>
            </a:endParaRPr>
          </a:p>
          <a:p>
            <a:pPr marL="457200" marR="0" lvl="0" indent="-336550" algn="l" rtl="0">
              <a:lnSpc>
                <a:spcPct val="100000"/>
              </a:lnSpc>
              <a:spcBef>
                <a:spcPts val="0"/>
              </a:spcBef>
              <a:spcAft>
                <a:spcPts val="0"/>
              </a:spcAft>
              <a:buClr>
                <a:schemeClr val="lt1"/>
              </a:buClr>
              <a:buSzPts val="1700"/>
              <a:buFont typeface="Century Gothic"/>
              <a:buChar char="•"/>
            </a:pPr>
            <a:r>
              <a:rPr lang="en-GB" sz="1700" b="0" i="0" u="none" strike="noStrike" cap="none">
                <a:solidFill>
                  <a:schemeClr val="lt1"/>
                </a:solidFill>
                <a:latin typeface="Century Gothic"/>
                <a:ea typeface="Century Gothic"/>
                <a:cs typeface="Century Gothic"/>
                <a:sym typeface="Century Gothic"/>
              </a:rPr>
              <a:t>Update permission for photographs to be used on our website/media if necessary.</a:t>
            </a:r>
            <a:endParaRPr sz="1700" b="0" i="0" u="none" strike="noStrike" cap="none">
              <a:solidFill>
                <a:schemeClr val="lt1"/>
              </a:solidFill>
              <a:latin typeface="Century Gothic"/>
              <a:ea typeface="Century Gothic"/>
              <a:cs typeface="Century Gothic"/>
              <a:sym typeface="Century Gothic"/>
            </a:endParaRPr>
          </a:p>
          <a:p>
            <a:pPr marL="457200" marR="0" lvl="0" indent="-336550" algn="l" rtl="0">
              <a:lnSpc>
                <a:spcPct val="100000"/>
              </a:lnSpc>
              <a:spcBef>
                <a:spcPts val="0"/>
              </a:spcBef>
              <a:spcAft>
                <a:spcPts val="0"/>
              </a:spcAft>
              <a:buClr>
                <a:schemeClr val="lt1"/>
              </a:buClr>
              <a:buSzPts val="1700"/>
              <a:buFont typeface="Century Gothic"/>
              <a:buChar char="•"/>
            </a:pPr>
            <a:r>
              <a:rPr lang="en-GB" sz="1700" b="0" i="0" u="none" strike="noStrike" cap="none">
                <a:solidFill>
                  <a:schemeClr val="lt1"/>
                </a:solidFill>
                <a:latin typeface="Century Gothic"/>
                <a:ea typeface="Century Gothic"/>
                <a:cs typeface="Century Gothic"/>
                <a:sym typeface="Century Gothic"/>
              </a:rPr>
              <a:t>Snack - Toast is 25p a day. Please book your snack on Parent Pay for the week ahead. You could also supply your child with a piece of fruit/vegetable. </a:t>
            </a:r>
            <a:endParaRPr sz="17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br>
              <a:rPr lang="en-GB" sz="1600" b="0" i="0" u="none" strike="noStrike" cap="none">
                <a:solidFill>
                  <a:schemeClr val="lt1"/>
                </a:solidFill>
                <a:latin typeface="Montserrat"/>
                <a:ea typeface="Montserrat"/>
                <a:cs typeface="Montserrat"/>
                <a:sym typeface="Montserrat"/>
              </a:rPr>
            </a:br>
            <a:endParaRPr sz="1600" b="0" i="0" u="none" strike="noStrike" cap="none">
              <a:solidFill>
                <a:srgbClr val="2E75B5"/>
              </a:solidFill>
              <a:latin typeface="Montserrat"/>
              <a:ea typeface="Montserrat"/>
              <a:cs typeface="Montserrat"/>
              <a:sym typeface="Montserrat"/>
            </a:endParaRPr>
          </a:p>
          <a:p>
            <a:pPr marL="0" marR="0" lvl="0" indent="0" algn="l" rtl="0">
              <a:lnSpc>
                <a:spcPct val="100000"/>
              </a:lnSpc>
              <a:spcBef>
                <a:spcPts val="800"/>
              </a:spcBef>
              <a:spcAft>
                <a:spcPts val="0"/>
              </a:spcAft>
              <a:buClr>
                <a:srgbClr val="000000"/>
              </a:buClr>
              <a:buSzPts val="2000"/>
              <a:buFont typeface="Arial"/>
              <a:buNone/>
            </a:pP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rgbClr val="000000"/>
              </a:buClr>
              <a:buSzPts val="2000"/>
              <a:buFont typeface="Arial"/>
              <a:buNone/>
            </a:pP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chemeClr val="dk1"/>
              </a:buClr>
              <a:buSzPts val="1100"/>
              <a:buFont typeface="Arial"/>
              <a:buNone/>
            </a:pPr>
            <a:endParaRPr sz="18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entury Gothic"/>
              <a:ea typeface="Century Gothic"/>
              <a:cs typeface="Century Gothic"/>
              <a:sym typeface="Century Gothic"/>
            </a:endParaRPr>
          </a:p>
        </p:txBody>
      </p:sp>
      <p:pic>
        <p:nvPicPr>
          <p:cNvPr id="2" name="Audio 1">
            <a:hlinkClick r:id="" action="ppaction://media"/>
            <a:extLst>
              <a:ext uri="{FF2B5EF4-FFF2-40B4-BE49-F238E27FC236}">
                <a16:creationId xmlns:a16="http://schemas.microsoft.com/office/drawing/2014/main" id="{AFE2AFB1-C0D0-4D80-9108-9D28D746B5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115"/>
    </mc:Choice>
    <mc:Fallback>
      <p:transition spd="slow" advTm="27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5"/>
        <p:cNvGrpSpPr/>
        <p:nvPr/>
      </p:nvGrpSpPr>
      <p:grpSpPr>
        <a:xfrm>
          <a:off x="0" y="0"/>
          <a:ext cx="0" cy="0"/>
          <a:chOff x="0" y="0"/>
          <a:chExt cx="0" cy="0"/>
        </a:xfrm>
      </p:grpSpPr>
      <p:sp>
        <p:nvSpPr>
          <p:cNvPr id="306" name="Google Shape;306;g25faf45bab4_0_17"/>
          <p:cNvSpPr/>
          <p:nvPr/>
        </p:nvSpPr>
        <p:spPr>
          <a:xfrm>
            <a:off x="475488" y="0"/>
            <a:ext cx="10910400" cy="6858000"/>
          </a:xfrm>
          <a:prstGeom prst="rect">
            <a:avLst/>
          </a:prstGeom>
          <a:gradFill>
            <a:gsLst>
              <a:gs pos="0">
                <a:schemeClr val="accent1"/>
              </a:gs>
              <a:gs pos="25000">
                <a:schemeClr val="accent1"/>
              </a:gs>
              <a:gs pos="94000">
                <a:schemeClr val="accent5"/>
              </a:gs>
              <a:gs pos="100000">
                <a:schemeClr val="accent5"/>
              </a:gs>
            </a:gsLst>
            <a:lin ang="419989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7" name="Google Shape;307;g25faf45bab4_0_17"/>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308" name="Google Shape;308;g25faf45bab4_0_17"/>
          <p:cNvSpPr txBox="1">
            <a:spLocks noGrp="1"/>
          </p:cNvSpPr>
          <p:nvPr>
            <p:ph type="ctrTitle"/>
          </p:nvPr>
        </p:nvSpPr>
        <p:spPr>
          <a:xfrm>
            <a:off x="1427585" y="1297724"/>
            <a:ext cx="9144000" cy="6390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endParaRPr sz="4000" b="1">
              <a:latin typeface="Century Gothic"/>
              <a:ea typeface="Century Gothic"/>
              <a:cs typeface="Century Gothic"/>
              <a:sym typeface="Century Gothic"/>
            </a:endParaRPr>
          </a:p>
          <a:p>
            <a:pPr marL="0" lvl="0" indent="0" algn="ctr" rtl="0">
              <a:lnSpc>
                <a:spcPct val="90000"/>
              </a:lnSpc>
              <a:spcBef>
                <a:spcPts val="0"/>
              </a:spcBef>
              <a:spcAft>
                <a:spcPts val="0"/>
              </a:spcAft>
              <a:buClr>
                <a:schemeClr val="lt1"/>
              </a:buClr>
              <a:buSzPct val="100000"/>
              <a:buFont typeface="Century Gothic"/>
              <a:buNone/>
            </a:pPr>
            <a:r>
              <a:rPr lang="en-GB" sz="4000" b="1">
                <a:latin typeface="Century Gothic"/>
                <a:ea typeface="Century Gothic"/>
                <a:cs typeface="Century Gothic"/>
                <a:sym typeface="Century Gothic"/>
              </a:rPr>
              <a:t>School Uniform</a:t>
            </a:r>
            <a:endParaRPr/>
          </a:p>
        </p:txBody>
      </p:sp>
      <p:pic>
        <p:nvPicPr>
          <p:cNvPr id="309" name="Google Shape;309;g25faf45bab4_0_17" descr="Letterhead pic"/>
          <p:cNvPicPr preferRelativeResize="0"/>
          <p:nvPr/>
        </p:nvPicPr>
        <p:blipFill rotWithShape="1">
          <a:blip r:embed="rId6">
            <a:alphaModFix/>
          </a:blip>
          <a:srcRect l="990" t="4034" r="43280" b="60805"/>
          <a:stretch/>
        </p:blipFill>
        <p:spPr>
          <a:xfrm>
            <a:off x="9617313" y="370783"/>
            <a:ext cx="2243955" cy="1055588"/>
          </a:xfrm>
          <a:prstGeom prst="rect">
            <a:avLst/>
          </a:prstGeom>
          <a:noFill/>
          <a:ln>
            <a:noFill/>
          </a:ln>
        </p:spPr>
      </p:pic>
      <p:sp>
        <p:nvSpPr>
          <p:cNvPr id="310" name="Google Shape;310;g25faf45bab4_0_17"/>
          <p:cNvSpPr txBox="1"/>
          <p:nvPr/>
        </p:nvSpPr>
        <p:spPr>
          <a:xfrm>
            <a:off x="3208975" y="2025075"/>
            <a:ext cx="5587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g25faf45bab4_0_17"/>
          <p:cNvSpPr txBox="1"/>
          <p:nvPr/>
        </p:nvSpPr>
        <p:spPr>
          <a:xfrm>
            <a:off x="3063575" y="2025075"/>
            <a:ext cx="5680500" cy="30414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90000"/>
              </a:lnSpc>
              <a:spcBef>
                <a:spcPts val="0"/>
              </a:spcBef>
              <a:spcAft>
                <a:spcPts val="0"/>
              </a:spcAft>
              <a:buClr>
                <a:schemeClr val="lt1"/>
              </a:buClr>
              <a:buSzPts val="1600"/>
              <a:buFont typeface="Century Gothic"/>
              <a:buChar char="•"/>
            </a:pPr>
            <a:r>
              <a:rPr lang="en-GB" sz="1600" b="0" i="0" u="none" strike="noStrike" cap="none">
                <a:solidFill>
                  <a:schemeClr val="lt1"/>
                </a:solidFill>
                <a:latin typeface="Century Gothic"/>
                <a:ea typeface="Century Gothic"/>
                <a:cs typeface="Century Gothic"/>
                <a:sym typeface="Century Gothic"/>
              </a:rPr>
              <a:t>Please support us by sending your children in the correct school uniform including PE kit. This is outlined on the school website.</a:t>
            </a:r>
            <a:endParaRPr sz="1600" b="0" i="0" u="none" strike="noStrike" cap="none">
              <a:solidFill>
                <a:schemeClr val="lt1"/>
              </a:solidFill>
              <a:latin typeface="Century Gothic"/>
              <a:ea typeface="Century Gothic"/>
              <a:cs typeface="Century Gothic"/>
              <a:sym typeface="Century Gothic"/>
            </a:endParaRPr>
          </a:p>
          <a:p>
            <a:pPr marL="457200" marR="0" lvl="0" indent="0" algn="l"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lt1"/>
              </a:buClr>
              <a:buSzPts val="1600"/>
              <a:buFont typeface="Century Gothic"/>
              <a:buChar char="•"/>
            </a:pPr>
            <a:r>
              <a:rPr lang="en-GB" sz="1600" b="1" i="0" u="none" strike="noStrike" cap="none">
                <a:solidFill>
                  <a:schemeClr val="lt1"/>
                </a:solidFill>
                <a:latin typeface="Century Gothic"/>
                <a:ea typeface="Century Gothic"/>
                <a:cs typeface="Century Gothic"/>
                <a:sym typeface="Century Gothic"/>
              </a:rPr>
              <a:t>Please label ALL uniform including PE kit and coats.</a:t>
            </a:r>
            <a:endParaRPr sz="1600" b="1" i="0" u="none" strike="noStrike" cap="none">
              <a:solidFill>
                <a:schemeClr val="lt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lt1"/>
              </a:buClr>
              <a:buSzPts val="1600"/>
              <a:buFont typeface="Century Gothic"/>
              <a:buChar char="•"/>
            </a:pPr>
            <a:r>
              <a:rPr lang="en-GB" sz="1600" b="0" i="0" u="none" strike="noStrike" cap="none">
                <a:solidFill>
                  <a:schemeClr val="lt1"/>
                </a:solidFill>
                <a:latin typeface="Century Gothic"/>
                <a:ea typeface="Century Gothic"/>
                <a:cs typeface="Century Gothic"/>
                <a:sym typeface="Century Gothic"/>
              </a:rPr>
              <a:t>No jewellery other than stud earrings and a smart and sensible wrist watch. </a:t>
            </a:r>
            <a:endParaRPr sz="16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lt1"/>
              </a:buClr>
              <a:buSzPts val="1600"/>
              <a:buFont typeface="Century Gothic"/>
              <a:buChar char="•"/>
            </a:pPr>
            <a:r>
              <a:rPr lang="en-GB" sz="1600" b="0" i="0" u="none" strike="noStrike" cap="none">
                <a:solidFill>
                  <a:schemeClr val="lt1"/>
                </a:solidFill>
                <a:latin typeface="Century Gothic"/>
                <a:ea typeface="Century Gothic"/>
                <a:cs typeface="Century Gothic"/>
                <a:sym typeface="Century Gothic"/>
              </a:rPr>
              <a:t>Please make sure your child has a waterproof coat each day as we go outside during playtimes in most weather conditions.</a:t>
            </a:r>
            <a:endParaRPr sz="2000" b="0" i="0" u="none" strike="noStrike" cap="none">
              <a:solidFill>
                <a:schemeClr val="lt1"/>
              </a:solidFill>
              <a:latin typeface="Century Gothic"/>
              <a:ea typeface="Century Gothic"/>
              <a:cs typeface="Century Gothic"/>
              <a:sym typeface="Century Gothic"/>
            </a:endParaRPr>
          </a:p>
        </p:txBody>
      </p:sp>
      <p:pic>
        <p:nvPicPr>
          <p:cNvPr id="2" name="Audio 1">
            <a:hlinkClick r:id="" action="ppaction://media"/>
            <a:extLst>
              <a:ext uri="{FF2B5EF4-FFF2-40B4-BE49-F238E27FC236}">
                <a16:creationId xmlns:a16="http://schemas.microsoft.com/office/drawing/2014/main" id="{E1F72CB1-F9D7-48F6-AC77-468267C5E9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827"/>
    </mc:Choice>
    <mc:Fallback>
      <p:transition spd="slow" advTm="2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5"/>
        <p:cNvGrpSpPr/>
        <p:nvPr/>
      </p:nvGrpSpPr>
      <p:grpSpPr>
        <a:xfrm>
          <a:off x="0" y="0"/>
          <a:ext cx="0" cy="0"/>
          <a:chOff x="0" y="0"/>
          <a:chExt cx="0" cy="0"/>
        </a:xfrm>
      </p:grpSpPr>
      <p:sp>
        <p:nvSpPr>
          <p:cNvPr id="316" name="Google Shape;316;p17"/>
          <p:cNvSpPr/>
          <p:nvPr/>
        </p:nvSpPr>
        <p:spPr>
          <a:xfrm>
            <a:off x="475488" y="0"/>
            <a:ext cx="10910292"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7" name="Google Shape;317;p17"/>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318" name="Google Shape;318;p17"/>
          <p:cNvSpPr txBox="1">
            <a:spLocks noGrp="1"/>
          </p:cNvSpPr>
          <p:nvPr>
            <p:ph type="ctrTitle"/>
          </p:nvPr>
        </p:nvSpPr>
        <p:spPr>
          <a:xfrm>
            <a:off x="1524000" y="1106859"/>
            <a:ext cx="9144000" cy="63902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600"/>
              <a:buFont typeface="Century Gothic"/>
              <a:buNone/>
            </a:pPr>
            <a:r>
              <a:rPr lang="en-GB" sz="3300" b="1">
                <a:latin typeface="Century Gothic"/>
                <a:ea typeface="Century Gothic"/>
                <a:cs typeface="Century Gothic"/>
                <a:sym typeface="Century Gothic"/>
              </a:rPr>
              <a:t>Thank you for listening!</a:t>
            </a:r>
            <a:endParaRPr sz="3300" b="1">
              <a:latin typeface="Century Gothic"/>
              <a:ea typeface="Century Gothic"/>
              <a:cs typeface="Century Gothic"/>
              <a:sym typeface="Century Gothic"/>
            </a:endParaRPr>
          </a:p>
        </p:txBody>
      </p:sp>
      <p:sp>
        <p:nvSpPr>
          <p:cNvPr id="319" name="Google Shape;319;p17"/>
          <p:cNvSpPr txBox="1"/>
          <p:nvPr/>
        </p:nvSpPr>
        <p:spPr>
          <a:xfrm>
            <a:off x="2875059" y="1745883"/>
            <a:ext cx="6441900" cy="4752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Don’t hesitate to pop in with any worries, concerns </a:t>
            </a:r>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or updates.</a:t>
            </a:r>
            <a:endParaRPr sz="18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The Year 1 team are always available to speak with you before or after school or alternatively please email us. Sometimes we don’t pick up emails in the morning so if it is urgent, it is best to phone or email the office if you can’t speak to us directly.</a:t>
            </a:r>
            <a:endParaRPr sz="18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r>
              <a:rPr lang="en-GB" sz="1800" b="1" i="0" u="none" strike="noStrike" cap="none">
                <a:solidFill>
                  <a:schemeClr val="lt1"/>
                </a:solidFill>
                <a:uFill>
                  <a:noFill/>
                </a:u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Rachel.argentbelcher@oldfield.cheshire.sch.uk</a:t>
            </a:r>
            <a:endParaRPr sz="1800" b="1" i="0" u="none" strike="noStrike" cap="none">
              <a:solidFill>
                <a:schemeClr val="lt1"/>
              </a:solidFill>
              <a:latin typeface="Montserrat"/>
              <a:ea typeface="Montserrat"/>
              <a:cs typeface="Montserrat"/>
              <a:sym typeface="Montserrat"/>
            </a:endParaRPr>
          </a:p>
          <a:p>
            <a:pPr marL="0" marR="0" lvl="0" indent="0" algn="l" rtl="0">
              <a:lnSpc>
                <a:spcPct val="115000"/>
              </a:lnSpc>
              <a:spcBef>
                <a:spcPts val="800"/>
              </a:spcBef>
              <a:spcAft>
                <a:spcPts val="0"/>
              </a:spcAft>
              <a:buClr>
                <a:schemeClr val="dk1"/>
              </a:buClr>
              <a:buSzPts val="1100"/>
              <a:buFont typeface="Arial"/>
              <a:buNone/>
            </a:pPr>
            <a:r>
              <a:rPr lang="en-GB" sz="1800" b="1" u="sng">
                <a:solidFill>
                  <a:schemeClr val="lt1"/>
                </a:solidFill>
                <a:latin typeface="Montserrat"/>
                <a:ea typeface="Montserrat"/>
                <a:cs typeface="Montserrat"/>
                <a:sym typeface="Montserrat"/>
              </a:rPr>
              <a:t>G</a:t>
            </a:r>
            <a:r>
              <a:rPr lang="en-GB" sz="1800" b="1" i="0" u="none" strike="noStrike" cap="none">
                <a:solidFill>
                  <a:schemeClr val="lt1"/>
                </a:solidFill>
                <a:uFill>
                  <a:noFill/>
                </a:u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wen.hopkins@oldfield.cheshire.sch.uk</a:t>
            </a:r>
            <a:endParaRPr sz="1800" b="1" i="0" u="none" strike="noStrike" cap="none">
              <a:solidFill>
                <a:schemeClr val="lt1"/>
              </a:solidFill>
              <a:latin typeface="Montserrat"/>
              <a:ea typeface="Montserrat"/>
              <a:cs typeface="Montserrat"/>
              <a:sym typeface="Montserrat"/>
            </a:endParaRPr>
          </a:p>
          <a:p>
            <a:pPr marL="0" marR="0" lvl="0" indent="0" algn="l" rtl="0">
              <a:lnSpc>
                <a:spcPct val="115000"/>
              </a:lnSpc>
              <a:spcBef>
                <a:spcPts val="800"/>
              </a:spcBef>
              <a:spcAft>
                <a:spcPts val="0"/>
              </a:spcAft>
              <a:buClr>
                <a:schemeClr val="dk1"/>
              </a:buClr>
              <a:buSzPts val="1100"/>
              <a:buFont typeface="Arial"/>
              <a:buNone/>
            </a:pPr>
            <a:endParaRPr sz="1800" b="0" i="0" u="none" strike="noStrike" cap="none">
              <a:solidFill>
                <a:schemeClr val="lt1"/>
              </a:solidFill>
              <a:latin typeface="Montserrat"/>
              <a:ea typeface="Montserrat"/>
              <a:cs typeface="Montserrat"/>
              <a:sym typeface="Montserrat"/>
            </a:endParaRPr>
          </a:p>
          <a:p>
            <a:pPr marL="0" marR="0" lvl="0" indent="0" algn="ctr" rtl="0">
              <a:lnSpc>
                <a:spcPct val="100000"/>
              </a:lnSpc>
              <a:spcBef>
                <a:spcPts val="80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56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285750" marR="0" lvl="0" indent="-171450" algn="ctr" rtl="0">
              <a:lnSpc>
                <a:spcPct val="200000"/>
              </a:lnSpc>
              <a:spcBef>
                <a:spcPts val="0"/>
              </a:spcBef>
              <a:spcAft>
                <a:spcPts val="0"/>
              </a:spcAft>
              <a:buClr>
                <a:schemeClr val="lt1"/>
              </a:buClr>
              <a:buSzPts val="1800"/>
              <a:buFont typeface="Arial"/>
              <a:buNone/>
            </a:pPr>
            <a:endParaRPr sz="1800" b="1" i="0" u="none" strike="noStrike" cap="none">
              <a:solidFill>
                <a:schemeClr val="dk1"/>
              </a:solidFill>
              <a:latin typeface="Century Gothic"/>
              <a:ea typeface="Century Gothic"/>
              <a:cs typeface="Century Gothic"/>
              <a:sym typeface="Century Gothic"/>
            </a:endParaRPr>
          </a:p>
        </p:txBody>
      </p:sp>
      <p:pic>
        <p:nvPicPr>
          <p:cNvPr id="320" name="Google Shape;320;p17" descr="Letterhead pic"/>
          <p:cNvPicPr preferRelativeResize="0"/>
          <p:nvPr/>
        </p:nvPicPr>
        <p:blipFill rotWithShape="1">
          <a:blip r:embed="rId8">
            <a:alphaModFix/>
          </a:blip>
          <a:srcRect l="990" t="4037" r="43285" b="60805"/>
          <a:stretch/>
        </p:blipFill>
        <p:spPr>
          <a:xfrm>
            <a:off x="9617313" y="370783"/>
            <a:ext cx="2243955" cy="1055588"/>
          </a:xfrm>
          <a:prstGeom prst="rect">
            <a:avLst/>
          </a:prstGeom>
          <a:noFill/>
          <a:ln>
            <a:noFill/>
          </a:ln>
        </p:spPr>
      </p:pic>
      <p:pic>
        <p:nvPicPr>
          <p:cNvPr id="2" name="Audio 1">
            <a:hlinkClick r:id="" action="ppaction://media"/>
            <a:extLst>
              <a:ext uri="{FF2B5EF4-FFF2-40B4-BE49-F238E27FC236}">
                <a16:creationId xmlns:a16="http://schemas.microsoft.com/office/drawing/2014/main" id="{B56FE101-BAE2-4800-9F86-18F04C51EAD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825"/>
    </mc:Choice>
    <mc:Fallback>
      <p:transition spd="slow" advTm="15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3"/>
        <p:cNvGrpSpPr/>
        <p:nvPr/>
      </p:nvGrpSpPr>
      <p:grpSpPr>
        <a:xfrm>
          <a:off x="0" y="0"/>
          <a:ext cx="0" cy="0"/>
          <a:chOff x="0" y="0"/>
          <a:chExt cx="0" cy="0"/>
        </a:xfrm>
      </p:grpSpPr>
      <p:sp>
        <p:nvSpPr>
          <p:cNvPr id="94" name="Google Shape;94;p2"/>
          <p:cNvSpPr/>
          <p:nvPr/>
        </p:nvSpPr>
        <p:spPr>
          <a:xfrm>
            <a:off x="475488" y="0"/>
            <a:ext cx="10910292"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5" name="Google Shape;95;p2"/>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96" name="Google Shape;96;p2"/>
          <p:cNvSpPr txBox="1">
            <a:spLocks noGrp="1"/>
          </p:cNvSpPr>
          <p:nvPr>
            <p:ph type="ctrTitle"/>
          </p:nvPr>
        </p:nvSpPr>
        <p:spPr>
          <a:xfrm>
            <a:off x="2153757" y="1431933"/>
            <a:ext cx="7313123" cy="68932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000"/>
              <a:buFont typeface="Century Gothic"/>
              <a:buNone/>
            </a:pPr>
            <a:r>
              <a:rPr lang="en-GB" sz="4000" b="1">
                <a:solidFill>
                  <a:srgbClr val="FFFFFF"/>
                </a:solidFill>
                <a:latin typeface="Century Gothic"/>
                <a:ea typeface="Century Gothic"/>
                <a:cs typeface="Century Gothic"/>
                <a:sym typeface="Century Gothic"/>
              </a:rPr>
              <a:t>Meet the Year 1 Team</a:t>
            </a:r>
            <a:endParaRPr sz="4000" b="1">
              <a:solidFill>
                <a:srgbClr val="FFFFFF"/>
              </a:solidFill>
              <a:latin typeface="Century Gothic"/>
              <a:ea typeface="Century Gothic"/>
              <a:cs typeface="Century Gothic"/>
              <a:sym typeface="Century Gothic"/>
            </a:endParaRPr>
          </a:p>
        </p:txBody>
      </p:sp>
      <p:pic>
        <p:nvPicPr>
          <p:cNvPr id="97" name="Google Shape;97;p2" descr="Letterhead pic"/>
          <p:cNvPicPr preferRelativeResize="0"/>
          <p:nvPr/>
        </p:nvPicPr>
        <p:blipFill rotWithShape="1">
          <a:blip r:embed="rId6">
            <a:alphaModFix/>
          </a:blip>
          <a:srcRect l="990" t="4037" r="43285" b="60805"/>
          <a:stretch/>
        </p:blipFill>
        <p:spPr>
          <a:xfrm>
            <a:off x="9076125" y="222760"/>
            <a:ext cx="2570444" cy="1209173"/>
          </a:xfrm>
          <a:prstGeom prst="rect">
            <a:avLst/>
          </a:prstGeom>
          <a:noFill/>
          <a:ln>
            <a:noFill/>
          </a:ln>
        </p:spPr>
      </p:pic>
      <p:sp>
        <p:nvSpPr>
          <p:cNvPr id="98" name="Google Shape;98;p2"/>
          <p:cNvSpPr txBox="1"/>
          <p:nvPr/>
        </p:nvSpPr>
        <p:spPr>
          <a:xfrm>
            <a:off x="3876675" y="2280768"/>
            <a:ext cx="417195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Mrs Argent-Belcher</a:t>
            </a:r>
            <a:endParaRPr sz="18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Class Teacher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(Monday- Wednesday)</a:t>
            </a:r>
            <a:endParaRPr sz="1800" b="0" i="0" u="none" strike="noStrike" cap="none">
              <a:solidFill>
                <a:schemeClr val="lt1"/>
              </a:solidFill>
              <a:latin typeface="Century Gothic"/>
              <a:ea typeface="Century Gothic"/>
              <a:cs typeface="Century Gothic"/>
              <a:sym typeface="Century Gothic"/>
            </a:endParaRPr>
          </a:p>
        </p:txBody>
      </p:sp>
      <p:sp>
        <p:nvSpPr>
          <p:cNvPr id="99" name="Google Shape;99;p2"/>
          <p:cNvSpPr/>
          <p:nvPr/>
        </p:nvSpPr>
        <p:spPr>
          <a:xfrm>
            <a:off x="2644890" y="3553190"/>
            <a:ext cx="6096000" cy="258528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Mrs Hopkins</a:t>
            </a:r>
            <a:endParaRPr sz="18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Class Teacher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(Thursday- Friday)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Mrs Davis</a:t>
            </a:r>
            <a:endParaRPr sz="18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Teaching Assistants</a:t>
            </a:r>
            <a:endParaRPr sz="18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3" name="Audio 2">
            <a:hlinkClick r:id="" action="ppaction://media"/>
            <a:extLst>
              <a:ext uri="{FF2B5EF4-FFF2-40B4-BE49-F238E27FC236}">
                <a16:creationId xmlns:a16="http://schemas.microsoft.com/office/drawing/2014/main" id="{593C9216-DB3B-4E2A-B3CF-451C571C11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850"/>
    </mc:Choice>
    <mc:Fallback>
      <p:transition spd="slow" advTm="12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4"/>
        <p:cNvGrpSpPr/>
        <p:nvPr/>
      </p:nvGrpSpPr>
      <p:grpSpPr>
        <a:xfrm>
          <a:off x="0" y="0"/>
          <a:ext cx="0" cy="0"/>
          <a:chOff x="0" y="0"/>
          <a:chExt cx="0" cy="0"/>
        </a:xfrm>
      </p:grpSpPr>
      <p:sp>
        <p:nvSpPr>
          <p:cNvPr id="105" name="Google Shape;105;g25f24e48418_0_6"/>
          <p:cNvSpPr/>
          <p:nvPr/>
        </p:nvSpPr>
        <p:spPr>
          <a:xfrm>
            <a:off x="475488" y="0"/>
            <a:ext cx="10910400" cy="6858000"/>
          </a:xfrm>
          <a:prstGeom prst="rect">
            <a:avLst/>
          </a:prstGeom>
          <a:gradFill>
            <a:gsLst>
              <a:gs pos="0">
                <a:schemeClr val="accent1"/>
              </a:gs>
              <a:gs pos="25000">
                <a:schemeClr val="accent1"/>
              </a:gs>
              <a:gs pos="94000">
                <a:schemeClr val="accent5"/>
              </a:gs>
              <a:gs pos="100000">
                <a:schemeClr val="accent5"/>
              </a:gs>
            </a:gsLst>
            <a:lin ang="419989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6" name="Google Shape;106;g25f24e48418_0_6"/>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107" name="Google Shape;107;g25f24e48418_0_6" descr="Letterhead pic"/>
          <p:cNvPicPr preferRelativeResize="0"/>
          <p:nvPr/>
        </p:nvPicPr>
        <p:blipFill rotWithShape="1">
          <a:blip r:embed="rId6">
            <a:alphaModFix/>
          </a:blip>
          <a:srcRect l="990" t="4034" r="43280" b="60805"/>
          <a:stretch/>
        </p:blipFill>
        <p:spPr>
          <a:xfrm>
            <a:off x="9076125" y="222760"/>
            <a:ext cx="2570444" cy="1209173"/>
          </a:xfrm>
          <a:prstGeom prst="rect">
            <a:avLst/>
          </a:prstGeom>
          <a:noFill/>
          <a:ln>
            <a:noFill/>
          </a:ln>
        </p:spPr>
      </p:pic>
      <p:sp>
        <p:nvSpPr>
          <p:cNvPr id="108" name="Google Shape;108;g25f24e48418_0_6"/>
          <p:cNvSpPr txBox="1"/>
          <p:nvPr/>
        </p:nvSpPr>
        <p:spPr>
          <a:xfrm>
            <a:off x="2990851" y="2280775"/>
            <a:ext cx="5934074" cy="11541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2300" b="0" i="0" u="none" strike="noStrike" cap="none">
                <a:solidFill>
                  <a:schemeClr val="lt1"/>
                </a:solidFill>
                <a:latin typeface="Century Gothic"/>
                <a:ea typeface="Century Gothic"/>
                <a:cs typeface="Century Gothic"/>
                <a:sym typeface="Century Gothic"/>
              </a:rPr>
              <a:t>Mrs Chloe Vickers- House of Dance</a:t>
            </a:r>
            <a:endParaRPr sz="23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GB" sz="2300" b="0" i="0" u="none" strike="noStrike" cap="none">
                <a:solidFill>
                  <a:schemeClr val="lt1"/>
                </a:solidFill>
                <a:latin typeface="Century Gothic"/>
                <a:ea typeface="Century Gothic"/>
                <a:cs typeface="Century Gothic"/>
                <a:sym typeface="Century Gothic"/>
              </a:rPr>
              <a:t>Mr Hadfield - Forest School</a:t>
            </a:r>
            <a:endParaRPr/>
          </a:p>
          <a:p>
            <a:pPr marL="0" marR="0" lvl="0" indent="0" algn="ctr" rtl="0">
              <a:lnSpc>
                <a:spcPct val="100000"/>
              </a:lnSpc>
              <a:spcBef>
                <a:spcPts val="0"/>
              </a:spcBef>
              <a:spcAft>
                <a:spcPts val="0"/>
              </a:spcAft>
              <a:buClr>
                <a:srgbClr val="000000"/>
              </a:buClr>
              <a:buSzPts val="1800"/>
              <a:buFont typeface="Arial"/>
              <a:buNone/>
            </a:pPr>
            <a:r>
              <a:rPr lang="en-GB" sz="2300" b="0" i="0" u="none" strike="noStrike" cap="none">
                <a:solidFill>
                  <a:schemeClr val="lt1"/>
                </a:solidFill>
                <a:latin typeface="Century Gothic"/>
                <a:ea typeface="Century Gothic"/>
                <a:cs typeface="Century Gothic"/>
                <a:sym typeface="Century Gothic"/>
              </a:rPr>
              <a:t>Mrs Anders- PPA </a:t>
            </a:r>
            <a:endParaRPr sz="1900" b="0" i="0" u="none" strike="noStrike" cap="none">
              <a:solidFill>
                <a:srgbClr val="000000"/>
              </a:solidFill>
              <a:latin typeface="Arial"/>
              <a:ea typeface="Arial"/>
              <a:cs typeface="Arial"/>
              <a:sym typeface="Arial"/>
            </a:endParaRPr>
          </a:p>
        </p:txBody>
      </p:sp>
      <p:sp>
        <p:nvSpPr>
          <p:cNvPr id="109" name="Google Shape;109;g25f24e48418_0_6"/>
          <p:cNvSpPr/>
          <p:nvPr/>
        </p:nvSpPr>
        <p:spPr>
          <a:xfrm>
            <a:off x="2644890" y="3553190"/>
            <a:ext cx="6096000" cy="230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0" name="Google Shape;110;g25f24e48418_0_6"/>
          <p:cNvSpPr txBox="1"/>
          <p:nvPr/>
        </p:nvSpPr>
        <p:spPr>
          <a:xfrm>
            <a:off x="3144000" y="1381225"/>
            <a:ext cx="55734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n-GB" sz="4000" b="1" i="0" u="none" strike="noStrike" cap="none">
                <a:solidFill>
                  <a:schemeClr val="lt1"/>
                </a:solidFill>
                <a:latin typeface="Century Gothic"/>
                <a:ea typeface="Century Gothic"/>
                <a:cs typeface="Century Gothic"/>
                <a:sym typeface="Century Gothic"/>
              </a:rPr>
              <a:t>Additional Teachers</a:t>
            </a:r>
            <a:endParaRPr sz="1400" b="0" i="0" u="none" strike="noStrike" cap="none">
              <a:solidFill>
                <a:srgbClr val="000000"/>
              </a:solidFill>
              <a:latin typeface="Arial"/>
              <a:ea typeface="Arial"/>
              <a:cs typeface="Arial"/>
              <a:sym typeface="Arial"/>
            </a:endParaRPr>
          </a:p>
        </p:txBody>
      </p:sp>
      <p:pic>
        <p:nvPicPr>
          <p:cNvPr id="3" name="Audio 2">
            <a:hlinkClick r:id="" action="ppaction://media"/>
            <a:extLst>
              <a:ext uri="{FF2B5EF4-FFF2-40B4-BE49-F238E27FC236}">
                <a16:creationId xmlns:a16="http://schemas.microsoft.com/office/drawing/2014/main" id="{FDFB2150-00FD-4F00-ACEF-4D67C33D27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015"/>
    </mc:Choice>
    <mc:Fallback>
      <p:transition spd="slow" advTm="16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5f24e48418_0_20"/>
          <p:cNvSpPr/>
          <p:nvPr/>
        </p:nvSpPr>
        <p:spPr>
          <a:xfrm>
            <a:off x="475488" y="0"/>
            <a:ext cx="10910400" cy="6858000"/>
          </a:xfrm>
          <a:prstGeom prst="rect">
            <a:avLst/>
          </a:prstGeom>
          <a:gradFill>
            <a:gsLst>
              <a:gs pos="0">
                <a:schemeClr val="accent1"/>
              </a:gs>
              <a:gs pos="25000">
                <a:schemeClr val="accent1"/>
              </a:gs>
              <a:gs pos="94000">
                <a:schemeClr val="accent5"/>
              </a:gs>
              <a:gs pos="100000">
                <a:schemeClr val="accent5"/>
              </a:gs>
            </a:gsLst>
            <a:lin ang="419989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7" name="Google Shape;117;g25f24e48418_0_20"/>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118" name="Google Shape;118;g25f24e48418_0_20" descr="Letterhead pic"/>
          <p:cNvPicPr preferRelativeResize="0"/>
          <p:nvPr/>
        </p:nvPicPr>
        <p:blipFill rotWithShape="1">
          <a:blip r:embed="rId6">
            <a:alphaModFix/>
          </a:blip>
          <a:srcRect l="990" t="4034" r="43280" b="60805"/>
          <a:stretch/>
        </p:blipFill>
        <p:spPr>
          <a:xfrm>
            <a:off x="9076125" y="222760"/>
            <a:ext cx="2570444" cy="1209173"/>
          </a:xfrm>
          <a:prstGeom prst="rect">
            <a:avLst/>
          </a:prstGeom>
          <a:noFill/>
          <a:ln>
            <a:noFill/>
          </a:ln>
        </p:spPr>
      </p:pic>
      <p:sp>
        <p:nvSpPr>
          <p:cNvPr id="119" name="Google Shape;119;g25f24e48418_0_20"/>
          <p:cNvSpPr txBox="1"/>
          <p:nvPr/>
        </p:nvSpPr>
        <p:spPr>
          <a:xfrm>
            <a:off x="2918325" y="1974750"/>
            <a:ext cx="6157800" cy="3247002"/>
          </a:xfrm>
          <a:prstGeom prst="rect">
            <a:avLst/>
          </a:prstGeom>
          <a:noFill/>
          <a:ln>
            <a:noFill/>
          </a:ln>
        </p:spPr>
        <p:txBody>
          <a:bodyPr spcFirstLastPara="1" wrap="square" lIns="91425" tIns="45700" rIns="91425" bIns="45700" anchor="t" anchorCtr="0">
            <a:spAutoFit/>
          </a:bodyPr>
          <a:lstStyle/>
          <a:p>
            <a:pPr marL="0" marR="0" lvl="0" indent="-114300" algn="ctr" rtl="0">
              <a:lnSpc>
                <a:spcPct val="100000"/>
              </a:lnSpc>
              <a:spcBef>
                <a:spcPts val="1000"/>
              </a:spcBef>
              <a:spcAft>
                <a:spcPts val="0"/>
              </a:spcAft>
              <a:buClr>
                <a:srgbClr val="000000"/>
              </a:buClr>
              <a:buSzPts val="1800"/>
              <a:buFont typeface="Arial"/>
              <a:buChar char="•"/>
            </a:pPr>
            <a:r>
              <a:rPr lang="en-GB" sz="1800" b="0" i="0" u="none" strike="noStrike" cap="none">
                <a:solidFill>
                  <a:schemeClr val="lt1"/>
                </a:solidFill>
                <a:latin typeface="Century Gothic"/>
                <a:ea typeface="Century Gothic"/>
                <a:cs typeface="Century Gothic"/>
                <a:sym typeface="Century Gothic"/>
              </a:rPr>
              <a:t>The curriculum builds upon and extends from the EYFS.</a:t>
            </a:r>
            <a:endParaRPr/>
          </a:p>
          <a:p>
            <a:pPr marL="0" marR="0" lvl="0" indent="-114300" algn="ctr" rtl="0">
              <a:lnSpc>
                <a:spcPct val="100000"/>
              </a:lnSpc>
              <a:spcBef>
                <a:spcPts val="1000"/>
              </a:spcBef>
              <a:spcAft>
                <a:spcPts val="0"/>
              </a:spcAft>
              <a:buClr>
                <a:srgbClr val="000000"/>
              </a:buClr>
              <a:buSzPts val="1800"/>
              <a:buFont typeface="Arial"/>
              <a:buChar char="•"/>
            </a:pPr>
            <a:r>
              <a:rPr lang="en-GB" sz="1800" b="0" i="0" u="none" strike="noStrike" cap="none">
                <a:solidFill>
                  <a:schemeClr val="lt1"/>
                </a:solidFill>
                <a:latin typeface="Century Gothic"/>
                <a:ea typeface="Century Gothic"/>
                <a:cs typeface="Century Gothic"/>
                <a:sym typeface="Century Gothic"/>
              </a:rPr>
              <a:t>Learning in EYFS is play-based. Children have lots of freedom to choose their own activities and can move on to something else when they choose. In year 1, learning eventually becomes more formal, subject-based and adult-directed.</a:t>
            </a:r>
            <a:endParaRPr/>
          </a:p>
          <a:p>
            <a:pPr marL="0" marR="0" lvl="0" indent="-114300" algn="ctr" rtl="0">
              <a:lnSpc>
                <a:spcPct val="100000"/>
              </a:lnSpc>
              <a:spcBef>
                <a:spcPts val="1000"/>
              </a:spcBef>
              <a:spcAft>
                <a:spcPts val="0"/>
              </a:spcAft>
              <a:buClr>
                <a:srgbClr val="000000"/>
              </a:buClr>
              <a:buSzPts val="1800"/>
              <a:buFont typeface="Arial"/>
              <a:buChar char="•"/>
            </a:pPr>
            <a:r>
              <a:rPr lang="en-GB" sz="1800" b="0" i="0" u="none" strike="noStrike" cap="none">
                <a:solidFill>
                  <a:schemeClr val="lt1"/>
                </a:solidFill>
                <a:latin typeface="Century Gothic"/>
                <a:ea typeface="Century Gothic"/>
                <a:cs typeface="Century Gothic"/>
                <a:sym typeface="Century Gothic"/>
              </a:rPr>
              <a:t>We will use a play-based / small focus group approach and gradually move to more formal learning when appropriate</a:t>
            </a:r>
            <a:endParaRPr/>
          </a:p>
        </p:txBody>
      </p:sp>
      <p:sp>
        <p:nvSpPr>
          <p:cNvPr id="120" name="Google Shape;120;g25f24e48418_0_20"/>
          <p:cNvSpPr txBox="1"/>
          <p:nvPr/>
        </p:nvSpPr>
        <p:spPr>
          <a:xfrm>
            <a:off x="3144000" y="1381225"/>
            <a:ext cx="55734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n-GB" sz="4000" b="1" i="0" u="none" strike="noStrike" cap="none">
                <a:solidFill>
                  <a:schemeClr val="lt1"/>
                </a:solidFill>
                <a:latin typeface="Century Gothic"/>
                <a:ea typeface="Century Gothic"/>
                <a:cs typeface="Century Gothic"/>
                <a:sym typeface="Century Gothic"/>
              </a:rPr>
              <a:t>Settling into Year 1</a:t>
            </a:r>
            <a:endParaRPr sz="1400" b="0" i="0" u="none" strike="noStrike" cap="none">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E32296A1-48ED-4B20-AB08-A12166A759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898"/>
    </mc:Choice>
    <mc:Fallback>
      <p:transition spd="slow" advTm="4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p:cNvSpPr/>
          <p:nvPr/>
        </p:nvSpPr>
        <p:spPr>
          <a:xfrm>
            <a:off x="475488" y="0"/>
            <a:ext cx="10910400" cy="6858000"/>
          </a:xfrm>
          <a:prstGeom prst="rect">
            <a:avLst/>
          </a:prstGeom>
          <a:gradFill>
            <a:gsLst>
              <a:gs pos="0">
                <a:schemeClr val="accent1"/>
              </a:gs>
              <a:gs pos="25000">
                <a:schemeClr val="accent1"/>
              </a:gs>
              <a:gs pos="94000">
                <a:schemeClr val="accent5"/>
              </a:gs>
              <a:gs pos="100000">
                <a:schemeClr val="accent5"/>
              </a:gs>
            </a:gsLst>
            <a:lin ang="419989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7" name="Google Shape;127;p3"/>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128" name="Google Shape;128;p3" descr="Letterhead pic"/>
          <p:cNvPicPr preferRelativeResize="0"/>
          <p:nvPr/>
        </p:nvPicPr>
        <p:blipFill rotWithShape="1">
          <a:blip r:embed="rId6">
            <a:alphaModFix/>
          </a:blip>
          <a:srcRect l="990" t="4034" r="43280" b="60805"/>
          <a:stretch/>
        </p:blipFill>
        <p:spPr>
          <a:xfrm>
            <a:off x="9076125" y="222760"/>
            <a:ext cx="2570444" cy="1209173"/>
          </a:xfrm>
          <a:prstGeom prst="rect">
            <a:avLst/>
          </a:prstGeom>
          <a:noFill/>
          <a:ln>
            <a:noFill/>
          </a:ln>
        </p:spPr>
      </p:pic>
      <p:sp>
        <p:nvSpPr>
          <p:cNvPr id="129" name="Google Shape;129;p3"/>
          <p:cNvSpPr txBox="1"/>
          <p:nvPr/>
        </p:nvSpPr>
        <p:spPr>
          <a:xfrm>
            <a:off x="3144000" y="1411013"/>
            <a:ext cx="5671444" cy="1486531"/>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n-GB" sz="4000" b="1" i="0" u="none" strike="noStrike" cap="none">
                <a:solidFill>
                  <a:schemeClr val="lt1"/>
                </a:solidFill>
                <a:latin typeface="Century Gothic"/>
                <a:ea typeface="Century Gothic"/>
                <a:cs typeface="Century Gothic"/>
                <a:sym typeface="Century Gothic"/>
              </a:rPr>
              <a:t>What to bring each day…</a:t>
            </a:r>
            <a:endParaRPr sz="4000" b="1" i="0" u="none" strike="noStrike" cap="none">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000000"/>
              </a:buClr>
              <a:buSzPts val="40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3"/>
          <p:cNvSpPr txBox="1"/>
          <p:nvPr/>
        </p:nvSpPr>
        <p:spPr>
          <a:xfrm>
            <a:off x="2910681" y="3237182"/>
            <a:ext cx="6098720" cy="26776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2000" b="1" i="0" u="none" strike="noStrike" cap="none">
                <a:solidFill>
                  <a:schemeClr val="lt1"/>
                </a:solidFill>
                <a:latin typeface="Century Gothic"/>
                <a:ea typeface="Century Gothic"/>
                <a:cs typeface="Century Gothic"/>
                <a:sym typeface="Century Gothic"/>
              </a:rPr>
              <a:t>One book bag with reading record &amp; reading book: These are changed on a Monday and will be sent home on a Wednesday.</a:t>
            </a:r>
            <a:endParaRPr/>
          </a:p>
          <a:p>
            <a:pPr marL="0" marR="0" lvl="0" indent="0" algn="ctr" rtl="0">
              <a:lnSpc>
                <a:spcPct val="100000"/>
              </a:lnSpc>
              <a:spcBef>
                <a:spcPts val="0"/>
              </a:spcBef>
              <a:spcAft>
                <a:spcPts val="0"/>
              </a:spcAft>
              <a:buNone/>
            </a:pPr>
            <a:endParaRPr sz="20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GB" sz="2000" b="1" i="0" u="none" strike="noStrike" cap="none">
                <a:solidFill>
                  <a:schemeClr val="lt1"/>
                </a:solidFill>
                <a:latin typeface="Century Gothic"/>
                <a:ea typeface="Century Gothic"/>
                <a:cs typeface="Century Gothic"/>
                <a:sym typeface="Century Gothic"/>
              </a:rPr>
              <a:t>Labelled water bottle </a:t>
            </a:r>
            <a:r>
              <a:rPr lang="en-GB" sz="2000" b="1" i="0" u="sng" strike="noStrike" cap="none">
                <a:solidFill>
                  <a:schemeClr val="lt1"/>
                </a:solidFill>
                <a:latin typeface="Century Gothic"/>
                <a:ea typeface="Century Gothic"/>
                <a:cs typeface="Century Gothic"/>
                <a:sym typeface="Century Gothic"/>
              </a:rPr>
              <a:t>containing water only</a:t>
            </a:r>
            <a:endParaRPr/>
          </a:p>
          <a:p>
            <a:pPr marL="0" marR="0" lvl="0" indent="0" algn="ctr" rtl="0">
              <a:lnSpc>
                <a:spcPct val="100000"/>
              </a:lnSpc>
              <a:spcBef>
                <a:spcPts val="0"/>
              </a:spcBef>
              <a:spcAft>
                <a:spcPts val="0"/>
              </a:spcAft>
              <a:buNone/>
            </a:pPr>
            <a:endParaRPr sz="2000" b="1" i="0" u="sng"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GB" sz="2000" b="1" i="0" u="none" strike="noStrike" cap="none">
                <a:solidFill>
                  <a:schemeClr val="lt1"/>
                </a:solidFill>
                <a:latin typeface="Century Gothic"/>
                <a:ea typeface="Century Gothic"/>
                <a:cs typeface="Century Gothic"/>
                <a:sym typeface="Century Gothic"/>
              </a:rPr>
              <a:t>Fruit snack</a:t>
            </a:r>
            <a:endParaRPr sz="20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br>
              <a:rPr lang="en-GB"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131" name="Google Shape;131;p3"/>
          <p:cNvPicPr preferRelativeResize="0"/>
          <p:nvPr/>
        </p:nvPicPr>
        <p:blipFill rotWithShape="1">
          <a:blip r:embed="rId7">
            <a:alphaModFix/>
          </a:blip>
          <a:srcRect/>
          <a:stretch/>
        </p:blipFill>
        <p:spPr>
          <a:xfrm>
            <a:off x="545431" y="333327"/>
            <a:ext cx="2219325" cy="2219325"/>
          </a:xfrm>
          <a:prstGeom prst="rect">
            <a:avLst/>
          </a:prstGeom>
          <a:noFill/>
          <a:ln>
            <a:noFill/>
          </a:ln>
        </p:spPr>
      </p:pic>
      <p:pic>
        <p:nvPicPr>
          <p:cNvPr id="132" name="Google Shape;132;p3"/>
          <p:cNvPicPr preferRelativeResize="0"/>
          <p:nvPr/>
        </p:nvPicPr>
        <p:blipFill rotWithShape="1">
          <a:blip r:embed="rId8">
            <a:alphaModFix/>
          </a:blip>
          <a:srcRect/>
          <a:stretch/>
        </p:blipFill>
        <p:spPr>
          <a:xfrm>
            <a:off x="214312" y="4126190"/>
            <a:ext cx="1730829" cy="2457777"/>
          </a:xfrm>
          <a:prstGeom prst="rect">
            <a:avLst/>
          </a:prstGeom>
          <a:noFill/>
          <a:ln>
            <a:noFill/>
          </a:ln>
        </p:spPr>
      </p:pic>
      <p:pic>
        <p:nvPicPr>
          <p:cNvPr id="133" name="Google Shape;133;p3"/>
          <p:cNvPicPr preferRelativeResize="0"/>
          <p:nvPr/>
        </p:nvPicPr>
        <p:blipFill rotWithShape="1">
          <a:blip r:embed="rId9">
            <a:alphaModFix/>
          </a:blip>
          <a:srcRect/>
          <a:stretch/>
        </p:blipFill>
        <p:spPr>
          <a:xfrm>
            <a:off x="9815513" y="4308557"/>
            <a:ext cx="2162175" cy="2162175"/>
          </a:xfrm>
          <a:prstGeom prst="rect">
            <a:avLst/>
          </a:prstGeom>
          <a:noFill/>
          <a:ln>
            <a:noFill/>
          </a:ln>
        </p:spPr>
      </p:pic>
      <p:pic>
        <p:nvPicPr>
          <p:cNvPr id="2" name="Audio 1">
            <a:hlinkClick r:id="" action="ppaction://media"/>
            <a:extLst>
              <a:ext uri="{FF2B5EF4-FFF2-40B4-BE49-F238E27FC236}">
                <a16:creationId xmlns:a16="http://schemas.microsoft.com/office/drawing/2014/main" id="{C921A742-0260-436D-82F8-184FFCB24A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481"/>
    </mc:Choice>
    <mc:Fallback>
      <p:transition spd="slow" advTm="21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8"/>
        <p:cNvGrpSpPr/>
        <p:nvPr/>
      </p:nvGrpSpPr>
      <p:grpSpPr>
        <a:xfrm>
          <a:off x="0" y="0"/>
          <a:ext cx="0" cy="0"/>
          <a:chOff x="0" y="0"/>
          <a:chExt cx="0" cy="0"/>
        </a:xfrm>
      </p:grpSpPr>
      <p:sp>
        <p:nvSpPr>
          <p:cNvPr id="139" name="Google Shape;139;p4"/>
          <p:cNvSpPr/>
          <p:nvPr/>
        </p:nvSpPr>
        <p:spPr>
          <a:xfrm>
            <a:off x="475488" y="0"/>
            <a:ext cx="10910292"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0" name="Google Shape;140;p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1" name="Google Shape;141;p4" descr="Letterhead pic"/>
          <p:cNvPicPr preferRelativeResize="0"/>
          <p:nvPr/>
        </p:nvPicPr>
        <p:blipFill rotWithShape="1">
          <a:blip r:embed="rId4">
            <a:alphaModFix/>
          </a:blip>
          <a:srcRect l="990" t="4037" r="43285" b="60805"/>
          <a:stretch/>
        </p:blipFill>
        <p:spPr>
          <a:xfrm>
            <a:off x="9076125" y="222760"/>
            <a:ext cx="2570444" cy="1209173"/>
          </a:xfrm>
          <a:prstGeom prst="rect">
            <a:avLst/>
          </a:prstGeom>
          <a:noFill/>
          <a:ln>
            <a:noFill/>
          </a:ln>
        </p:spPr>
      </p:pic>
      <p:sp>
        <p:nvSpPr>
          <p:cNvPr id="142" name="Google Shape;142;p4"/>
          <p:cNvSpPr txBox="1">
            <a:spLocks noGrp="1"/>
          </p:cNvSpPr>
          <p:nvPr>
            <p:ph type="ctrTitle"/>
          </p:nvPr>
        </p:nvSpPr>
        <p:spPr>
          <a:xfrm>
            <a:off x="1604350" y="925206"/>
            <a:ext cx="8426100" cy="864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Century Gothic"/>
              <a:buNone/>
            </a:pPr>
            <a:r>
              <a:rPr lang="en-GB" sz="3000" b="1">
                <a:latin typeface="Century Gothic"/>
                <a:ea typeface="Century Gothic"/>
                <a:cs typeface="Century Gothic"/>
                <a:sym typeface="Century Gothic"/>
              </a:rPr>
              <a:t>A typical morning in Year 1</a:t>
            </a:r>
            <a:endParaRPr sz="3000" b="1">
              <a:latin typeface="Century Gothic"/>
              <a:ea typeface="Century Gothic"/>
              <a:cs typeface="Century Gothic"/>
              <a:sym typeface="Century Gothic"/>
            </a:endParaRPr>
          </a:p>
        </p:txBody>
      </p:sp>
      <p:sp>
        <p:nvSpPr>
          <p:cNvPr id="143" name="Google Shape;143;p4"/>
          <p:cNvSpPr/>
          <p:nvPr/>
        </p:nvSpPr>
        <p:spPr>
          <a:xfrm>
            <a:off x="2980137" y="1789500"/>
            <a:ext cx="6096000" cy="29546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1200"/>
              </a:spcBef>
              <a:spcAft>
                <a:spcPts val="0"/>
              </a:spcAft>
              <a:buClr>
                <a:srgbClr val="000000"/>
              </a:buClr>
              <a:buSzPts val="1800"/>
              <a:buFont typeface="Arial"/>
              <a:buNone/>
            </a:pPr>
            <a:r>
              <a:rPr lang="en-GB" sz="1800" b="0" i="0" u="none" strike="noStrike" cap="none">
                <a:solidFill>
                  <a:schemeClr val="lt2"/>
                </a:solidFill>
                <a:latin typeface="Century Gothic"/>
                <a:ea typeface="Century Gothic"/>
                <a:cs typeface="Century Gothic"/>
                <a:sym typeface="Century Gothic"/>
              </a:rPr>
              <a:t>Morning Challenge &amp; Registration (8:50am)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1800"/>
              <a:buFont typeface="Arial"/>
              <a:buNone/>
            </a:pPr>
            <a:r>
              <a:rPr lang="en-GB" sz="1800" b="0" i="0" u="none" strike="noStrike" cap="none">
                <a:solidFill>
                  <a:schemeClr val="lt2"/>
                </a:solidFill>
                <a:latin typeface="Century Gothic"/>
                <a:ea typeface="Century Gothic"/>
                <a:cs typeface="Century Gothic"/>
                <a:sym typeface="Century Gothic"/>
              </a:rPr>
              <a:t>Phonics lesson </a:t>
            </a:r>
            <a:endParaRPr sz="1800" b="0" i="0" u="none" strike="noStrike" cap="none">
              <a:solidFill>
                <a:schemeClr val="lt2"/>
              </a:solidFill>
              <a:latin typeface="Century Gothic"/>
              <a:ea typeface="Century Gothic"/>
              <a:cs typeface="Century Gothic"/>
              <a:sym typeface="Century Gothic"/>
            </a:endParaRPr>
          </a:p>
          <a:p>
            <a:pPr marL="0" marR="0" lvl="0" indent="0" algn="ctr" rtl="0">
              <a:lnSpc>
                <a:spcPct val="100000"/>
              </a:lnSpc>
              <a:spcBef>
                <a:spcPts val="1200"/>
              </a:spcBef>
              <a:spcAft>
                <a:spcPts val="0"/>
              </a:spcAft>
              <a:buClr>
                <a:srgbClr val="000000"/>
              </a:buClr>
              <a:buSzPts val="1800"/>
              <a:buFont typeface="Arial"/>
              <a:buNone/>
            </a:pPr>
            <a:r>
              <a:rPr lang="en-GB" sz="1800" b="0" i="0" u="none" strike="noStrike" cap="none">
                <a:solidFill>
                  <a:schemeClr val="lt2"/>
                </a:solidFill>
                <a:latin typeface="Century Gothic"/>
                <a:ea typeface="Century Gothic"/>
                <a:cs typeface="Century Gothic"/>
                <a:sym typeface="Century Gothic"/>
              </a:rPr>
              <a:t>Guided Reading lesson</a:t>
            </a:r>
            <a:endParaRPr sz="1800" b="0" i="0" u="none" strike="noStrike" cap="none">
              <a:solidFill>
                <a:schemeClr val="lt2"/>
              </a:solidFill>
              <a:latin typeface="Century Gothic"/>
              <a:ea typeface="Century Gothic"/>
              <a:cs typeface="Century Gothic"/>
              <a:sym typeface="Century Gothic"/>
            </a:endParaRPr>
          </a:p>
          <a:p>
            <a:pPr marL="0" marR="0" lvl="0" indent="0" algn="ctr" rtl="0">
              <a:lnSpc>
                <a:spcPct val="100000"/>
              </a:lnSpc>
              <a:spcBef>
                <a:spcPts val="1200"/>
              </a:spcBef>
              <a:spcAft>
                <a:spcPts val="0"/>
              </a:spcAft>
              <a:buClr>
                <a:srgbClr val="000000"/>
              </a:buClr>
              <a:buSzPts val="1800"/>
              <a:buFont typeface="Arial"/>
              <a:buNone/>
            </a:pPr>
            <a:r>
              <a:rPr lang="en-GB" sz="1800" b="0" i="0" u="none" strike="noStrike" cap="none">
                <a:solidFill>
                  <a:schemeClr val="lt2"/>
                </a:solidFill>
                <a:latin typeface="Century Gothic"/>
                <a:ea typeface="Century Gothic"/>
                <a:cs typeface="Century Gothic"/>
                <a:sym typeface="Century Gothic"/>
              </a:rPr>
              <a:t>Playtime &amp; Snack  - toast or a piece of fruit/vegetable from home (10:30am -15 mins)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1800"/>
              <a:buFont typeface="Arial"/>
              <a:buNone/>
            </a:pPr>
            <a:r>
              <a:rPr lang="en-GB" sz="1800" b="0" i="0" u="none" strike="noStrike" cap="none">
                <a:solidFill>
                  <a:schemeClr val="lt2"/>
                </a:solidFill>
                <a:latin typeface="Century Gothic"/>
                <a:ea typeface="Century Gothic"/>
                <a:cs typeface="Century Gothic"/>
                <a:sym typeface="Century Gothic"/>
              </a:rPr>
              <a:t>English/Maths lesson</a:t>
            </a:r>
            <a:endParaRPr/>
          </a:p>
          <a:p>
            <a:pPr marL="0" marR="0" lvl="0" indent="0" algn="ctr" rtl="0">
              <a:lnSpc>
                <a:spcPct val="100000"/>
              </a:lnSpc>
              <a:spcBef>
                <a:spcPts val="1200"/>
              </a:spcBef>
              <a:spcAft>
                <a:spcPts val="0"/>
              </a:spcAft>
              <a:buClr>
                <a:srgbClr val="000000"/>
              </a:buClr>
              <a:buSzPts val="1800"/>
              <a:buFont typeface="Arial"/>
              <a:buNone/>
            </a:pPr>
            <a:r>
              <a:rPr lang="en-GB" sz="1800" b="0" i="0" u="none" strike="noStrike" cap="none">
                <a:solidFill>
                  <a:schemeClr val="lt2"/>
                </a:solidFill>
                <a:latin typeface="Century Gothic"/>
                <a:ea typeface="Century Gothic"/>
                <a:cs typeface="Century Gothic"/>
                <a:sym typeface="Century Gothic"/>
              </a:rPr>
              <a:t>Lunchtime (12:10pm - 1hr)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8"/>
        <p:cNvGrpSpPr/>
        <p:nvPr/>
      </p:nvGrpSpPr>
      <p:grpSpPr>
        <a:xfrm>
          <a:off x="0" y="0"/>
          <a:ext cx="0" cy="0"/>
          <a:chOff x="0" y="0"/>
          <a:chExt cx="0" cy="0"/>
        </a:xfrm>
      </p:grpSpPr>
      <p:sp>
        <p:nvSpPr>
          <p:cNvPr id="149" name="Google Shape;149;p5"/>
          <p:cNvSpPr/>
          <p:nvPr/>
        </p:nvSpPr>
        <p:spPr>
          <a:xfrm>
            <a:off x="475488" y="0"/>
            <a:ext cx="10910292"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0" name="Google Shape;150;p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51" name="Google Shape;151;p5" descr="Letterhead pic"/>
          <p:cNvPicPr preferRelativeResize="0"/>
          <p:nvPr/>
        </p:nvPicPr>
        <p:blipFill rotWithShape="1">
          <a:blip r:embed="rId4">
            <a:alphaModFix/>
          </a:blip>
          <a:srcRect l="990" t="4037" r="43285" b="60805"/>
          <a:stretch/>
        </p:blipFill>
        <p:spPr>
          <a:xfrm>
            <a:off x="9076125" y="222760"/>
            <a:ext cx="2570444" cy="1209173"/>
          </a:xfrm>
          <a:prstGeom prst="rect">
            <a:avLst/>
          </a:prstGeom>
          <a:noFill/>
          <a:ln>
            <a:noFill/>
          </a:ln>
        </p:spPr>
      </p:pic>
      <p:sp>
        <p:nvSpPr>
          <p:cNvPr id="152" name="Google Shape;152;p5"/>
          <p:cNvSpPr txBox="1">
            <a:spLocks noGrp="1"/>
          </p:cNvSpPr>
          <p:nvPr>
            <p:ph type="ctrTitle"/>
          </p:nvPr>
        </p:nvSpPr>
        <p:spPr>
          <a:xfrm>
            <a:off x="1524000" y="1193106"/>
            <a:ext cx="8426116" cy="86429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Century Gothic"/>
              <a:buNone/>
            </a:pPr>
            <a:r>
              <a:rPr lang="en-GB" sz="3000" b="1">
                <a:latin typeface="Century Gothic"/>
                <a:ea typeface="Century Gothic"/>
                <a:cs typeface="Century Gothic"/>
                <a:sym typeface="Century Gothic"/>
              </a:rPr>
              <a:t>A typical afternoon in Year 1</a:t>
            </a:r>
            <a:endParaRPr sz="3000" b="1">
              <a:latin typeface="Century Gothic"/>
              <a:ea typeface="Century Gothic"/>
              <a:cs typeface="Century Gothic"/>
              <a:sym typeface="Century Gothic"/>
            </a:endParaRPr>
          </a:p>
        </p:txBody>
      </p:sp>
      <p:sp>
        <p:nvSpPr>
          <p:cNvPr id="153" name="Google Shape;153;p5"/>
          <p:cNvSpPr/>
          <p:nvPr/>
        </p:nvSpPr>
        <p:spPr>
          <a:xfrm>
            <a:off x="2980125" y="2057400"/>
            <a:ext cx="6096000" cy="305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1200"/>
              </a:spcBef>
              <a:spcAft>
                <a:spcPts val="0"/>
              </a:spcAft>
              <a:buNone/>
            </a:pPr>
            <a:r>
              <a:rPr lang="en-GB" sz="1800" b="0" i="0" u="none" strike="noStrike" cap="none">
                <a:solidFill>
                  <a:schemeClr val="lt2"/>
                </a:solidFill>
                <a:latin typeface="Century Gothic"/>
                <a:ea typeface="Century Gothic"/>
                <a:cs typeface="Century Gothic"/>
                <a:sym typeface="Century Gothic"/>
              </a:rPr>
              <a:t>Lessons vary in the afternoon</a:t>
            </a:r>
            <a:endParaRPr sz="1800" b="0" i="0" u="none" strike="noStrike" cap="none">
              <a:solidFill>
                <a:schemeClr val="lt2"/>
              </a:solidFill>
              <a:latin typeface="Century Gothic"/>
              <a:ea typeface="Century Gothic"/>
              <a:cs typeface="Century Gothic"/>
              <a:sym typeface="Century Gothic"/>
            </a:endParaRPr>
          </a:p>
          <a:p>
            <a:pPr marL="0" marR="0" lvl="0" indent="0" algn="ctr" rtl="0">
              <a:lnSpc>
                <a:spcPct val="100000"/>
              </a:lnSpc>
              <a:spcBef>
                <a:spcPts val="1200"/>
              </a:spcBef>
              <a:spcAft>
                <a:spcPts val="0"/>
              </a:spcAft>
              <a:buClr>
                <a:srgbClr val="000000"/>
              </a:buClr>
              <a:buSzPts val="1800"/>
              <a:buFont typeface="Arial"/>
              <a:buNone/>
            </a:pPr>
            <a:r>
              <a:rPr lang="en-GB" sz="1800" b="0" i="0" u="none" strike="noStrike" cap="none">
                <a:solidFill>
                  <a:schemeClr val="lt2"/>
                </a:solidFill>
                <a:latin typeface="Century Gothic"/>
                <a:ea typeface="Century Gothic"/>
                <a:cs typeface="Century Gothic"/>
                <a:sym typeface="Century Gothic"/>
              </a:rPr>
              <a:t>Science; Art/D&amp;T; Computing, PE; </a:t>
            </a:r>
            <a:endParaRPr/>
          </a:p>
          <a:p>
            <a:pPr marL="0" marR="0" lvl="0" indent="0" algn="ctr" rtl="0">
              <a:lnSpc>
                <a:spcPct val="100000"/>
              </a:lnSpc>
              <a:spcBef>
                <a:spcPts val="1200"/>
              </a:spcBef>
              <a:spcAft>
                <a:spcPts val="0"/>
              </a:spcAft>
              <a:buClr>
                <a:srgbClr val="000000"/>
              </a:buClr>
              <a:buSzPts val="1800"/>
              <a:buFont typeface="Arial"/>
              <a:buNone/>
            </a:pPr>
            <a:r>
              <a:rPr lang="en-GB" sz="1800" b="0" i="0" u="none" strike="noStrike" cap="none">
                <a:solidFill>
                  <a:schemeClr val="lt2"/>
                </a:solidFill>
                <a:latin typeface="Century Gothic"/>
                <a:ea typeface="Century Gothic"/>
                <a:cs typeface="Century Gothic"/>
                <a:sym typeface="Century Gothic"/>
              </a:rPr>
              <a:t>My Happy Mind; PSHE; History </a:t>
            </a:r>
            <a:endParaRPr sz="1000" b="0" i="0" u="none" strike="noStrike" cap="none">
              <a:solidFill>
                <a:schemeClr val="lt2"/>
              </a:solidFill>
              <a:latin typeface="Century Gothic"/>
              <a:ea typeface="Century Gothic"/>
              <a:cs typeface="Century Gothic"/>
              <a:sym typeface="Century Gothic"/>
            </a:endParaRPr>
          </a:p>
          <a:p>
            <a:pPr marL="0" marR="0" lvl="0" indent="0" algn="ctr" rtl="0">
              <a:lnSpc>
                <a:spcPct val="90000"/>
              </a:lnSpc>
              <a:spcBef>
                <a:spcPts val="2400"/>
              </a:spcBef>
              <a:spcAft>
                <a:spcPts val="0"/>
              </a:spcAft>
              <a:buClr>
                <a:srgbClr val="000000"/>
              </a:buClr>
              <a:buSzPts val="1800"/>
              <a:buFont typeface="Arial"/>
              <a:buNone/>
            </a:pPr>
            <a:r>
              <a:rPr lang="en-GB" sz="1800" b="0" i="0" u="none" strike="noStrike" cap="none">
                <a:solidFill>
                  <a:schemeClr val="lt2"/>
                </a:solidFill>
                <a:latin typeface="Century Gothic"/>
                <a:ea typeface="Century Gothic"/>
                <a:cs typeface="Century Gothic"/>
                <a:sym typeface="Century Gothic"/>
              </a:rPr>
              <a:t>Break time 2:15pm</a:t>
            </a:r>
            <a:endParaRPr sz="1800" b="0" i="0" u="none" strike="noStrike" cap="none">
              <a:solidFill>
                <a:schemeClr val="lt2"/>
              </a:solidFill>
              <a:latin typeface="Century Gothic"/>
              <a:ea typeface="Century Gothic"/>
              <a:cs typeface="Century Gothic"/>
              <a:sym typeface="Century Gothic"/>
            </a:endParaRPr>
          </a:p>
          <a:p>
            <a:pPr marL="0" marR="0" lvl="0" indent="0" algn="ctr" rtl="0">
              <a:lnSpc>
                <a:spcPct val="90000"/>
              </a:lnSpc>
              <a:spcBef>
                <a:spcPts val="2400"/>
              </a:spcBef>
              <a:spcAft>
                <a:spcPts val="0"/>
              </a:spcAft>
              <a:buClr>
                <a:srgbClr val="000000"/>
              </a:buClr>
              <a:buSzPts val="1800"/>
              <a:buFont typeface="Arial"/>
              <a:buNone/>
            </a:pPr>
            <a:r>
              <a:rPr lang="en-GB" sz="1800" b="0" i="0" u="none" strike="noStrike" cap="none">
                <a:solidFill>
                  <a:schemeClr val="lt2"/>
                </a:solidFill>
                <a:latin typeface="Century Gothic"/>
                <a:ea typeface="Century Gothic"/>
                <a:cs typeface="Century Gothic"/>
                <a:sym typeface="Century Gothic"/>
              </a:rPr>
              <a:t>Whole School Assembly (2:45pm Monday &amp; Friday)</a:t>
            </a:r>
            <a:endParaRPr sz="1800" b="0" i="0" u="none" strike="noStrike" cap="none">
              <a:solidFill>
                <a:schemeClr val="lt2"/>
              </a:solidFill>
              <a:latin typeface="Century Gothic"/>
              <a:ea typeface="Century Gothic"/>
              <a:cs typeface="Century Gothic"/>
              <a:sym typeface="Century Gothic"/>
            </a:endParaRPr>
          </a:p>
          <a:p>
            <a:pPr marL="0" marR="0" lvl="0" indent="0" algn="ctr" rtl="0">
              <a:lnSpc>
                <a:spcPct val="90000"/>
              </a:lnSpc>
              <a:spcBef>
                <a:spcPts val="2400"/>
              </a:spcBef>
              <a:spcAft>
                <a:spcPts val="0"/>
              </a:spcAft>
              <a:buClr>
                <a:srgbClr val="000000"/>
              </a:buClr>
              <a:buSzPts val="1800"/>
              <a:buFont typeface="Arial"/>
              <a:buNone/>
            </a:pPr>
            <a:r>
              <a:rPr lang="en-GB" sz="1800" b="0" i="0" u="none" strike="noStrike" cap="none">
                <a:solidFill>
                  <a:schemeClr val="lt2"/>
                </a:solidFill>
                <a:latin typeface="Century Gothic"/>
                <a:ea typeface="Century Gothic"/>
                <a:cs typeface="Century Gothic"/>
                <a:sym typeface="Century Gothic"/>
              </a:rPr>
              <a:t>Home time 3.20pm</a:t>
            </a:r>
            <a:endParaRPr sz="1800" b="0" i="0" u="none" strike="noStrike" cap="none">
              <a:solidFill>
                <a:schemeClr val="lt2"/>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8"/>
        <p:cNvGrpSpPr/>
        <p:nvPr/>
      </p:nvGrpSpPr>
      <p:grpSpPr>
        <a:xfrm>
          <a:off x="0" y="0"/>
          <a:ext cx="0" cy="0"/>
          <a:chOff x="0" y="0"/>
          <a:chExt cx="0" cy="0"/>
        </a:xfrm>
      </p:grpSpPr>
      <p:sp>
        <p:nvSpPr>
          <p:cNvPr id="159" name="Google Shape;159;g25f24e48418_0_53"/>
          <p:cNvSpPr/>
          <p:nvPr/>
        </p:nvSpPr>
        <p:spPr>
          <a:xfrm>
            <a:off x="475488" y="0"/>
            <a:ext cx="10910400" cy="6858000"/>
          </a:xfrm>
          <a:prstGeom prst="rect">
            <a:avLst/>
          </a:prstGeom>
          <a:gradFill>
            <a:gsLst>
              <a:gs pos="0">
                <a:schemeClr val="accent1"/>
              </a:gs>
              <a:gs pos="25000">
                <a:schemeClr val="accent1"/>
              </a:gs>
              <a:gs pos="94000">
                <a:schemeClr val="accent5"/>
              </a:gs>
              <a:gs pos="100000">
                <a:schemeClr val="accent5"/>
              </a:gs>
            </a:gsLst>
            <a:lin ang="419989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0" name="Google Shape;160;g25f24e48418_0_53"/>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61" name="Google Shape;161;g25f24e48418_0_53" descr="Letterhead pic"/>
          <p:cNvPicPr preferRelativeResize="0"/>
          <p:nvPr/>
        </p:nvPicPr>
        <p:blipFill rotWithShape="1">
          <a:blip r:embed="rId4">
            <a:alphaModFix/>
          </a:blip>
          <a:srcRect l="990" t="4034" r="43280" b="60805"/>
          <a:stretch/>
        </p:blipFill>
        <p:spPr>
          <a:xfrm>
            <a:off x="9076125" y="222760"/>
            <a:ext cx="2570444" cy="1209173"/>
          </a:xfrm>
          <a:prstGeom prst="rect">
            <a:avLst/>
          </a:prstGeom>
          <a:noFill/>
          <a:ln>
            <a:noFill/>
          </a:ln>
        </p:spPr>
      </p:pic>
      <p:sp>
        <p:nvSpPr>
          <p:cNvPr id="162" name="Google Shape;162;g25f24e48418_0_53"/>
          <p:cNvSpPr txBox="1">
            <a:spLocks noGrp="1"/>
          </p:cNvSpPr>
          <p:nvPr>
            <p:ph type="ctrTitle"/>
          </p:nvPr>
        </p:nvSpPr>
        <p:spPr>
          <a:xfrm>
            <a:off x="1524000" y="1193106"/>
            <a:ext cx="8426100" cy="864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Century Gothic"/>
              <a:buNone/>
            </a:pPr>
            <a:r>
              <a:rPr lang="en-GB" sz="4000" b="1">
                <a:latin typeface="Century Gothic"/>
                <a:ea typeface="Century Gothic"/>
                <a:cs typeface="Century Gothic"/>
                <a:sym typeface="Century Gothic"/>
              </a:rPr>
              <a:t>Phonics and Reading</a:t>
            </a:r>
            <a:endParaRPr sz="4400" b="1">
              <a:latin typeface="Century Gothic"/>
              <a:ea typeface="Century Gothic"/>
              <a:cs typeface="Century Gothic"/>
              <a:sym typeface="Century Gothic"/>
            </a:endParaRPr>
          </a:p>
        </p:txBody>
      </p:sp>
      <p:sp>
        <p:nvSpPr>
          <p:cNvPr id="163" name="Google Shape;163;g25f24e48418_0_53"/>
          <p:cNvSpPr/>
          <p:nvPr/>
        </p:nvSpPr>
        <p:spPr>
          <a:xfrm>
            <a:off x="2959612" y="2057400"/>
            <a:ext cx="6096000" cy="34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chemeClr val="lt2"/>
              </a:solidFill>
              <a:latin typeface="Century Gothic"/>
              <a:ea typeface="Century Gothic"/>
              <a:cs typeface="Century Gothic"/>
              <a:sym typeface="Century Gothic"/>
            </a:endParaRPr>
          </a:p>
        </p:txBody>
      </p:sp>
      <p:sp>
        <p:nvSpPr>
          <p:cNvPr id="164" name="Google Shape;164;g25f24e48418_0_53"/>
          <p:cNvSpPr/>
          <p:nvPr/>
        </p:nvSpPr>
        <p:spPr>
          <a:xfrm>
            <a:off x="3334805" y="2567936"/>
            <a:ext cx="6096000" cy="3068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2400"/>
              </a:spcBef>
              <a:spcAft>
                <a:spcPts val="0"/>
              </a:spcAft>
              <a:buClr>
                <a:srgbClr val="000000"/>
              </a:buClr>
              <a:buSzPts val="1800"/>
              <a:buFont typeface="Arial"/>
              <a:buNone/>
            </a:pPr>
            <a:endParaRPr sz="1800" b="0" i="0" u="none" strike="noStrike" cap="none">
              <a:solidFill>
                <a:schemeClr val="lt2"/>
              </a:solidFill>
              <a:latin typeface="Century Gothic"/>
              <a:ea typeface="Century Gothic"/>
              <a:cs typeface="Century Gothic"/>
              <a:sym typeface="Century Gothic"/>
            </a:endParaRPr>
          </a:p>
        </p:txBody>
      </p:sp>
      <p:sp>
        <p:nvSpPr>
          <p:cNvPr id="165" name="Google Shape;165;g25f24e48418_0_53"/>
          <p:cNvSpPr/>
          <p:nvPr/>
        </p:nvSpPr>
        <p:spPr>
          <a:xfrm>
            <a:off x="2959605" y="2173311"/>
            <a:ext cx="6096000" cy="3068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2400"/>
              </a:spcBef>
              <a:spcAft>
                <a:spcPts val="0"/>
              </a:spcAft>
              <a:buClr>
                <a:srgbClr val="000000"/>
              </a:buClr>
              <a:buSzPts val="1800"/>
              <a:buFont typeface="Arial"/>
              <a:buNone/>
            </a:pPr>
            <a:endParaRPr sz="1800" b="0" i="0" u="none" strike="noStrike" cap="none">
              <a:solidFill>
                <a:schemeClr val="lt2"/>
              </a:solidFill>
              <a:latin typeface="Century Gothic"/>
              <a:ea typeface="Century Gothic"/>
              <a:cs typeface="Century Gothic"/>
              <a:sym typeface="Century Gothic"/>
            </a:endParaRPr>
          </a:p>
        </p:txBody>
      </p:sp>
      <p:sp>
        <p:nvSpPr>
          <p:cNvPr id="166" name="Google Shape;166;g25f24e48418_0_53"/>
          <p:cNvSpPr/>
          <p:nvPr/>
        </p:nvSpPr>
        <p:spPr>
          <a:xfrm>
            <a:off x="2792905" y="2007161"/>
            <a:ext cx="6096000" cy="3068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2400"/>
              </a:spcBef>
              <a:spcAft>
                <a:spcPts val="0"/>
              </a:spcAft>
              <a:buClr>
                <a:srgbClr val="000000"/>
              </a:buClr>
              <a:buSzPts val="1800"/>
              <a:buFont typeface="Arial"/>
              <a:buNone/>
            </a:pPr>
            <a:endParaRPr sz="1800" b="0" i="0" u="none" strike="noStrike" cap="none">
              <a:solidFill>
                <a:schemeClr val="lt2"/>
              </a:solidFill>
              <a:latin typeface="Century Gothic"/>
              <a:ea typeface="Century Gothic"/>
              <a:cs typeface="Century Gothic"/>
              <a:sym typeface="Century Gothic"/>
            </a:endParaRPr>
          </a:p>
          <a:p>
            <a:pPr marL="0" marR="0" lvl="0" indent="0" algn="l" rtl="0">
              <a:lnSpc>
                <a:spcPct val="161800"/>
              </a:lnSpc>
              <a:spcBef>
                <a:spcPts val="0"/>
              </a:spcBef>
              <a:spcAft>
                <a:spcPts val="0"/>
              </a:spcAft>
              <a:buClr>
                <a:srgbClr val="000000"/>
              </a:buClr>
              <a:buSzPts val="1350"/>
              <a:buFont typeface="Arial"/>
              <a:buNone/>
            </a:pPr>
            <a:endParaRPr sz="1350" b="0" i="0" u="none" strike="noStrike" cap="none">
              <a:solidFill>
                <a:srgbClr val="3C4858"/>
              </a:solidFill>
              <a:highlight>
                <a:srgbClr val="FFFFFF"/>
              </a:highlight>
              <a:latin typeface="Arial"/>
              <a:ea typeface="Arial"/>
              <a:cs typeface="Arial"/>
              <a:sym typeface="Arial"/>
            </a:endParaRPr>
          </a:p>
          <a:p>
            <a:pPr marL="0" marR="0" lvl="0" indent="0" algn="ctr" rtl="0">
              <a:lnSpc>
                <a:spcPct val="90000"/>
              </a:lnSpc>
              <a:spcBef>
                <a:spcPts val="2400"/>
              </a:spcBef>
              <a:spcAft>
                <a:spcPts val="0"/>
              </a:spcAft>
              <a:buClr>
                <a:srgbClr val="000000"/>
              </a:buClr>
              <a:buSzPts val="1800"/>
              <a:buFont typeface="Arial"/>
              <a:buNone/>
            </a:pPr>
            <a:endParaRPr sz="1800" b="0" i="0" u="none" strike="noStrike" cap="none">
              <a:solidFill>
                <a:schemeClr val="lt2"/>
              </a:solidFill>
              <a:latin typeface="Century Gothic"/>
              <a:ea typeface="Century Gothic"/>
              <a:cs typeface="Century Gothic"/>
              <a:sym typeface="Century Gothic"/>
            </a:endParaRPr>
          </a:p>
        </p:txBody>
      </p:sp>
      <p:pic>
        <p:nvPicPr>
          <p:cNvPr id="167" name="Google Shape;167;g25f24e48418_0_53"/>
          <p:cNvPicPr preferRelativeResize="0"/>
          <p:nvPr/>
        </p:nvPicPr>
        <p:blipFill rotWithShape="1">
          <a:blip r:embed="rId5">
            <a:alphaModFix/>
          </a:blip>
          <a:srcRect/>
          <a:stretch/>
        </p:blipFill>
        <p:spPr>
          <a:xfrm>
            <a:off x="88211" y="80627"/>
            <a:ext cx="2390051" cy="2208987"/>
          </a:xfrm>
          <a:prstGeom prst="rect">
            <a:avLst/>
          </a:prstGeom>
          <a:noFill/>
          <a:ln>
            <a:noFill/>
          </a:ln>
        </p:spPr>
      </p:pic>
      <p:pic>
        <p:nvPicPr>
          <p:cNvPr id="168" name="Google Shape;168;g25f24e48418_0_53"/>
          <p:cNvPicPr preferRelativeResize="0"/>
          <p:nvPr/>
        </p:nvPicPr>
        <p:blipFill rotWithShape="1">
          <a:blip r:embed="rId6">
            <a:alphaModFix/>
          </a:blip>
          <a:srcRect/>
          <a:stretch/>
        </p:blipFill>
        <p:spPr>
          <a:xfrm>
            <a:off x="88212" y="3913921"/>
            <a:ext cx="2390051" cy="2944079"/>
          </a:xfrm>
          <a:prstGeom prst="rect">
            <a:avLst/>
          </a:prstGeom>
          <a:noFill/>
          <a:ln>
            <a:noFill/>
          </a:ln>
        </p:spPr>
      </p:pic>
      <p:sp>
        <p:nvSpPr>
          <p:cNvPr id="169" name="Google Shape;169;g25f24e48418_0_53"/>
          <p:cNvSpPr txBox="1"/>
          <p:nvPr/>
        </p:nvSpPr>
        <p:spPr>
          <a:xfrm>
            <a:off x="3246698" y="2134483"/>
            <a:ext cx="5703056" cy="33650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chemeClr val="lt1"/>
                </a:solidFill>
                <a:latin typeface="Century Gothic"/>
                <a:ea typeface="Century Gothic"/>
                <a:cs typeface="Century Gothic"/>
                <a:sym typeface="Century Gothic"/>
              </a:rPr>
              <a:t>Phonics Screening Check</a:t>
            </a:r>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88900" algn="ctr" rtl="0">
              <a:lnSpc>
                <a:spcPct val="100000"/>
              </a:lnSpc>
              <a:spcBef>
                <a:spcPts val="0"/>
              </a:spcBef>
              <a:spcAft>
                <a:spcPts val="0"/>
              </a:spcAft>
              <a:buClr>
                <a:srgbClr val="000000"/>
              </a:buClr>
              <a:buSzPts val="1400"/>
              <a:buFont typeface="Arial"/>
              <a:buChar char="•"/>
            </a:pPr>
            <a:r>
              <a:rPr lang="en-GB" sz="1400" b="0" i="0" u="none" strike="noStrike" cap="none">
                <a:solidFill>
                  <a:schemeClr val="lt1"/>
                </a:solidFill>
                <a:latin typeface="Century Gothic"/>
                <a:ea typeface="Century Gothic"/>
                <a:cs typeface="Century Gothic"/>
                <a:sym typeface="Century Gothic"/>
              </a:rPr>
              <a:t>A short, statutory assessment to confirm whether children have learnt phonic decoding to an appropriate standard.The screening is due to take place in </a:t>
            </a:r>
            <a:r>
              <a:rPr lang="en-GB" sz="1400" b="1" i="0" u="none" strike="noStrike" cap="none">
                <a:solidFill>
                  <a:schemeClr val="lt1"/>
                </a:solidFill>
                <a:latin typeface="Century Gothic"/>
                <a:ea typeface="Century Gothic"/>
                <a:cs typeface="Century Gothic"/>
                <a:sym typeface="Century Gothic"/>
              </a:rPr>
              <a:t>June. Date TBC </a:t>
            </a:r>
            <a:endParaRPr sz="14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1000"/>
              </a:spcBef>
              <a:spcAft>
                <a:spcPts val="0"/>
              </a:spcAft>
              <a:buNone/>
            </a:pPr>
            <a:br>
              <a:rPr lang="en-GB" sz="1400" b="0" i="0" u="none" strike="noStrike" cap="none">
                <a:solidFill>
                  <a:schemeClr val="lt1"/>
                </a:solidFill>
                <a:latin typeface="Century Gothic"/>
                <a:ea typeface="Century Gothic"/>
                <a:cs typeface="Century Gothic"/>
                <a:sym typeface="Century Gothic"/>
              </a:rPr>
            </a:br>
            <a:r>
              <a:rPr lang="en-GB" sz="1400" b="0" i="0" u="none" strike="noStrike" cap="none">
                <a:solidFill>
                  <a:schemeClr val="lt1"/>
                </a:solidFill>
                <a:latin typeface="Century Gothic"/>
                <a:ea typeface="Century Gothic"/>
                <a:cs typeface="Century Gothic"/>
                <a:sym typeface="Century Gothic"/>
              </a:rPr>
              <a:t>It is a list of </a:t>
            </a:r>
            <a:r>
              <a:rPr lang="en-GB" sz="1400" b="1" i="0" u="none" strike="noStrike" cap="none">
                <a:solidFill>
                  <a:schemeClr val="lt1"/>
                </a:solidFill>
                <a:latin typeface="Century Gothic"/>
                <a:ea typeface="Century Gothic"/>
                <a:cs typeface="Century Gothic"/>
                <a:sym typeface="Century Gothic"/>
              </a:rPr>
              <a:t>40</a:t>
            </a:r>
            <a:r>
              <a:rPr lang="en-GB" sz="1400" b="0" i="0" u="none" strike="noStrike" cap="none">
                <a:solidFill>
                  <a:schemeClr val="lt1"/>
                </a:solidFill>
                <a:latin typeface="Century Gothic"/>
                <a:ea typeface="Century Gothic"/>
                <a:cs typeface="Century Gothic"/>
                <a:sym typeface="Century Gothic"/>
              </a:rPr>
              <a:t> words - </a:t>
            </a:r>
            <a:r>
              <a:rPr lang="en-GB" sz="1400" b="1" i="0" u="none" strike="noStrike" cap="none">
                <a:solidFill>
                  <a:schemeClr val="lt1"/>
                </a:solidFill>
                <a:latin typeface="Century Gothic"/>
                <a:ea typeface="Century Gothic"/>
                <a:cs typeface="Century Gothic"/>
                <a:sym typeface="Century Gothic"/>
              </a:rPr>
              <a:t>20 real words and 20 nonsense words</a:t>
            </a:r>
            <a:r>
              <a:rPr lang="en-GB" sz="1400" b="0" i="0" u="none" strike="noStrike" cap="none">
                <a:solidFill>
                  <a:schemeClr val="lt1"/>
                </a:solidFill>
                <a:latin typeface="Century Gothic"/>
                <a:ea typeface="Century Gothic"/>
                <a:cs typeface="Century Gothic"/>
                <a:sym typeface="Century Gothic"/>
              </a:rPr>
              <a:t>.</a:t>
            </a:r>
            <a:endParaRPr sz="14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1000"/>
              </a:spcBef>
              <a:spcAft>
                <a:spcPts val="0"/>
              </a:spcAft>
              <a:buNone/>
            </a:pPr>
            <a:br>
              <a:rPr lang="en-GB" sz="1400" b="0" i="0" u="none" strike="noStrike" cap="none">
                <a:solidFill>
                  <a:schemeClr val="lt1"/>
                </a:solidFill>
                <a:latin typeface="Century Gothic"/>
                <a:ea typeface="Century Gothic"/>
                <a:cs typeface="Century Gothic"/>
                <a:sym typeface="Century Gothic"/>
              </a:rPr>
            </a:br>
            <a:r>
              <a:rPr lang="en-GB" sz="1400" b="0" i="0" u="none" strike="noStrike" cap="none">
                <a:solidFill>
                  <a:schemeClr val="lt1"/>
                </a:solidFill>
                <a:latin typeface="Century Gothic"/>
                <a:ea typeface="Century Gothic"/>
                <a:cs typeface="Century Gothic"/>
                <a:sym typeface="Century Gothic"/>
              </a:rPr>
              <a:t>Phonics screening </a:t>
            </a:r>
            <a:r>
              <a:rPr lang="en-GB" sz="1400" b="1" i="0" u="none" strike="noStrike" cap="none">
                <a:solidFill>
                  <a:schemeClr val="lt1"/>
                </a:solidFill>
                <a:latin typeface="Century Gothic"/>
                <a:ea typeface="Century Gothic"/>
                <a:cs typeface="Century Gothic"/>
                <a:sym typeface="Century Gothic"/>
              </a:rPr>
              <a:t>results</a:t>
            </a:r>
            <a:r>
              <a:rPr lang="en-GB" sz="1400" b="0" i="0" u="none" strike="noStrike" cap="none">
                <a:solidFill>
                  <a:schemeClr val="lt1"/>
                </a:solidFill>
                <a:latin typeface="Century Gothic"/>
                <a:ea typeface="Century Gothic"/>
                <a:cs typeface="Century Gothic"/>
                <a:sym typeface="Century Gothic"/>
              </a:rPr>
              <a:t> will be reported to you in your child’s </a:t>
            </a:r>
            <a:r>
              <a:rPr lang="en-GB" sz="1400" b="1" i="0" u="none" strike="noStrike" cap="none">
                <a:solidFill>
                  <a:schemeClr val="lt1"/>
                </a:solidFill>
                <a:latin typeface="Century Gothic"/>
                <a:ea typeface="Century Gothic"/>
                <a:cs typeface="Century Gothic"/>
                <a:sym typeface="Century Gothic"/>
              </a:rPr>
              <a:t>end of year report </a:t>
            </a:r>
            <a:r>
              <a:rPr lang="en-GB" sz="1400" b="0" i="0" u="none" strike="noStrike" cap="none">
                <a:solidFill>
                  <a:schemeClr val="lt1"/>
                </a:solidFill>
                <a:latin typeface="Century Gothic"/>
                <a:ea typeface="Century Gothic"/>
                <a:cs typeface="Century Gothic"/>
                <a:sym typeface="Century Gothic"/>
              </a:rPr>
              <a:t>and results will be reported to the Local Education Authority by the end of the school year.</a:t>
            </a:r>
            <a:endParaRPr/>
          </a:p>
          <a:p>
            <a:pPr marL="0" marR="0" lvl="0" indent="0" algn="ctr" rtl="0">
              <a:lnSpc>
                <a:spcPct val="100000"/>
              </a:lnSpc>
              <a:spcBef>
                <a:spcPts val="0"/>
              </a:spcBef>
              <a:spcAft>
                <a:spcPts val="0"/>
              </a:spcAft>
              <a:buNone/>
            </a:pPr>
            <a:br>
              <a:rPr lang="en-GB" sz="1400" b="0" i="0" u="none" strike="noStrike" cap="none">
                <a:solidFill>
                  <a:schemeClr val="lt1"/>
                </a:solidFill>
                <a:latin typeface="Century Gothic"/>
                <a:ea typeface="Century Gothic"/>
                <a:cs typeface="Century Gothic"/>
                <a:sym typeface="Century Gothic"/>
              </a:rPr>
            </a:br>
            <a:r>
              <a:rPr lang="en-GB" sz="1400" b="0" i="0" u="none" strike="noStrike" cap="none">
                <a:solidFill>
                  <a:schemeClr val="lt1"/>
                </a:solidFill>
                <a:latin typeface="Century Gothic"/>
                <a:ea typeface="Century Gothic"/>
                <a:cs typeface="Century Gothic"/>
                <a:sym typeface="Century Gothic"/>
              </a:rPr>
              <a:t>The assessment is age-appropriate. It is an </a:t>
            </a:r>
            <a:r>
              <a:rPr lang="en-GB" sz="1400" b="1" i="0" u="none" strike="noStrike" cap="none">
                <a:solidFill>
                  <a:schemeClr val="lt1"/>
                </a:solidFill>
                <a:latin typeface="Century Gothic"/>
                <a:ea typeface="Century Gothic"/>
                <a:cs typeface="Century Gothic"/>
                <a:sym typeface="Century Gothic"/>
              </a:rPr>
              <a:t>enjoyable activity </a:t>
            </a:r>
            <a:r>
              <a:rPr lang="en-GB" sz="1400" b="0" i="0" u="none" strike="noStrike" cap="none">
                <a:solidFill>
                  <a:schemeClr val="lt1"/>
                </a:solidFill>
                <a:latin typeface="Century Gothic"/>
                <a:ea typeface="Century Gothic"/>
                <a:cs typeface="Century Gothic"/>
                <a:sym typeface="Century Gothic"/>
              </a:rPr>
              <a:t>for children which takes no more than a few minutes.</a:t>
            </a: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5f24e48418_0_40"/>
          <p:cNvSpPr/>
          <p:nvPr/>
        </p:nvSpPr>
        <p:spPr>
          <a:xfrm>
            <a:off x="475488" y="0"/>
            <a:ext cx="10910400" cy="6858000"/>
          </a:xfrm>
          <a:prstGeom prst="rect">
            <a:avLst/>
          </a:prstGeom>
          <a:gradFill>
            <a:gsLst>
              <a:gs pos="0">
                <a:schemeClr val="accent1"/>
              </a:gs>
              <a:gs pos="25000">
                <a:schemeClr val="accent1"/>
              </a:gs>
              <a:gs pos="94000">
                <a:schemeClr val="accent5"/>
              </a:gs>
              <a:gs pos="100000">
                <a:schemeClr val="accent5"/>
              </a:gs>
            </a:gsLst>
            <a:lin ang="419989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6" name="Google Shape;176;g25f24e48418_0_40"/>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177" name="Google Shape;177;g25f24e48418_0_40" descr="Letterhead pic"/>
          <p:cNvPicPr preferRelativeResize="0"/>
          <p:nvPr/>
        </p:nvPicPr>
        <p:blipFill rotWithShape="1">
          <a:blip r:embed="rId6">
            <a:alphaModFix/>
          </a:blip>
          <a:srcRect l="990" t="4034" r="43280" b="60805"/>
          <a:stretch/>
        </p:blipFill>
        <p:spPr>
          <a:xfrm>
            <a:off x="9076125" y="222760"/>
            <a:ext cx="2570444" cy="1209173"/>
          </a:xfrm>
          <a:prstGeom prst="rect">
            <a:avLst/>
          </a:prstGeom>
          <a:noFill/>
          <a:ln>
            <a:noFill/>
          </a:ln>
        </p:spPr>
      </p:pic>
      <p:sp>
        <p:nvSpPr>
          <p:cNvPr id="178" name="Google Shape;178;g25f24e48418_0_40"/>
          <p:cNvSpPr txBox="1">
            <a:spLocks noGrp="1"/>
          </p:cNvSpPr>
          <p:nvPr>
            <p:ph type="ctrTitle"/>
          </p:nvPr>
        </p:nvSpPr>
        <p:spPr>
          <a:xfrm>
            <a:off x="1514475" y="969479"/>
            <a:ext cx="8426100" cy="864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Century Gothic"/>
              <a:buNone/>
            </a:pPr>
            <a:r>
              <a:rPr lang="en-GB" sz="4000" b="1" dirty="0">
                <a:latin typeface="Century Gothic"/>
                <a:ea typeface="Century Gothic"/>
                <a:cs typeface="Century Gothic"/>
                <a:sym typeface="Century Gothic"/>
              </a:rPr>
              <a:t>Writing</a:t>
            </a:r>
            <a:endParaRPr sz="4400" b="1" dirty="0">
              <a:latin typeface="Century Gothic"/>
              <a:ea typeface="Century Gothic"/>
              <a:cs typeface="Century Gothic"/>
              <a:sym typeface="Century Gothic"/>
            </a:endParaRPr>
          </a:p>
        </p:txBody>
      </p:sp>
      <p:sp>
        <p:nvSpPr>
          <p:cNvPr id="179" name="Google Shape;179;g25f24e48418_0_40"/>
          <p:cNvSpPr/>
          <p:nvPr/>
        </p:nvSpPr>
        <p:spPr>
          <a:xfrm>
            <a:off x="2959612" y="2057400"/>
            <a:ext cx="6096000" cy="34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chemeClr val="lt2"/>
              </a:solidFill>
              <a:latin typeface="Century Gothic"/>
              <a:ea typeface="Century Gothic"/>
              <a:cs typeface="Century Gothic"/>
              <a:sym typeface="Century Gothic"/>
            </a:endParaRPr>
          </a:p>
        </p:txBody>
      </p:sp>
      <p:sp>
        <p:nvSpPr>
          <p:cNvPr id="180" name="Google Shape;180;g25f24e48418_0_40"/>
          <p:cNvSpPr/>
          <p:nvPr/>
        </p:nvSpPr>
        <p:spPr>
          <a:xfrm>
            <a:off x="3334805" y="2567936"/>
            <a:ext cx="6096000" cy="3068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2400"/>
              </a:spcBef>
              <a:spcAft>
                <a:spcPts val="0"/>
              </a:spcAft>
              <a:buClr>
                <a:srgbClr val="000000"/>
              </a:buClr>
              <a:buSzPts val="1800"/>
              <a:buFont typeface="Arial"/>
              <a:buNone/>
            </a:pPr>
            <a:endParaRPr sz="1800" b="0" i="0" u="none" strike="noStrike" cap="none">
              <a:solidFill>
                <a:schemeClr val="lt2"/>
              </a:solidFill>
              <a:latin typeface="Century Gothic"/>
              <a:ea typeface="Century Gothic"/>
              <a:cs typeface="Century Gothic"/>
              <a:sym typeface="Century Gothic"/>
            </a:endParaRPr>
          </a:p>
        </p:txBody>
      </p:sp>
      <p:sp>
        <p:nvSpPr>
          <p:cNvPr id="181" name="Google Shape;181;g25f24e48418_0_40"/>
          <p:cNvSpPr/>
          <p:nvPr/>
        </p:nvSpPr>
        <p:spPr>
          <a:xfrm>
            <a:off x="2867225" y="1702981"/>
            <a:ext cx="6096000" cy="3068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2400"/>
              </a:spcBef>
              <a:spcAft>
                <a:spcPts val="0"/>
              </a:spcAft>
              <a:buClr>
                <a:srgbClr val="000000"/>
              </a:buClr>
              <a:buSzPts val="1800"/>
              <a:buFont typeface="Arial"/>
              <a:buNone/>
            </a:pPr>
            <a:r>
              <a:rPr lang="en-GB" sz="1800" b="0" i="0" u="none" strike="noStrike" cap="none">
                <a:solidFill>
                  <a:schemeClr val="lt2"/>
                </a:solidFill>
                <a:latin typeface="Century Gothic"/>
                <a:ea typeface="Century Gothic"/>
                <a:cs typeface="Century Gothic"/>
                <a:sym typeface="Century Gothic"/>
              </a:rPr>
              <a:t>We use high quality texts.</a:t>
            </a:r>
            <a:endParaRPr sz="1800" b="0" i="0" u="none" strike="noStrike" cap="none">
              <a:solidFill>
                <a:schemeClr val="lt2"/>
              </a:solidFill>
              <a:latin typeface="Century Gothic"/>
              <a:ea typeface="Century Gothic"/>
              <a:cs typeface="Century Gothic"/>
              <a:sym typeface="Century Gothic"/>
            </a:endParaRPr>
          </a:p>
          <a:p>
            <a:pPr marL="0" marR="0" lvl="0" indent="0" algn="ctr" rtl="0">
              <a:lnSpc>
                <a:spcPct val="90000"/>
              </a:lnSpc>
              <a:spcBef>
                <a:spcPts val="2400"/>
              </a:spcBef>
              <a:spcAft>
                <a:spcPts val="0"/>
              </a:spcAft>
              <a:buClr>
                <a:srgbClr val="000000"/>
              </a:buClr>
              <a:buSzPts val="1800"/>
              <a:buFont typeface="Arial"/>
              <a:buNone/>
            </a:pPr>
            <a:r>
              <a:rPr lang="en-GB" sz="1800" b="0" i="0" u="none" strike="noStrike" cap="none">
                <a:solidFill>
                  <a:schemeClr val="lt2"/>
                </a:solidFill>
                <a:latin typeface="Century Gothic"/>
                <a:ea typeface="Century Gothic"/>
                <a:cs typeface="Century Gothic"/>
                <a:sym typeface="Century Gothic"/>
              </a:rPr>
              <a:t>We focus on one text each half term. </a:t>
            </a:r>
            <a:endParaRPr sz="1800" b="0" i="0" u="none" strike="noStrike" cap="none">
              <a:solidFill>
                <a:schemeClr val="lt2"/>
              </a:solidFill>
              <a:latin typeface="Century Gothic"/>
              <a:ea typeface="Century Gothic"/>
              <a:cs typeface="Century Gothic"/>
              <a:sym typeface="Century Gothic"/>
            </a:endParaRPr>
          </a:p>
          <a:p>
            <a:pPr marL="0" marR="0" lvl="0" indent="0" algn="ctr" rtl="0">
              <a:lnSpc>
                <a:spcPct val="100000"/>
              </a:lnSpc>
              <a:spcBef>
                <a:spcPts val="1000"/>
              </a:spcBef>
              <a:spcAft>
                <a:spcPts val="0"/>
              </a:spcAft>
              <a:buNone/>
            </a:pPr>
            <a:r>
              <a:rPr lang="en-GB" sz="1800" b="1" i="0" u="none" strike="noStrike" cap="none">
                <a:solidFill>
                  <a:schemeClr val="lt1"/>
                </a:solidFill>
                <a:latin typeface="Century Gothic"/>
                <a:ea typeface="Century Gothic"/>
                <a:cs typeface="Century Gothic"/>
                <a:sym typeface="Century Gothic"/>
              </a:rPr>
              <a:t>We will be learning how to:</a:t>
            </a:r>
            <a:endParaRPr sz="2400" b="0" i="0" u="none" strike="noStrike" cap="none">
              <a:solidFill>
                <a:schemeClr val="lt1"/>
              </a:solidFill>
              <a:latin typeface="Century Gothic"/>
              <a:ea typeface="Century Gothic"/>
              <a:cs typeface="Century Gothic"/>
              <a:sym typeface="Century Gothic"/>
            </a:endParaRPr>
          </a:p>
          <a:p>
            <a:pPr marL="0" marR="0" lvl="0" indent="-114300" algn="ctr" rtl="0">
              <a:lnSpc>
                <a:spcPct val="100000"/>
              </a:lnSpc>
              <a:spcBef>
                <a:spcPts val="1000"/>
              </a:spcBef>
              <a:spcAft>
                <a:spcPts val="0"/>
              </a:spcAft>
              <a:buClr>
                <a:srgbClr val="000000"/>
              </a:buClr>
              <a:buSzPts val="1800"/>
              <a:buFont typeface="Arial"/>
              <a:buChar char="•"/>
            </a:pPr>
            <a:r>
              <a:rPr lang="en-GB" sz="1800" b="0" i="0" u="none" strike="noStrike" cap="none">
                <a:solidFill>
                  <a:schemeClr val="lt1"/>
                </a:solidFill>
                <a:latin typeface="Century Gothic"/>
                <a:ea typeface="Century Gothic"/>
                <a:cs typeface="Century Gothic"/>
                <a:sym typeface="Century Gothic"/>
              </a:rPr>
              <a:t>combine words to make sentences</a:t>
            </a:r>
            <a:endParaRPr/>
          </a:p>
          <a:p>
            <a:pPr marL="0" marR="0" lvl="0" indent="-114300" algn="ctr" rtl="0">
              <a:lnSpc>
                <a:spcPct val="100000"/>
              </a:lnSpc>
              <a:spcBef>
                <a:spcPts val="1000"/>
              </a:spcBef>
              <a:spcAft>
                <a:spcPts val="0"/>
              </a:spcAft>
              <a:buClr>
                <a:srgbClr val="000000"/>
              </a:buClr>
              <a:buSzPts val="1800"/>
              <a:buFont typeface="Arial"/>
              <a:buChar char="•"/>
            </a:pPr>
            <a:r>
              <a:rPr lang="en-GB" sz="1800" b="0" i="0" u="none" strike="noStrike" cap="none">
                <a:solidFill>
                  <a:schemeClr val="lt1"/>
                </a:solidFill>
                <a:latin typeface="Century Gothic"/>
                <a:ea typeface="Century Gothic"/>
                <a:cs typeface="Century Gothic"/>
                <a:sym typeface="Century Gothic"/>
              </a:rPr>
              <a:t>use capital letters for names of people </a:t>
            </a:r>
            <a:endParaRPr/>
          </a:p>
          <a:p>
            <a:pPr marL="457200" marR="0" lvl="0" indent="0" algn="ctr" rtl="0">
              <a:lnSpc>
                <a:spcPct val="100000"/>
              </a:lnSpc>
              <a:spcBef>
                <a:spcPts val="1000"/>
              </a:spcBef>
              <a:spcAft>
                <a:spcPts val="0"/>
              </a:spcAft>
              <a:buNone/>
            </a:pPr>
            <a:r>
              <a:rPr lang="en-GB" sz="1800" b="0" i="0" u="none" strike="noStrike" cap="none">
                <a:solidFill>
                  <a:schemeClr val="lt1"/>
                </a:solidFill>
                <a:latin typeface="Century Gothic"/>
                <a:ea typeface="Century Gothic"/>
                <a:cs typeface="Century Gothic"/>
                <a:sym typeface="Century Gothic"/>
              </a:rPr>
              <a:t>and the personal pronoun ‘I’</a:t>
            </a:r>
            <a:endParaRPr sz="2400" b="0" i="0" u="none" strike="noStrike" cap="none">
              <a:solidFill>
                <a:schemeClr val="lt1"/>
              </a:solidFill>
              <a:latin typeface="Century Gothic"/>
              <a:ea typeface="Century Gothic"/>
              <a:cs typeface="Century Gothic"/>
              <a:sym typeface="Century Gothic"/>
            </a:endParaRPr>
          </a:p>
          <a:p>
            <a:pPr marL="0" marR="0" lvl="0" indent="-114300" algn="ctr" rtl="0">
              <a:lnSpc>
                <a:spcPct val="100000"/>
              </a:lnSpc>
              <a:spcBef>
                <a:spcPts val="1000"/>
              </a:spcBef>
              <a:spcAft>
                <a:spcPts val="0"/>
              </a:spcAft>
              <a:buClr>
                <a:srgbClr val="000000"/>
              </a:buClr>
              <a:buSzPts val="1800"/>
              <a:buFont typeface="Arial"/>
              <a:buChar char="•"/>
            </a:pPr>
            <a:r>
              <a:rPr lang="en-GB" sz="1800" b="0" i="0" u="none" strike="noStrike" cap="none">
                <a:solidFill>
                  <a:schemeClr val="lt1"/>
                </a:solidFill>
                <a:latin typeface="Century Gothic"/>
                <a:ea typeface="Century Gothic"/>
                <a:cs typeface="Century Gothic"/>
                <a:sym typeface="Century Gothic"/>
              </a:rPr>
              <a:t>leave spaces between words</a:t>
            </a:r>
            <a:endParaRPr/>
          </a:p>
          <a:p>
            <a:pPr marL="0" marR="0" lvl="0" indent="-114300" algn="ctr" rtl="0">
              <a:lnSpc>
                <a:spcPct val="100000"/>
              </a:lnSpc>
              <a:spcBef>
                <a:spcPts val="1000"/>
              </a:spcBef>
              <a:spcAft>
                <a:spcPts val="0"/>
              </a:spcAft>
              <a:buClr>
                <a:srgbClr val="000000"/>
              </a:buClr>
              <a:buSzPts val="1800"/>
              <a:buFont typeface="Arial"/>
              <a:buChar char="•"/>
            </a:pPr>
            <a:r>
              <a:rPr lang="en-GB" sz="1800" b="0" i="0" u="none" strike="noStrike" cap="none">
                <a:solidFill>
                  <a:schemeClr val="lt1"/>
                </a:solidFill>
                <a:latin typeface="Century Gothic"/>
                <a:ea typeface="Century Gothic"/>
                <a:cs typeface="Century Gothic"/>
                <a:sym typeface="Century Gothic"/>
              </a:rPr>
              <a:t>begin to use capital letters and full stops</a:t>
            </a:r>
            <a:endParaRPr/>
          </a:p>
          <a:p>
            <a:pPr marL="0" marR="0" lvl="0" indent="0" algn="l" rtl="0">
              <a:lnSpc>
                <a:spcPct val="100000"/>
              </a:lnSpc>
              <a:spcBef>
                <a:spcPts val="0"/>
              </a:spcBef>
              <a:spcAft>
                <a:spcPts val="0"/>
              </a:spcAft>
              <a:buNone/>
            </a:pPr>
            <a:br>
              <a:rPr lang="en-GB" sz="2400" b="0" i="0" u="none" strike="noStrike" cap="none">
                <a:solidFill>
                  <a:srgbClr val="000000"/>
                </a:solidFill>
                <a:latin typeface="Arial"/>
                <a:ea typeface="Arial"/>
                <a:cs typeface="Arial"/>
                <a:sym typeface="Arial"/>
              </a:rPr>
            </a:br>
            <a:endParaRPr sz="1800" b="0" i="0" u="none" strike="noStrike" cap="none">
              <a:solidFill>
                <a:schemeClr val="lt2"/>
              </a:solidFill>
              <a:latin typeface="Century Gothic"/>
              <a:ea typeface="Century Gothic"/>
              <a:cs typeface="Century Gothic"/>
              <a:sym typeface="Century Gothic"/>
            </a:endParaRPr>
          </a:p>
        </p:txBody>
      </p:sp>
      <p:pic>
        <p:nvPicPr>
          <p:cNvPr id="182" name="Google Shape;182;g25f24e48418_0_40"/>
          <p:cNvPicPr preferRelativeResize="0"/>
          <p:nvPr/>
        </p:nvPicPr>
        <p:blipFill rotWithShape="1">
          <a:blip r:embed="rId7">
            <a:alphaModFix/>
          </a:blip>
          <a:srcRect/>
          <a:stretch/>
        </p:blipFill>
        <p:spPr>
          <a:xfrm>
            <a:off x="-28670" y="-19904"/>
            <a:ext cx="2734841" cy="2812980"/>
          </a:xfrm>
          <a:prstGeom prst="rect">
            <a:avLst/>
          </a:prstGeom>
          <a:noFill/>
          <a:ln>
            <a:noFill/>
          </a:ln>
        </p:spPr>
      </p:pic>
      <p:pic>
        <p:nvPicPr>
          <p:cNvPr id="183" name="Google Shape;183;g25f24e48418_0_40"/>
          <p:cNvPicPr preferRelativeResize="0"/>
          <p:nvPr/>
        </p:nvPicPr>
        <p:blipFill rotWithShape="1">
          <a:blip r:embed="rId8">
            <a:alphaModFix/>
          </a:blip>
          <a:srcRect/>
          <a:stretch/>
        </p:blipFill>
        <p:spPr>
          <a:xfrm>
            <a:off x="0" y="4129965"/>
            <a:ext cx="2606544" cy="2728035"/>
          </a:xfrm>
          <a:prstGeom prst="rect">
            <a:avLst/>
          </a:prstGeom>
          <a:noFill/>
          <a:ln>
            <a:noFill/>
          </a:ln>
        </p:spPr>
      </p:pic>
      <p:sp>
        <p:nvSpPr>
          <p:cNvPr id="184" name="Google Shape;184;g25f24e48418_0_40"/>
          <p:cNvSpPr/>
          <p:nvPr/>
        </p:nvSpPr>
        <p:spPr>
          <a:xfrm>
            <a:off x="10159700" y="2316080"/>
            <a:ext cx="14381825" cy="26561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 name="Google Shape;185;g25f24e48418_0_40"/>
          <p:cNvSpPr txBox="1"/>
          <p:nvPr/>
        </p:nvSpPr>
        <p:spPr>
          <a:xfrm>
            <a:off x="10182927" y="3774386"/>
            <a:ext cx="1738207"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a:solidFill>
                  <a:schemeClr val="accent1"/>
                </a:solidFill>
                <a:latin typeface="Century Gothic"/>
                <a:ea typeface="Century Gothic"/>
                <a:cs typeface="Century Gothic"/>
                <a:sym typeface="Century Gothic"/>
              </a:rPr>
              <a:t>There will also be plenty of opportunities to read a story together, explore the meaning of new vocabulary and develop our comprehension skills.</a:t>
            </a:r>
            <a:endParaRPr sz="1400" b="0" i="0" u="none" strike="noStrike" cap="none">
              <a:solidFill>
                <a:schemeClr val="accent1"/>
              </a:solidFill>
              <a:latin typeface="Century Gothic"/>
              <a:ea typeface="Century Gothic"/>
              <a:cs typeface="Century Gothic"/>
              <a:sym typeface="Century Gothic"/>
            </a:endParaRPr>
          </a:p>
        </p:txBody>
      </p:sp>
      <p:pic>
        <p:nvPicPr>
          <p:cNvPr id="3" name="Audio 2">
            <a:hlinkClick r:id="" action="ppaction://media"/>
            <a:extLst>
              <a:ext uri="{FF2B5EF4-FFF2-40B4-BE49-F238E27FC236}">
                <a16:creationId xmlns:a16="http://schemas.microsoft.com/office/drawing/2014/main" id="{2AD9A426-89A4-4695-ABBA-9D42C72E105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847"/>
    </mc:Choice>
    <mc:Fallback>
      <p:transition spd="slow" advTm="62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1271</Words>
  <Application>Microsoft Office PowerPoint</Application>
  <PresentationFormat>Widescreen</PresentationFormat>
  <Paragraphs>147</Paragraphs>
  <Slides>19</Slides>
  <Notes>19</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Montserrat</vt:lpstr>
      <vt:lpstr>Arial</vt:lpstr>
      <vt:lpstr>Century Gothic</vt:lpstr>
      <vt:lpstr>Office Theme</vt:lpstr>
      <vt:lpstr>PowerPoint Presentation</vt:lpstr>
      <vt:lpstr>Meet the Year 1 Team</vt:lpstr>
      <vt:lpstr>PowerPoint Presentation</vt:lpstr>
      <vt:lpstr>PowerPoint Presentation</vt:lpstr>
      <vt:lpstr>PowerPoint Presentation</vt:lpstr>
      <vt:lpstr>A typical morning in Year 1</vt:lpstr>
      <vt:lpstr>A typical afternoon in Year 1</vt:lpstr>
      <vt:lpstr>Phonics and Reading</vt:lpstr>
      <vt:lpstr>Writing</vt:lpstr>
      <vt:lpstr>Handwriting</vt:lpstr>
      <vt:lpstr>Maths</vt:lpstr>
      <vt:lpstr>Science, RE &amp;  the Wider Curriculum</vt:lpstr>
      <vt:lpstr>PE &amp; Forest School</vt:lpstr>
      <vt:lpstr>Where to find information</vt:lpstr>
      <vt:lpstr>Reading</vt:lpstr>
      <vt:lpstr>Reading</vt:lpstr>
      <vt:lpstr> General Information</vt:lpstr>
      <vt:lpstr> School Uniform</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Armstrong</dc:creator>
  <cp:lastModifiedBy>sharrison</cp:lastModifiedBy>
  <cp:revision>5</cp:revision>
  <dcterms:created xsi:type="dcterms:W3CDTF">2020-07-10T12:26:35Z</dcterms:created>
  <dcterms:modified xsi:type="dcterms:W3CDTF">2025-09-12T13:02:32Z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0x0101005F94B682771B004BAE1AE5CA5F810B0A</vt:lpwstr>
  </property>
</Properties>
</file>