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RKapiKIW5tadYmmuqAUvFBDdS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906ED9-C185-4C59-8E83-8B20A7277C06}">
  <a:tblStyle styleId="{97906ED9-C185-4C59-8E83-8B20A7277C0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52c9b270e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152c9b270e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c077fdcae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2fc077fdca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1557f0c45_0_1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151557f0c45_0_1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151557f0c45_0_1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48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oldfield.cheshire.sch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rgbClr val="4472C3">
                  <a:alpha val="81568"/>
                </a:srgbClr>
              </a:gs>
              <a:gs pos="25000">
                <a:srgbClr val="4472C4">
                  <a:alpha val="60000"/>
                </a:srgbClr>
              </a:gs>
              <a:gs pos="94000">
                <a:srgbClr val="323F4F"/>
              </a:gs>
              <a:gs pos="100000">
                <a:srgbClr val="323F4F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 flipH="1">
            <a:off x="0" y="581159"/>
            <a:ext cx="5464879" cy="6276841"/>
          </a:xfrm>
          <a:custGeom>
            <a:avLst/>
            <a:gdLst/>
            <a:ahLst/>
            <a:cxnLst/>
            <a:rect l="l" t="t" r="r" b="b"/>
            <a:pathLst>
              <a:path w="5464879" h="6276841" extrusionOk="0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B3C6E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 descr="Letterhead pic"/>
          <p:cNvPicPr preferRelativeResize="0"/>
          <p:nvPr/>
        </p:nvPicPr>
        <p:blipFill rotWithShape="1">
          <a:blip r:embed="rId4">
            <a:alphaModFix/>
          </a:blip>
          <a:srcRect l="990" t="4037" r="43285" b="60805"/>
          <a:stretch/>
        </p:blipFill>
        <p:spPr>
          <a:xfrm>
            <a:off x="252663" y="2472489"/>
            <a:ext cx="4066674" cy="191302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6235412" y="1905146"/>
            <a:ext cx="52233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0" i="0" u="none" strike="noStrike" cap="none">
                <a:solidFill>
                  <a:srgbClr val="4F6481"/>
                </a:solidFill>
                <a:latin typeface="Calibri"/>
                <a:ea typeface="Calibri"/>
                <a:cs typeface="Calibri"/>
                <a:sym typeface="Calibri"/>
              </a:rPr>
              <a:t>How to </a:t>
            </a:r>
            <a:r>
              <a:rPr lang="en-GB" sz="4800">
                <a:solidFill>
                  <a:srgbClr val="4F6481"/>
                </a:solidFill>
                <a:latin typeface="Calibri"/>
                <a:ea typeface="Calibri"/>
                <a:cs typeface="Calibri"/>
                <a:sym typeface="Calibri"/>
              </a:rPr>
              <a:t>help your child</a:t>
            </a:r>
            <a:r>
              <a:rPr lang="en-GB" sz="4800" b="0" i="0" u="none" strike="noStrike" cap="none">
                <a:solidFill>
                  <a:srgbClr val="4F6481"/>
                </a:solidFill>
                <a:latin typeface="Calibri"/>
                <a:ea typeface="Calibri"/>
                <a:cs typeface="Calibri"/>
                <a:sym typeface="Calibri"/>
              </a:rPr>
              <a:t> in Year 6</a:t>
            </a:r>
            <a:endParaRPr sz="4800" b="0" i="0" u="none" strike="noStrike" cap="none">
              <a:solidFill>
                <a:srgbClr val="4F64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4F64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0" i="0" u="none" strike="noStrike" cap="none">
                <a:solidFill>
                  <a:srgbClr val="4F648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GB" sz="4800">
                <a:solidFill>
                  <a:srgbClr val="4F6481"/>
                </a:solidFill>
                <a:latin typeface="Calibri"/>
                <a:ea typeface="Calibri"/>
                <a:cs typeface="Calibri"/>
                <a:sym typeface="Calibri"/>
              </a:rPr>
              <a:t>5 - 26</a:t>
            </a:r>
            <a:endParaRPr sz="4800" b="0" i="0" u="none" strike="noStrike" cap="none">
              <a:solidFill>
                <a:srgbClr val="4F64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 txBox="1">
            <a:spLocks noGrp="1"/>
          </p:cNvSpPr>
          <p:nvPr>
            <p:ph type="ctrTitle"/>
          </p:nvPr>
        </p:nvSpPr>
        <p:spPr>
          <a:xfrm>
            <a:off x="1524000" y="-45451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GB" sz="4000" b="1"/>
              <a:t>Home Learning</a:t>
            </a:r>
            <a:endParaRPr sz="4000" b="1"/>
          </a:p>
        </p:txBody>
      </p:sp>
      <p:sp>
        <p:nvSpPr>
          <p:cNvPr id="184" name="Google Shape;184;p11"/>
          <p:cNvSpPr txBox="1"/>
          <p:nvPr/>
        </p:nvSpPr>
        <p:spPr>
          <a:xfrm>
            <a:off x="3346731" y="2087220"/>
            <a:ext cx="55548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Reading for pleasure remains the priority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x 30 minute piece of homework (Maths/English/Wider Curriculum)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 on a Friday and </a:t>
            </a: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handed in </a:t>
            </a:r>
            <a:r>
              <a:rPr lang="en-GB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Thursday</a:t>
            </a:r>
            <a:r>
              <a:rPr lang="en-GB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GB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Spelling activity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</a:pPr>
            <a:r>
              <a:rPr lang="en-GB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TTRS &amp; Rollama (later in the year)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674" y="4461807"/>
            <a:ext cx="2119052" cy="152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"/>
          <p:cNvPicPr preferRelativeResize="0"/>
          <p:nvPr/>
        </p:nvPicPr>
        <p:blipFill rotWithShape="1">
          <a:blip r:embed="rId5">
            <a:alphaModFix/>
          </a:blip>
          <a:srcRect l="35521" t="29084" r="36370" b="29478"/>
          <a:stretch/>
        </p:blipFill>
        <p:spPr>
          <a:xfrm rot="745797">
            <a:off x="9826787" y="2238295"/>
            <a:ext cx="1535650" cy="12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 descr="A picture containing table, be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25247">
            <a:off x="882294" y="457417"/>
            <a:ext cx="1109709" cy="166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 descr="Letterhead pic"/>
          <p:cNvPicPr preferRelativeResize="0"/>
          <p:nvPr/>
        </p:nvPicPr>
        <p:blipFill rotWithShape="1">
          <a:blip r:embed="rId7">
            <a:alphaModFix/>
          </a:blip>
          <a:srcRect l="990" t="4037" r="43285" b="60805"/>
          <a:stretch/>
        </p:blipFill>
        <p:spPr>
          <a:xfrm>
            <a:off x="9617313" y="370783"/>
            <a:ext cx="2243955" cy="105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1427585" y="1297724"/>
            <a:ext cx="9144000" cy="63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GB" sz="4000" b="1"/>
              <a:t>Skills to work on </a:t>
            </a:r>
            <a:br>
              <a:rPr lang="en-GB" sz="4000" b="1"/>
            </a:br>
            <a:r>
              <a:rPr lang="en-GB" sz="4000" b="1"/>
              <a:t>at home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3079017" y="1797345"/>
            <a:ext cx="58410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KS2 we actively promote independence.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would be helpful for pupils to learn how to: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Tie their shoe laces.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Draw straight lines using a ruler.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Cut out neatly with scissors.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Tell the time on a digital and analogue clock.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5"/>
          <p:cNvPicPr preferRelativeResize="0"/>
          <p:nvPr/>
        </p:nvPicPr>
        <p:blipFill rotWithShape="1">
          <a:blip r:embed="rId4">
            <a:alphaModFix/>
          </a:blip>
          <a:srcRect b="3996"/>
          <a:stretch/>
        </p:blipFill>
        <p:spPr>
          <a:xfrm rot="-700155">
            <a:off x="676501" y="2316363"/>
            <a:ext cx="2608731" cy="159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5" descr="A picture containing text,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65724">
            <a:off x="9068190" y="2666463"/>
            <a:ext cx="285750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5" descr="Letterhead pic"/>
          <p:cNvPicPr preferRelativeResize="0"/>
          <p:nvPr/>
        </p:nvPicPr>
        <p:blipFill rotWithShape="1">
          <a:blip r:embed="rId6">
            <a:alphaModFix/>
          </a:blip>
          <a:srcRect l="990" t="4037" r="43285" b="60805"/>
          <a:stretch/>
        </p:blipFill>
        <p:spPr>
          <a:xfrm>
            <a:off x="9617313" y="370783"/>
            <a:ext cx="2243955" cy="105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2c9b270e4_0_6"/>
          <p:cNvSpPr/>
          <p:nvPr/>
        </p:nvSpPr>
        <p:spPr>
          <a:xfrm>
            <a:off x="475488" y="0"/>
            <a:ext cx="109104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19989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152c9b270e4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2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52c9b270e4_0_6"/>
          <p:cNvSpPr txBox="1">
            <a:spLocks noGrp="1"/>
          </p:cNvSpPr>
          <p:nvPr>
            <p:ph type="ctrTitle"/>
          </p:nvPr>
        </p:nvSpPr>
        <p:spPr>
          <a:xfrm>
            <a:off x="3971926" y="1297725"/>
            <a:ext cx="42435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GB" sz="4000" b="1"/>
              <a:t>Dates for your diary</a:t>
            </a:r>
            <a:endParaRPr/>
          </a:p>
        </p:txBody>
      </p:sp>
      <p:sp>
        <p:nvSpPr>
          <p:cNvPr id="207" name="Google Shape;207;g152c9b270e4_0_6"/>
          <p:cNvSpPr txBox="1"/>
          <p:nvPr/>
        </p:nvSpPr>
        <p:spPr>
          <a:xfrm>
            <a:off x="3079017" y="1797345"/>
            <a:ext cx="58410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days/evenings for local high schools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Apply for your chosen high school by: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31st Oct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KS2 Assessment week (SATs): Monday 11th May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152c9b270e4_0_6" descr="Letterhead pic"/>
          <p:cNvPicPr preferRelativeResize="0"/>
          <p:nvPr/>
        </p:nvPicPr>
        <p:blipFill rotWithShape="1">
          <a:blip r:embed="rId4">
            <a:alphaModFix/>
          </a:blip>
          <a:srcRect l="990" t="4035" r="43281" b="60807"/>
          <a:stretch/>
        </p:blipFill>
        <p:spPr>
          <a:xfrm>
            <a:off x="9617313" y="370783"/>
            <a:ext cx="2243955" cy="105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7"/>
          <p:cNvSpPr txBox="1">
            <a:spLocks noGrp="1"/>
          </p:cNvSpPr>
          <p:nvPr>
            <p:ph type="ctrTitle"/>
          </p:nvPr>
        </p:nvSpPr>
        <p:spPr>
          <a:xfrm>
            <a:off x="1524000" y="1106859"/>
            <a:ext cx="9144000" cy="63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GB" sz="4000" b="1"/>
              <a:t>A few reminders…</a:t>
            </a:r>
            <a:endParaRPr sz="4000" b="1"/>
          </a:p>
        </p:txBody>
      </p:sp>
      <p:sp>
        <p:nvSpPr>
          <p:cNvPr id="216" name="Google Shape;216;p17"/>
          <p:cNvSpPr txBox="1"/>
          <p:nvPr/>
        </p:nvSpPr>
        <p:spPr>
          <a:xfrm>
            <a:off x="3175432" y="1906151"/>
            <a:ext cx="5841000" cy="3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Year 6 team are available to speak with you before or after school or alternatively please e-mail us.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check the website regularly as we try to update the class page as often as we can.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www.oldfield.cheshire.sch.uk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Don’t forget to ensure that you have downloaded School Spider App which allows messages to be sent easily.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7" descr="Letterhead pic"/>
          <p:cNvPicPr preferRelativeResize="0"/>
          <p:nvPr/>
        </p:nvPicPr>
        <p:blipFill rotWithShape="1">
          <a:blip r:embed="rId5">
            <a:alphaModFix/>
          </a:blip>
          <a:srcRect l="990" t="4037" r="43285" b="60805"/>
          <a:stretch/>
        </p:blipFill>
        <p:spPr>
          <a:xfrm>
            <a:off x="9617313" y="370783"/>
            <a:ext cx="2243955" cy="105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3175432" y="1906151"/>
            <a:ext cx="5841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listening ☺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 have a question, feel free to email.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8" descr="Letterhead pic"/>
          <p:cNvPicPr preferRelativeResize="0"/>
          <p:nvPr/>
        </p:nvPicPr>
        <p:blipFill rotWithShape="1">
          <a:blip r:embed="rId4">
            <a:alphaModFix/>
          </a:blip>
          <a:srcRect l="990" t="4037" r="43285" b="60805"/>
          <a:stretch/>
        </p:blipFill>
        <p:spPr>
          <a:xfrm>
            <a:off x="9617313" y="370783"/>
            <a:ext cx="2243955" cy="105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153770" y="1317633"/>
            <a:ext cx="73131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entury Gothic"/>
              <a:buNone/>
            </a:pPr>
            <a:r>
              <a:rPr lang="en-GB" sz="4000" b="1">
                <a:solidFill>
                  <a:srgbClr val="FFFFFF"/>
                </a:solidFill>
              </a:rPr>
              <a:t>Meet the Year 6 Team</a:t>
            </a:r>
            <a:endParaRPr sz="4000" b="1">
              <a:solidFill>
                <a:srgbClr val="FFFFFF"/>
              </a:solidFill>
            </a:endParaRPr>
          </a:p>
        </p:txBody>
      </p:sp>
      <p:pic>
        <p:nvPicPr>
          <p:cNvPr id="105" name="Google Shape;105;p2" descr="Letterhead pic"/>
          <p:cNvPicPr preferRelativeResize="0"/>
          <p:nvPr/>
        </p:nvPicPr>
        <p:blipFill rotWithShape="1">
          <a:blip r:embed="rId4">
            <a:alphaModFix/>
          </a:blip>
          <a:srcRect l="990" t="4037" r="43285" b="60805"/>
          <a:stretch/>
        </p:blipFill>
        <p:spPr>
          <a:xfrm>
            <a:off x="9076125" y="222760"/>
            <a:ext cx="2570444" cy="120917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2738036" y="2181075"/>
            <a:ext cx="6385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Mrs Oldman 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Class Teacher</a:t>
            </a:r>
            <a:endParaRPr sz="3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Mrs Ross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 Staff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8"/>
          <p:cNvSpPr txBox="1">
            <a:spLocks noGrp="1"/>
          </p:cNvSpPr>
          <p:nvPr>
            <p:ph type="ctrTitle"/>
          </p:nvPr>
        </p:nvSpPr>
        <p:spPr>
          <a:xfrm>
            <a:off x="2878037" y="496591"/>
            <a:ext cx="6105194" cy="10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entury Gothic"/>
              <a:buNone/>
            </a:pPr>
            <a:r>
              <a:rPr lang="en-GB" sz="4800" b="1">
                <a:solidFill>
                  <a:srgbClr val="FFFFFF"/>
                </a:solidFill>
              </a:rPr>
              <a:t>Our Values</a:t>
            </a:r>
            <a:endParaRPr sz="4800" b="1">
              <a:solidFill>
                <a:srgbClr val="FFFFFF"/>
              </a:solidFill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2962448" y="1426371"/>
            <a:ext cx="56505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are </a:t>
            </a:r>
            <a:r>
              <a:rPr lang="en-GB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proud </a:t>
            </a:r>
            <a:r>
              <a:rPr lang="en-GB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be at Oldfield Primary School and have 4 School Values: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en-GB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Cooperate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en-GB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Achieve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lang="en-GB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Respect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Enjoy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Children are rewarded for positive behaviour through: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Char char="●"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Recognition Certificates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Char char="●"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 Sticker Charts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Char char="●"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Class Pebbles</a:t>
            </a: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8" descr="Letterhead pic"/>
          <p:cNvPicPr preferRelativeResize="0"/>
          <p:nvPr/>
        </p:nvPicPr>
        <p:blipFill rotWithShape="1">
          <a:blip r:embed="rId4">
            <a:alphaModFix/>
          </a:blip>
          <a:srcRect l="990" t="4037" r="43285" b="60805"/>
          <a:stretch/>
        </p:blipFill>
        <p:spPr>
          <a:xfrm>
            <a:off x="9617313" y="370783"/>
            <a:ext cx="2243955" cy="105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>
            <a:spLocks noGrp="1"/>
          </p:cNvSpPr>
          <p:nvPr>
            <p:ph type="ctrTitle"/>
          </p:nvPr>
        </p:nvSpPr>
        <p:spPr>
          <a:xfrm>
            <a:off x="2274072" y="1431933"/>
            <a:ext cx="7313123" cy="68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entury Gothic"/>
              <a:buNone/>
            </a:pPr>
            <a:r>
              <a:rPr lang="en-GB" sz="4000" b="1">
                <a:solidFill>
                  <a:srgbClr val="FFFFFF"/>
                </a:solidFill>
              </a:rPr>
              <a:t>Start &amp; Finish Times</a:t>
            </a:r>
            <a:endParaRPr/>
          </a:p>
        </p:txBody>
      </p:sp>
      <p:graphicFrame>
        <p:nvGraphicFramePr>
          <p:cNvPr id="125" name="Google Shape;125;p3"/>
          <p:cNvGraphicFramePr/>
          <p:nvPr/>
        </p:nvGraphicFramePr>
        <p:xfrm>
          <a:off x="3208338" y="2730878"/>
          <a:ext cx="5775325" cy="2399793"/>
        </p:xfrm>
        <a:graphic>
          <a:graphicData uri="http://schemas.openxmlformats.org/drawingml/2006/table">
            <a:tbl>
              <a:tblPr firstRow="1" firstCol="1" bandRow="1">
                <a:noFill/>
                <a:tableStyleId>{97906ED9-C185-4C59-8E83-8B20A7277C06}</a:tableStyleId>
              </a:tblPr>
              <a:tblGrid>
                <a:gridCol w="193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CLASS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START TIME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FINISH TIME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/>
                        <a:t>Year 6</a:t>
                      </a:r>
                      <a:endParaRPr sz="1600" u="none" strike="noStrike" cap="none"/>
                    </a:p>
                  </a:txBody>
                  <a:tcPr marL="68575" marR="68575" marT="0" marB="0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4F648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4F6481"/>
                          </a:solidFill>
                        </a:rPr>
                        <a:t>8.40am </a:t>
                      </a:r>
                      <a:endParaRPr sz="1800" b="1" u="none" strike="noStrike" cap="none">
                        <a:solidFill>
                          <a:srgbClr val="4F648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4F6481"/>
                          </a:solidFill>
                        </a:rPr>
                        <a:t>(Gates Open)</a:t>
                      </a:r>
                      <a:endParaRPr sz="1400" u="none" strike="noStrike" cap="none">
                        <a:solidFill>
                          <a:srgbClr val="4F648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4F648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4F6481"/>
                          </a:solidFill>
                        </a:rPr>
                        <a:t>8:50 </a:t>
                      </a:r>
                      <a:endParaRPr sz="1800" b="1" u="none" strike="noStrike" cap="none">
                        <a:solidFill>
                          <a:srgbClr val="4F648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4F6481"/>
                          </a:solidFill>
                        </a:rPr>
                        <a:t>(Registration)</a:t>
                      </a:r>
                      <a:endParaRPr sz="1400" u="none" strike="noStrike" cap="none">
                        <a:solidFill>
                          <a:srgbClr val="4F648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solidFill>
                            <a:srgbClr val="4F6481"/>
                          </a:solidFill>
                        </a:rPr>
                        <a:t>3.</a:t>
                      </a:r>
                      <a:r>
                        <a:rPr lang="en-GB" sz="1800" b="1">
                          <a:solidFill>
                            <a:srgbClr val="4F6481"/>
                          </a:solidFill>
                        </a:rPr>
                        <a:t>20</a:t>
                      </a:r>
                      <a:r>
                        <a:rPr lang="en-GB" sz="1800" b="1" u="none" strike="noStrike" cap="none">
                          <a:solidFill>
                            <a:srgbClr val="4F6481"/>
                          </a:solidFill>
                        </a:rPr>
                        <a:t>pm</a:t>
                      </a:r>
                      <a:endParaRPr sz="1400" b="1" u="none" strike="noStrike" cap="none">
                        <a:solidFill>
                          <a:srgbClr val="4F648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854" y="2059424"/>
            <a:ext cx="1755482" cy="253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Letterhead pic"/>
          <p:cNvPicPr preferRelativeResize="0"/>
          <p:nvPr/>
        </p:nvPicPr>
        <p:blipFill rotWithShape="1">
          <a:blip r:embed="rId5">
            <a:alphaModFix/>
          </a:blip>
          <a:srcRect l="990" t="4037" r="43285" b="60805"/>
          <a:stretch/>
        </p:blipFill>
        <p:spPr>
          <a:xfrm>
            <a:off x="9076125" y="222760"/>
            <a:ext cx="2570444" cy="120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 descr="Letterhead pic"/>
          <p:cNvPicPr preferRelativeResize="0"/>
          <p:nvPr/>
        </p:nvPicPr>
        <p:blipFill rotWithShape="1">
          <a:blip r:embed="rId4">
            <a:alphaModFix/>
          </a:blip>
          <a:srcRect l="990" t="4037" r="43285" b="60805"/>
          <a:stretch/>
        </p:blipFill>
        <p:spPr>
          <a:xfrm>
            <a:off x="9076125" y="222760"/>
            <a:ext cx="2570444" cy="120917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>
            <a:spLocks noGrp="1"/>
          </p:cNvSpPr>
          <p:nvPr>
            <p:ph type="ctrTitle"/>
          </p:nvPr>
        </p:nvSpPr>
        <p:spPr>
          <a:xfrm>
            <a:off x="1717576" y="790380"/>
            <a:ext cx="8426116" cy="86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GB" sz="4000" b="1"/>
              <a:t>Morning Routine</a:t>
            </a:r>
            <a:endParaRPr sz="4400" b="1"/>
          </a:p>
        </p:txBody>
      </p:sp>
      <p:sp>
        <p:nvSpPr>
          <p:cNvPr id="137" name="Google Shape;137;p6"/>
          <p:cNvSpPr/>
          <p:nvPr/>
        </p:nvSpPr>
        <p:spPr>
          <a:xfrm>
            <a:off x="2974200" y="2053425"/>
            <a:ext cx="6243600" cy="3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libri"/>
              <a:buChar char="•"/>
            </a:pPr>
            <a:r>
              <a:rPr lang="en-GB" sz="19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There will be always be an adult close by to the door to greet the children and take any messages.</a:t>
            </a: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libri"/>
              <a:buChar char="•"/>
            </a:pPr>
            <a:r>
              <a:rPr lang="en-GB" sz="19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Each morning the children will complete a set Morning Challenge. </a:t>
            </a:r>
            <a:endParaRPr sz="19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libri"/>
              <a:buChar char="•"/>
            </a:pPr>
            <a:r>
              <a:rPr lang="en-GB" sz="19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Children will be responsible for changing their own reading books</a:t>
            </a:r>
            <a:r>
              <a:rPr lang="en-GB" sz="19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b="1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 descr="Letterhead pic"/>
          <p:cNvPicPr preferRelativeResize="0"/>
          <p:nvPr/>
        </p:nvPicPr>
        <p:blipFill rotWithShape="1">
          <a:blip r:embed="rId4">
            <a:alphaModFix/>
          </a:blip>
          <a:srcRect l="990" t="4037" r="43285" b="60805"/>
          <a:stretch/>
        </p:blipFill>
        <p:spPr>
          <a:xfrm>
            <a:off x="9076125" y="222760"/>
            <a:ext cx="2570444" cy="120917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>
            <a:spLocks noGrp="1"/>
          </p:cNvSpPr>
          <p:nvPr>
            <p:ph type="ctrTitle"/>
          </p:nvPr>
        </p:nvSpPr>
        <p:spPr>
          <a:xfrm>
            <a:off x="1717575" y="852531"/>
            <a:ext cx="8426100" cy="8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GB" sz="4000" b="1"/>
              <a:t>A typical day in Year 6</a:t>
            </a:r>
            <a:endParaRPr sz="4400" b="1"/>
          </a:p>
        </p:txBody>
      </p:sp>
      <p:sp>
        <p:nvSpPr>
          <p:cNvPr id="147" name="Google Shape;147;p4"/>
          <p:cNvSpPr/>
          <p:nvPr/>
        </p:nvSpPr>
        <p:spPr>
          <a:xfrm>
            <a:off x="3048012" y="1716825"/>
            <a:ext cx="6096000" cy="3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Morning Session</a:t>
            </a:r>
            <a:endParaRPr sz="1800" b="1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r>
              <a:rPr lang="en-GB" sz="1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Morning Challenge &amp; Registration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r>
              <a:rPr lang="en-GB" sz="1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Whole School Assembly (Monday)</a:t>
            </a:r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r>
              <a:rPr lang="en-GB" sz="18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Grammar, punctuation and spelling</a:t>
            </a:r>
            <a:endParaRPr sz="1800" b="1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r>
              <a:rPr lang="en-GB" sz="18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Writing session</a:t>
            </a:r>
            <a:r>
              <a:rPr lang="en-GB" sz="1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r>
              <a:rPr lang="en-GB" sz="18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Snack &amp; p</a:t>
            </a:r>
            <a:r>
              <a:rPr lang="en-GB" sz="1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laytime (15 mins)</a:t>
            </a:r>
            <a:endParaRPr sz="1800" b="1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r>
              <a:rPr lang="en-GB" sz="18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r>
              <a:rPr lang="en-GB" sz="1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session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r>
              <a:rPr lang="en-GB" sz="1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Lunchtime (1hr)</a:t>
            </a:r>
            <a:endParaRPr sz="1800" b="1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Letterhead pic"/>
          <p:cNvPicPr preferRelativeResize="0"/>
          <p:nvPr/>
        </p:nvPicPr>
        <p:blipFill rotWithShape="1">
          <a:blip r:embed="rId4">
            <a:alphaModFix/>
          </a:blip>
          <a:srcRect l="990" t="4037" r="43285" b="60805"/>
          <a:stretch/>
        </p:blipFill>
        <p:spPr>
          <a:xfrm>
            <a:off x="9076125" y="222760"/>
            <a:ext cx="2570444" cy="120917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>
            <a:spLocks noGrp="1"/>
          </p:cNvSpPr>
          <p:nvPr>
            <p:ph type="ctrTitle"/>
          </p:nvPr>
        </p:nvSpPr>
        <p:spPr>
          <a:xfrm>
            <a:off x="1717588" y="784231"/>
            <a:ext cx="8426100" cy="8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GB" sz="4000" b="1"/>
              <a:t>A typical day in Year 6</a:t>
            </a:r>
            <a:endParaRPr sz="4400" b="1"/>
          </a:p>
        </p:txBody>
      </p:sp>
      <p:sp>
        <p:nvSpPr>
          <p:cNvPr id="157" name="Google Shape;157;p5"/>
          <p:cNvSpPr/>
          <p:nvPr/>
        </p:nvSpPr>
        <p:spPr>
          <a:xfrm>
            <a:off x="2980137" y="1522550"/>
            <a:ext cx="60960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Afternoon Session</a:t>
            </a:r>
            <a:endParaRPr sz="1800" b="1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3291980" y="1776861"/>
            <a:ext cx="6096000" cy="30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0" marR="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r>
              <a:rPr lang="en-GB" sz="18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r>
              <a:rPr lang="en-GB" sz="18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Wider curriculum</a:t>
            </a:r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r>
              <a:rPr lang="en-GB" sz="18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PE: dance (Monday) and tag rugby (Tuesday)</a:t>
            </a:r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r>
              <a:rPr lang="en-GB" sz="18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Key Stage 2 singing assembly (Thursday)</a:t>
            </a:r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8572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r>
              <a:rPr lang="en-GB" sz="18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Buddy time (Friday)</a:t>
            </a:r>
            <a:endParaRPr sz="18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8572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r>
              <a:rPr lang="en-GB" sz="1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Whole School Achievement Assembly (Friday)</a:t>
            </a:r>
            <a:endParaRPr sz="1800" b="1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8572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r>
              <a:rPr lang="en-GB" sz="1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End of Day Story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8572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</a:pPr>
            <a:endParaRPr sz="1800" b="1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>
            <a:spLocks noGrp="1"/>
          </p:cNvSpPr>
          <p:nvPr>
            <p:ph type="ctrTitle"/>
          </p:nvPr>
        </p:nvSpPr>
        <p:spPr>
          <a:xfrm>
            <a:off x="2878037" y="730900"/>
            <a:ext cx="6105194" cy="106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entury Gothic"/>
              <a:buNone/>
            </a:pPr>
            <a:r>
              <a:rPr lang="en-GB" b="1">
                <a:solidFill>
                  <a:srgbClr val="FFFFFF"/>
                </a:solidFill>
              </a:rPr>
              <a:t>PE</a:t>
            </a:r>
            <a:endParaRPr/>
          </a:p>
        </p:txBody>
      </p:sp>
      <p:sp>
        <p:nvSpPr>
          <p:cNvPr id="166" name="Google Shape;166;p10"/>
          <p:cNvSpPr/>
          <p:nvPr/>
        </p:nvSpPr>
        <p:spPr>
          <a:xfrm>
            <a:off x="2792631" y="1611721"/>
            <a:ext cx="6276000" cy="3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 this half term will be on </a:t>
            </a: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Monday</a:t>
            </a: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a Friday.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Children will come into school on their PE days wearing their PE Kit.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 child </a:t>
            </a: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the correct kit for PE.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Children </a:t>
            </a: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must wear separate trainers for PE rather than their normal school shoes.</a:t>
            </a: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Earrings are not permitted on PE days. 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try to remember to tie long hair back.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children will be outdoors for PE as much as possible – they can wear tracksuit bottoms as part of their kit.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0" descr="Letterhead pic"/>
          <p:cNvPicPr preferRelativeResize="0"/>
          <p:nvPr/>
        </p:nvPicPr>
        <p:blipFill rotWithShape="1">
          <a:blip r:embed="rId4">
            <a:alphaModFix/>
          </a:blip>
          <a:srcRect l="990" t="4037" r="43285" b="60805"/>
          <a:stretch/>
        </p:blipFill>
        <p:spPr>
          <a:xfrm>
            <a:off x="9617313" y="370783"/>
            <a:ext cx="2243955" cy="105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fc077fdcae_0_6"/>
          <p:cNvSpPr/>
          <p:nvPr/>
        </p:nvSpPr>
        <p:spPr>
          <a:xfrm>
            <a:off x="475488" y="0"/>
            <a:ext cx="109104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19989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2fc077fdcae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fc077fdcae_0_6"/>
          <p:cNvSpPr txBox="1">
            <a:spLocks noGrp="1"/>
          </p:cNvSpPr>
          <p:nvPr>
            <p:ph type="ctrTitle"/>
          </p:nvPr>
        </p:nvSpPr>
        <p:spPr>
          <a:xfrm>
            <a:off x="2878037" y="730900"/>
            <a:ext cx="61053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entury Gothic"/>
              <a:buNone/>
            </a:pPr>
            <a:r>
              <a:rPr lang="en-GB" b="1">
                <a:solidFill>
                  <a:srgbClr val="FFFFFF"/>
                </a:solidFill>
              </a:rPr>
              <a:t>Assessment</a:t>
            </a:r>
            <a:endParaRPr/>
          </a:p>
        </p:txBody>
      </p:sp>
      <p:sp>
        <p:nvSpPr>
          <p:cNvPr id="175" name="Google Shape;175;g2fc077fdcae_0_6"/>
          <p:cNvSpPr/>
          <p:nvPr/>
        </p:nvSpPr>
        <p:spPr>
          <a:xfrm>
            <a:off x="2792631" y="1611721"/>
            <a:ext cx="6276000" cy="3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assess children in lots of different ways: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Formative assessment from their work and contributions in lessons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Feedback &amp; live marking in lessons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Marking written responses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papers in the Spring term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KS2 assessments (SATs) in May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Working through past papers together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g2fc077fdcae_0_6" descr="Letterhead pic"/>
          <p:cNvPicPr preferRelativeResize="0"/>
          <p:nvPr/>
        </p:nvPicPr>
        <p:blipFill rotWithShape="1">
          <a:blip r:embed="rId4">
            <a:alphaModFix/>
          </a:blip>
          <a:srcRect l="991" t="4036" r="43282" b="60805"/>
          <a:stretch/>
        </p:blipFill>
        <p:spPr>
          <a:xfrm>
            <a:off x="9617313" y="370783"/>
            <a:ext cx="2243955" cy="105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Widescreen</PresentationFormat>
  <Paragraphs>121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PowerPoint Presentation</vt:lpstr>
      <vt:lpstr>Meet the Year 6 Team</vt:lpstr>
      <vt:lpstr>Our Values</vt:lpstr>
      <vt:lpstr>Start &amp; Finish Times</vt:lpstr>
      <vt:lpstr>Morning Routine</vt:lpstr>
      <vt:lpstr>A typical day in Year 6</vt:lpstr>
      <vt:lpstr>A typical day in Year 6</vt:lpstr>
      <vt:lpstr>PE</vt:lpstr>
      <vt:lpstr>Assessment</vt:lpstr>
      <vt:lpstr>Home Learning</vt:lpstr>
      <vt:lpstr>Skills to work on  at home</vt:lpstr>
      <vt:lpstr>Dates for your diary</vt:lpstr>
      <vt:lpstr>A few reminders…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Armstrong</dc:creator>
  <cp:lastModifiedBy>Anna Oldman</cp:lastModifiedBy>
  <cp:revision>1</cp:revision>
  <dcterms:created xsi:type="dcterms:W3CDTF">2020-07-10T12:26:35Z</dcterms:created>
  <dcterms:modified xsi:type="dcterms:W3CDTF">2025-09-19T15:03:09Z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0x0101005F94B682771B004BAE1AE5CA5F810B0A</vt:lpwstr>
  </property>
</Properties>
</file>