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84" r:id="rId6"/>
    <p:sldId id="257" r:id="rId7"/>
    <p:sldId id="323" r:id="rId8"/>
    <p:sldId id="289" r:id="rId9"/>
    <p:sldId id="300" r:id="rId10"/>
    <p:sldId id="301" r:id="rId11"/>
    <p:sldId id="302" r:id="rId12"/>
    <p:sldId id="303" r:id="rId13"/>
    <p:sldId id="286" r:id="rId14"/>
    <p:sldId id="282" r:id="rId15"/>
    <p:sldId id="322" r:id="rId16"/>
    <p:sldId id="281" r:id="rId17"/>
    <p:sldId id="258" r:id="rId18"/>
    <p:sldId id="287" r:id="rId19"/>
    <p:sldId id="280" r:id="rId20"/>
    <p:sldId id="288" r:id="rId21"/>
    <p:sldId id="297" r:id="rId22"/>
    <p:sldId id="295" r:id="rId23"/>
    <p:sldId id="324" r:id="rId24"/>
    <p:sldId id="294" r:id="rId25"/>
    <p:sldId id="298" r:id="rId26"/>
    <p:sldId id="308" r:id="rId27"/>
    <p:sldId id="309" r:id="rId28"/>
    <p:sldId id="306" r:id="rId29"/>
    <p:sldId id="307" r:id="rId30"/>
    <p:sldId id="320" r:id="rId31"/>
    <p:sldId id="321" r:id="rId32"/>
    <p:sldId id="310" r:id="rId33"/>
    <p:sldId id="311" r:id="rId34"/>
    <p:sldId id="312" r:id="rId35"/>
    <p:sldId id="316" r:id="rId36"/>
    <p:sldId id="314" r:id="rId37"/>
    <p:sldId id="313" r:id="rId38"/>
    <p:sldId id="315" r:id="rId39"/>
    <p:sldId id="317" r:id="rId40"/>
    <p:sldId id="318" r:id="rId41"/>
    <p:sldId id="319" r:id="rId42"/>
    <p:sldId id="283" r:id="rId43"/>
    <p:sldId id="299" r:id="rId44"/>
    <p:sldId id="27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87" d="100"/>
          <a:sy n="87" d="100"/>
        </p:scale>
        <p:origin x="50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33989-7485-49B7-9F29-044EA6B12BCD}" type="datetimeFigureOut">
              <a:rPr lang="en-GB" smtClean="0"/>
              <a:t>25/03/2021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B2B86-56FD-463A-96C3-D7C952D805AE}" type="slidenum">
              <a:rPr lang="en-GB" smtClean="0"/>
              <a:t>‹#›</a:t>
            </a:fld>
            <a:endParaRPr lang="en-GB"/>
          </a:p>
        </p:txBody>
      </p:sp>
    </p:spTree>
    <p:extLst>
      <p:ext uri="{BB962C8B-B14F-4D97-AF65-F5344CB8AC3E}">
        <p14:creationId xmlns:p14="http://schemas.microsoft.com/office/powerpoint/2010/main" val="259329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796CFE-8C53-4B7B-A0D4-E89D2626FC68}"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403362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796CFE-8C53-4B7B-A0D4-E89D2626FC68}"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113212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796CFE-8C53-4B7B-A0D4-E89D2626FC68}"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178831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796CFE-8C53-4B7B-A0D4-E89D2626FC68}"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37030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796CFE-8C53-4B7B-A0D4-E89D2626FC68}"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334410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796CFE-8C53-4B7B-A0D4-E89D2626FC68}"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216750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796CFE-8C53-4B7B-A0D4-E89D2626FC68}" type="datetimeFigureOut">
              <a:rPr lang="en-GB" smtClean="0"/>
              <a:t>25/03/2021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3709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796CFE-8C53-4B7B-A0D4-E89D2626FC68}" type="datetimeFigureOut">
              <a:rPr lang="en-GB" smtClean="0"/>
              <a:t>25/03/2021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7957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96CFE-8C53-4B7B-A0D4-E89D2626FC68}" type="datetimeFigureOut">
              <a:rPr lang="en-GB" smtClean="0"/>
              <a:t>25/03/2021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8634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796CFE-8C53-4B7B-A0D4-E89D2626FC68}"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102883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796CFE-8C53-4B7B-A0D4-E89D2626FC68}"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163663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alpha val="2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96CFE-8C53-4B7B-A0D4-E89D2626FC68}" type="datetimeFigureOut">
              <a:rPr lang="en-GB" smtClean="0"/>
              <a:t>25/03/2021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A286E-BB48-4AC1-A37F-895C16F0F487}" type="slidenum">
              <a:rPr lang="en-GB" smtClean="0"/>
              <a:t>‹#›</a:t>
            </a:fld>
            <a:endParaRPr lang="en-GB"/>
          </a:p>
        </p:txBody>
      </p:sp>
    </p:spTree>
    <p:extLst>
      <p:ext uri="{BB962C8B-B14F-4D97-AF65-F5344CB8AC3E}">
        <p14:creationId xmlns:p14="http://schemas.microsoft.com/office/powerpoint/2010/main" val="2084161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coramlifeeducation.org.uk/scarf/lesson-plans/where-do-babies-come-from" TargetMode="External"/><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hyperlink" Target="https://www.coramlifeeducation.org.uk/scarf/lesson-plans/me-and-my-special-peopl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oramlifeeducation.org.uk/scarf/lesson-plans/surprises-and-secrets"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ramlifeeducation.org.uk/scarf/lesson-plans/what-does-my-body-do-1" TargetMode="External"/><Relationship Id="rId2" Type="http://schemas.openxmlformats.org/officeDocument/2006/relationships/hyperlink" Target="https://www.coramlifeeducation.org.uk/scarf/lesson-plans/my-body-your-body"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hyperlink" Target="https://www.coramlifeeducation.org.uk/scarf/lesson-plans/some-secrets-should-never-be-kept" TargetMode="External"/><Relationship Id="rId2" Type="http://schemas.openxmlformats.org/officeDocument/2006/relationships/hyperlink" Target="https://www.coramlifeeducation.org.uk/scarf/lesson-plans/should-i-tell"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file:///C:\Users\bminor\Downloads\Pants%20poster%20-%20Activity%20sheet%20template%20.pdf"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oramlifeeducation.org.uk/scarf/lesson-plans/my-changing-body"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oramlifeeducation.org.uk/scarf/lesson-plans/is-it-true"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oramlifeeducation.org.uk/scarf/lesson-plans/changing-bodies-and-feelings"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oramlifeeducation.org.uk/scarf/lesson-plans/making-babies-1"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1890" y="1778000"/>
            <a:ext cx="9144000" cy="2387600"/>
          </a:xfrm>
        </p:spPr>
        <p:txBody>
          <a:bodyPr>
            <a:normAutofit/>
          </a:bodyPr>
          <a:lstStyle/>
          <a:p>
            <a:r>
              <a:rPr lang="en-US" sz="7200" b="1" dirty="0" smtClean="0"/>
              <a:t>Relationships, Health and sex education</a:t>
            </a:r>
            <a:endParaRPr lang="en-GB" sz="7200" b="1" dirty="0"/>
          </a:p>
        </p:txBody>
      </p:sp>
      <p:grpSp>
        <p:nvGrpSpPr>
          <p:cNvPr id="11" name="Group 10"/>
          <p:cNvGrpSpPr/>
          <p:nvPr/>
        </p:nvGrpSpPr>
        <p:grpSpPr>
          <a:xfrm>
            <a:off x="367990" y="213765"/>
            <a:ext cx="11396670" cy="3466037"/>
            <a:chOff x="314559" y="231349"/>
            <a:chExt cx="11396670" cy="3466037"/>
          </a:xfrm>
        </p:grpSpPr>
        <p:grpSp>
          <p:nvGrpSpPr>
            <p:cNvPr id="4" name="Group 3"/>
            <p:cNvGrpSpPr>
              <a:grpSpLocks/>
            </p:cNvGrpSpPr>
            <p:nvPr/>
          </p:nvGrpSpPr>
          <p:grpSpPr bwMode="auto">
            <a:xfrm>
              <a:off x="314559" y="446448"/>
              <a:ext cx="9508719" cy="3250938"/>
              <a:chOff x="-3039" y="-7190"/>
              <a:chExt cx="14955" cy="8333"/>
            </a:xfrm>
          </p:grpSpPr>
          <p:sp>
            <p:nvSpPr>
              <p:cNvPr id="5" name="Rectangle 4"/>
              <p:cNvSpPr>
                <a:spLocks noChangeArrowheads="1"/>
              </p:cNvSpPr>
              <p:nvPr/>
            </p:nvSpPr>
            <p:spPr bwMode="auto">
              <a:xfrm>
                <a:off x="-3039" y="-7190"/>
                <a:ext cx="8254" cy="749"/>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10" name="Group 9"/>
            <p:cNvGrpSpPr/>
            <p:nvPr/>
          </p:nvGrpSpPr>
          <p:grpSpPr>
            <a:xfrm>
              <a:off x="5609125" y="231349"/>
              <a:ext cx="6102104" cy="838968"/>
              <a:chOff x="5609125" y="231349"/>
              <a:chExt cx="6102104" cy="838968"/>
            </a:xfrm>
          </p:grpSpPr>
          <p:sp>
            <p:nvSpPr>
              <p:cNvPr id="8" name="Rectangle 7"/>
              <p:cNvSpPr>
                <a:spLocks noChangeArrowheads="1"/>
              </p:cNvSpPr>
              <p:nvPr/>
            </p:nvSpPr>
            <p:spPr bwMode="auto">
              <a:xfrm>
                <a:off x="6444763" y="446448"/>
                <a:ext cx="5266466" cy="292206"/>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609125" y="231349"/>
                <a:ext cx="762668" cy="838968"/>
              </a:xfrm>
              <a:prstGeom prst="rect">
                <a:avLst/>
              </a:prstGeom>
            </p:spPr>
          </p:pic>
        </p:grpSp>
      </p:grpSp>
      <p:sp>
        <p:nvSpPr>
          <p:cNvPr id="3" name="Rectangle 2"/>
          <p:cNvSpPr/>
          <p:nvPr/>
        </p:nvSpPr>
        <p:spPr>
          <a:xfrm>
            <a:off x="2845777" y="4503812"/>
            <a:ext cx="6096000" cy="1200329"/>
          </a:xfrm>
          <a:prstGeom prst="rect">
            <a:avLst/>
          </a:prstGeom>
        </p:spPr>
        <p:txBody>
          <a:bodyPr>
            <a:spAutoFit/>
          </a:bodyPr>
          <a:lstStyle/>
          <a:p>
            <a:pPr algn="ctr"/>
            <a:r>
              <a:rPr lang="en-GB" sz="2400" b="1" dirty="0" err="1" smtClean="0"/>
              <a:t>Crigglestone</a:t>
            </a:r>
            <a:r>
              <a:rPr lang="en-GB" sz="2400" b="1" dirty="0" smtClean="0"/>
              <a:t> St James CE Primary Academy</a:t>
            </a:r>
          </a:p>
          <a:p>
            <a:pPr algn="ctr"/>
            <a:r>
              <a:rPr lang="en-GB" sz="2400" b="1" dirty="0" smtClean="0"/>
              <a:t>Parent </a:t>
            </a:r>
            <a:r>
              <a:rPr lang="en-GB" sz="2400" b="1" dirty="0"/>
              <a:t>consultation</a:t>
            </a:r>
          </a:p>
          <a:p>
            <a:pPr algn="ctr"/>
            <a:r>
              <a:rPr lang="en-GB" sz="2400" b="1" smtClean="0"/>
              <a:t>10</a:t>
            </a:r>
            <a:r>
              <a:rPr lang="en-GB" sz="2400" b="1" baseline="30000" smtClean="0"/>
              <a:t>th</a:t>
            </a:r>
            <a:r>
              <a:rPr lang="en-GB" sz="2400" b="1" smtClean="0"/>
              <a:t> March </a:t>
            </a:r>
            <a:r>
              <a:rPr lang="en-GB" sz="2400" b="1" dirty="0" smtClean="0"/>
              <a:t>2021</a:t>
            </a:r>
            <a:endParaRPr lang="en-GB" sz="2400" b="1" dirty="0"/>
          </a:p>
        </p:txBody>
      </p:sp>
    </p:spTree>
    <p:extLst>
      <p:ext uri="{BB962C8B-B14F-4D97-AF65-F5344CB8AC3E}">
        <p14:creationId xmlns:p14="http://schemas.microsoft.com/office/powerpoint/2010/main" val="4044335981"/>
      </p:ext>
    </p:extLst>
  </p:cSld>
  <p:clrMapOvr>
    <a:masterClrMapping/>
  </p:clrMapOvr>
  <mc:AlternateContent xmlns:mc="http://schemas.openxmlformats.org/markup-compatibility/2006" xmlns:p14="http://schemas.microsoft.com/office/powerpoint/2010/main">
    <mc:Choice Requires="p14">
      <p:transition spd="slow" p14:dur="2000" advTm="6466"/>
    </mc:Choice>
    <mc:Fallback xmlns="">
      <p:transition spd="slow" advTm="646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smtClean="0"/>
              <a:t>Some of the documents we use</a:t>
            </a:r>
            <a:endParaRPr lang="en-GB"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1" name="Content Placeholder 11"/>
          <p:cNvPicPr>
            <a:picLocks/>
          </p:cNvPicPr>
          <p:nvPr/>
        </p:nvPicPr>
        <p:blipFill rotWithShape="1">
          <a:blip r:embed="rId3"/>
          <a:srcRect l="18930" t="7315" r="64162" b="13005"/>
          <a:stretch/>
        </p:blipFill>
        <p:spPr bwMode="auto">
          <a:xfrm rot="21338131">
            <a:off x="207364" y="1544217"/>
            <a:ext cx="2351162" cy="341228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a:srcRect l="18693" t="8040" r="64157" b="14143"/>
          <a:stretch/>
        </p:blipFill>
        <p:spPr bwMode="auto">
          <a:xfrm>
            <a:off x="3919477" y="1896853"/>
            <a:ext cx="2360856" cy="3409977"/>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a:blip r:embed="rId5"/>
          <a:stretch>
            <a:fillRect/>
          </a:stretch>
        </p:blipFill>
        <p:spPr>
          <a:xfrm rot="1190964">
            <a:off x="5674685" y="2462554"/>
            <a:ext cx="2556420" cy="3942533"/>
          </a:xfrm>
          <a:prstGeom prst="rect">
            <a:avLst/>
          </a:prstGeom>
        </p:spPr>
      </p:pic>
      <p:pic>
        <p:nvPicPr>
          <p:cNvPr id="12" name="Content Placeholder 11"/>
          <p:cNvPicPr>
            <a:picLocks noGrp="1" noChangeAspect="1"/>
          </p:cNvPicPr>
          <p:nvPr>
            <p:ph idx="1"/>
          </p:nvPr>
        </p:nvPicPr>
        <p:blipFill>
          <a:blip r:embed="rId6"/>
          <a:stretch>
            <a:fillRect/>
          </a:stretch>
        </p:blipFill>
        <p:spPr>
          <a:xfrm rot="685248">
            <a:off x="2218683" y="3248802"/>
            <a:ext cx="2645963" cy="3584432"/>
          </a:xfrm>
          <a:prstGeom prst="rect">
            <a:avLst/>
          </a:prstGeom>
        </p:spPr>
      </p:pic>
      <p:pic>
        <p:nvPicPr>
          <p:cNvPr id="3" name="Picture 2"/>
          <p:cNvPicPr>
            <a:picLocks noChangeAspect="1"/>
          </p:cNvPicPr>
          <p:nvPr/>
        </p:nvPicPr>
        <p:blipFill>
          <a:blip r:embed="rId7"/>
          <a:stretch>
            <a:fillRect/>
          </a:stretch>
        </p:blipFill>
        <p:spPr>
          <a:xfrm rot="1156372">
            <a:off x="7886217" y="1742007"/>
            <a:ext cx="2319351" cy="3585303"/>
          </a:xfrm>
          <a:prstGeom prst="rect">
            <a:avLst/>
          </a:prstGeom>
        </p:spPr>
      </p:pic>
      <p:pic>
        <p:nvPicPr>
          <p:cNvPr id="16" name="Picture 15"/>
          <p:cNvPicPr>
            <a:picLocks noChangeAspect="1"/>
          </p:cNvPicPr>
          <p:nvPr/>
        </p:nvPicPr>
        <p:blipFill>
          <a:blip r:embed="rId8"/>
          <a:stretch>
            <a:fillRect/>
          </a:stretch>
        </p:blipFill>
        <p:spPr>
          <a:xfrm rot="361214">
            <a:off x="9819814" y="3286699"/>
            <a:ext cx="2157140" cy="3441852"/>
          </a:xfrm>
          <a:prstGeom prst="rect">
            <a:avLst/>
          </a:prstGeom>
        </p:spPr>
      </p:pic>
    </p:spTree>
    <p:extLst>
      <p:ext uri="{BB962C8B-B14F-4D97-AF65-F5344CB8AC3E}">
        <p14:creationId xmlns:p14="http://schemas.microsoft.com/office/powerpoint/2010/main" val="4032799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smtClean="0"/>
              <a:t>EYFS – Where Relationships Education fits in</a:t>
            </a:r>
            <a:endParaRPr lang="en-GB" b="1" dirty="0"/>
          </a:p>
        </p:txBody>
      </p:sp>
      <p:sp>
        <p:nvSpPr>
          <p:cNvPr id="3" name="Content Placeholder 2"/>
          <p:cNvSpPr>
            <a:spLocks noGrp="1"/>
          </p:cNvSpPr>
          <p:nvPr>
            <p:ph idx="1"/>
          </p:nvPr>
        </p:nvSpPr>
        <p:spPr>
          <a:xfrm>
            <a:off x="838200" y="1485900"/>
            <a:ext cx="10515600" cy="5134708"/>
          </a:xfrm>
        </p:spPr>
        <p:txBody>
          <a:bodyPr>
            <a:normAutofit fontScale="85000" lnSpcReduction="20000"/>
          </a:bodyPr>
          <a:lstStyle/>
          <a:p>
            <a:r>
              <a:rPr lang="en-GB" dirty="0" smtClean="0"/>
              <a:t>Building relationships:</a:t>
            </a:r>
          </a:p>
          <a:p>
            <a:pPr lvl="1"/>
            <a:r>
              <a:rPr lang="en-US" dirty="0"/>
              <a:t>Work and play cooperatively and take turns with others.</a:t>
            </a:r>
          </a:p>
          <a:p>
            <a:pPr lvl="1"/>
            <a:r>
              <a:rPr lang="en-US" dirty="0"/>
              <a:t>Form positive attachments to adults and friendships with peers.</a:t>
            </a:r>
          </a:p>
          <a:p>
            <a:pPr lvl="1"/>
            <a:r>
              <a:rPr lang="en-US" dirty="0"/>
              <a:t>Show sensitivity to their own and to others’ needs.</a:t>
            </a:r>
          </a:p>
          <a:p>
            <a:r>
              <a:rPr lang="en-US" dirty="0" smtClean="0"/>
              <a:t>Managing self:</a:t>
            </a:r>
          </a:p>
          <a:p>
            <a:pPr lvl="1"/>
            <a:r>
              <a:rPr lang="en-US" dirty="0"/>
              <a:t>Be confident to try new activities and show independence, resilience, and perseverance in the face of challenge</a:t>
            </a:r>
            <a:r>
              <a:rPr lang="en-US" dirty="0" smtClean="0"/>
              <a:t>.</a:t>
            </a:r>
            <a:endParaRPr lang="en-US" dirty="0"/>
          </a:p>
          <a:p>
            <a:pPr lvl="1"/>
            <a:r>
              <a:rPr lang="en-US" dirty="0"/>
              <a:t>Explain the reasons for rules, know right from wrong and try to behave accordingly</a:t>
            </a:r>
            <a:r>
              <a:rPr lang="en-US" dirty="0" smtClean="0"/>
              <a:t>.</a:t>
            </a:r>
            <a:endParaRPr lang="en-US" dirty="0"/>
          </a:p>
          <a:p>
            <a:pPr lvl="1"/>
            <a:r>
              <a:rPr lang="en-US" dirty="0"/>
              <a:t>Manage their own basic hygiene and personal needs, including dressing, going to the toilet, and understanding the importance of healthy food choices.</a:t>
            </a:r>
          </a:p>
          <a:p>
            <a:r>
              <a:rPr lang="en-US" dirty="0" smtClean="0"/>
              <a:t>Self regulation:</a:t>
            </a:r>
          </a:p>
          <a:p>
            <a:pPr lvl="1"/>
            <a:r>
              <a:rPr lang="en-US" dirty="0"/>
              <a:t>Show an understanding of their own feelings and those of others and begin to regulate their </a:t>
            </a:r>
            <a:r>
              <a:rPr lang="en-US" dirty="0" err="1"/>
              <a:t>behaviour</a:t>
            </a:r>
            <a:r>
              <a:rPr lang="en-US" dirty="0"/>
              <a:t> accordingly</a:t>
            </a:r>
            <a:r>
              <a:rPr lang="en-US" dirty="0" smtClean="0"/>
              <a:t>.</a:t>
            </a:r>
            <a:endParaRPr lang="en-US" dirty="0"/>
          </a:p>
          <a:p>
            <a:pPr lvl="1"/>
            <a:r>
              <a:rPr lang="en-US" dirty="0"/>
              <a:t>Set and work towards simple goals, being able to wait for what they want and control their immediate impulses when appropriate</a:t>
            </a:r>
            <a:r>
              <a:rPr lang="en-US" dirty="0" smtClean="0"/>
              <a:t>.</a:t>
            </a:r>
            <a:endParaRPr lang="en-US" dirty="0"/>
          </a:p>
          <a:p>
            <a:pPr lvl="1"/>
            <a:r>
              <a:rPr lang="en-US" dirty="0"/>
              <a:t>Give focused attention to what the teacher says, responding appropriately even when engaged in activity, and show an ability to follow instructions involving several ideas or actions.</a:t>
            </a:r>
          </a:p>
          <a:p>
            <a:endParaRPr lang="en-GB"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80200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smtClean="0"/>
              <a:t>EYFS – Where Relationships Education fits in</a:t>
            </a:r>
            <a:endParaRPr lang="en-GB" b="1" dirty="0"/>
          </a:p>
        </p:txBody>
      </p:sp>
      <p:sp>
        <p:nvSpPr>
          <p:cNvPr id="3" name="Content Placeholder 2"/>
          <p:cNvSpPr>
            <a:spLocks noGrp="1"/>
          </p:cNvSpPr>
          <p:nvPr>
            <p:ph idx="1"/>
          </p:nvPr>
        </p:nvSpPr>
        <p:spPr>
          <a:xfrm>
            <a:off x="838200" y="1485900"/>
            <a:ext cx="10515600" cy="5134708"/>
          </a:xfrm>
        </p:spPr>
        <p:txBody>
          <a:bodyPr>
            <a:normAutofit/>
          </a:bodyPr>
          <a:lstStyle/>
          <a:p>
            <a:r>
              <a:rPr lang="en-US" sz="2400" dirty="0" smtClean="0"/>
              <a:t>The natural world</a:t>
            </a:r>
          </a:p>
          <a:p>
            <a:pPr lvl="1"/>
            <a:r>
              <a:rPr lang="en-US" dirty="0" smtClean="0"/>
              <a:t>Explore </a:t>
            </a:r>
            <a:r>
              <a:rPr lang="en-US" dirty="0"/>
              <a:t>the natural world around them, making observations and drawing pictures of animals and </a:t>
            </a:r>
            <a:r>
              <a:rPr lang="en-US" dirty="0" smtClean="0"/>
              <a:t>plants.</a:t>
            </a:r>
          </a:p>
          <a:p>
            <a:pPr lvl="1"/>
            <a:r>
              <a:rPr lang="en-US" dirty="0" smtClean="0"/>
              <a:t>Know </a:t>
            </a:r>
            <a:r>
              <a:rPr lang="en-US" dirty="0"/>
              <a:t>some similarities and differences between the natural world around them and contrasting environments, drawing on their experiences and what has been read in </a:t>
            </a:r>
            <a:r>
              <a:rPr lang="en-US" dirty="0" smtClean="0"/>
              <a:t>class.</a:t>
            </a:r>
          </a:p>
          <a:p>
            <a:pPr lvl="1"/>
            <a:r>
              <a:rPr lang="en-US" dirty="0" smtClean="0"/>
              <a:t>Understand </a:t>
            </a:r>
            <a:r>
              <a:rPr lang="en-US" dirty="0"/>
              <a:t>some important processes and changes in the natural world around them, including the seasons and changing </a:t>
            </a:r>
            <a:r>
              <a:rPr lang="en-US" dirty="0" smtClean="0"/>
              <a:t>states of </a:t>
            </a:r>
            <a:r>
              <a:rPr lang="en-US" dirty="0"/>
              <a:t>matter.</a:t>
            </a:r>
          </a:p>
          <a:p>
            <a:endParaRPr lang="en-GB"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19781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smtClean="0"/>
              <a:t>National Science Curriculum</a:t>
            </a:r>
            <a:endParaRPr lang="en-GB" b="1" dirty="0"/>
          </a:p>
        </p:txBody>
      </p:sp>
      <p:sp>
        <p:nvSpPr>
          <p:cNvPr id="3" name="Content Placeholder 2"/>
          <p:cNvSpPr>
            <a:spLocks noGrp="1"/>
          </p:cNvSpPr>
          <p:nvPr>
            <p:ph idx="1"/>
          </p:nvPr>
        </p:nvSpPr>
        <p:spPr>
          <a:xfrm>
            <a:off x="838200" y="1581150"/>
            <a:ext cx="10515600" cy="4595813"/>
          </a:xfrm>
        </p:spPr>
        <p:txBody>
          <a:bodyPr>
            <a:noAutofit/>
          </a:bodyPr>
          <a:lstStyle/>
          <a:p>
            <a:r>
              <a:rPr lang="en-US" sz="2600" dirty="0"/>
              <a:t>Year 1 - Identify, name, draw and label the basic parts of the human body and say which part of the body is associated with each sense.</a:t>
            </a:r>
          </a:p>
          <a:p>
            <a:r>
              <a:rPr lang="en-US" sz="2600" dirty="0"/>
              <a:t>Year 2 - Notice that animals, including humans, have offspring which grow into adults.</a:t>
            </a:r>
          </a:p>
          <a:p>
            <a:r>
              <a:rPr lang="en-US" sz="2600" dirty="0"/>
              <a:t>Year 5 - describe the differences in the life cycles of a mammal, an amphibian, an insect and a bird. </a:t>
            </a:r>
          </a:p>
          <a:p>
            <a:r>
              <a:rPr lang="en-US" sz="2600" dirty="0"/>
              <a:t>Year 5 - describe the life process of reproduction in some plants and animals.</a:t>
            </a:r>
          </a:p>
          <a:p>
            <a:r>
              <a:rPr lang="en-US" sz="2600" dirty="0"/>
              <a:t>Year 5 - describe the changes as humans develop to old age. </a:t>
            </a:r>
            <a:r>
              <a:rPr lang="en-US" sz="2600" i="1" dirty="0"/>
              <a:t>(They should learn about the changes experienced in puberty.)</a:t>
            </a:r>
          </a:p>
          <a:p>
            <a:r>
              <a:rPr lang="en-GB" sz="2600" dirty="0"/>
              <a:t>Year 6 - </a:t>
            </a:r>
            <a:r>
              <a:rPr lang="en-US" sz="2600" dirty="0" err="1"/>
              <a:t>recognise</a:t>
            </a:r>
            <a:r>
              <a:rPr lang="en-US" sz="2600" dirty="0"/>
              <a:t> that living things produce offspring of the same kind, but normally offspring vary and are not identical to their parents.</a:t>
            </a:r>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36697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dirty="0" smtClean="0"/>
              <a:t>Equalities Act 2010 and schools</a:t>
            </a:r>
            <a:endParaRPr lang="en-GB" b="1" dirty="0"/>
          </a:p>
        </p:txBody>
      </p:sp>
      <p:sp>
        <p:nvSpPr>
          <p:cNvPr id="3" name="Content Placeholder 2"/>
          <p:cNvSpPr>
            <a:spLocks noGrp="1"/>
          </p:cNvSpPr>
          <p:nvPr>
            <p:ph idx="1"/>
          </p:nvPr>
        </p:nvSpPr>
        <p:spPr>
          <a:xfrm>
            <a:off x="838200" y="1617786"/>
            <a:ext cx="10515600" cy="4791806"/>
          </a:xfrm>
        </p:spPr>
        <p:txBody>
          <a:bodyPr>
            <a:normAutofit lnSpcReduction="10000"/>
          </a:bodyPr>
          <a:lstStyle/>
          <a:p>
            <a:r>
              <a:rPr lang="en-US" b="1" dirty="0"/>
              <a:t>9 Protected characteristics </a:t>
            </a:r>
            <a:r>
              <a:rPr lang="en-US" dirty="0"/>
              <a:t>-  age, gender reassignment, being married or in a civil partnership, pregnancy or maternity, </a:t>
            </a:r>
            <a:r>
              <a:rPr lang="en-US" dirty="0" smtClean="0"/>
              <a:t>disability, race</a:t>
            </a:r>
            <a:r>
              <a:rPr lang="en-US" dirty="0"/>
              <a:t>, religion or belief, sex, sexual orientation. </a:t>
            </a:r>
          </a:p>
          <a:p>
            <a:r>
              <a:rPr lang="en-US" dirty="0"/>
              <a:t>2.9 schools are free to include a full range of issues, ideas and materials in their syllabus, and to expose pupils to thoughts and ideas of all kinds, however challenging or controversial, without fear of legal challenge based on a protected characteristic. Complaints against the content of the curriculum would not give rise to a valid complaint. </a:t>
            </a:r>
          </a:p>
          <a:p>
            <a:r>
              <a:rPr lang="en-US" dirty="0"/>
              <a:t>3.27 Teaching should be based on facts and should enable pupils to develop an understanding of how the law applies to different relationships. </a:t>
            </a:r>
            <a:r>
              <a:rPr lang="en-US" dirty="0" smtClean="0"/>
              <a:t>	</a:t>
            </a:r>
            <a:endParaRPr lang="en-GB"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11199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dirty="0" smtClean="0"/>
              <a:t>The RSE curriculum at St James will:</a:t>
            </a:r>
            <a:endParaRPr lang="en-GB" b="1" dirty="0"/>
          </a:p>
        </p:txBody>
      </p:sp>
      <p:sp>
        <p:nvSpPr>
          <p:cNvPr id="3" name="Content Placeholder 2"/>
          <p:cNvSpPr>
            <a:spLocks noGrp="1"/>
          </p:cNvSpPr>
          <p:nvPr>
            <p:ph idx="1"/>
          </p:nvPr>
        </p:nvSpPr>
        <p:spPr>
          <a:xfrm>
            <a:off x="838200" y="1617786"/>
            <a:ext cx="10515600" cy="4791806"/>
          </a:xfrm>
        </p:spPr>
        <p:txBody>
          <a:bodyPr>
            <a:normAutofit/>
          </a:bodyPr>
          <a:lstStyle/>
          <a:p>
            <a:pPr marL="457200" indent="-457200">
              <a:buFont typeface="Wingdings" panose="05000000000000000000" pitchFamily="2" charset="2"/>
              <a:buChar char="Ø"/>
            </a:pPr>
            <a:r>
              <a:rPr lang="en-GB" dirty="0"/>
              <a:t>Be linked to </a:t>
            </a:r>
            <a:r>
              <a:rPr lang="en-GB" dirty="0" smtClean="0"/>
              <a:t>the statutory </a:t>
            </a:r>
            <a:r>
              <a:rPr lang="en-GB" dirty="0"/>
              <a:t>National Curriculum and </a:t>
            </a:r>
            <a:r>
              <a:rPr lang="en-GB" dirty="0" smtClean="0"/>
              <a:t>the EYFS </a:t>
            </a:r>
            <a:r>
              <a:rPr lang="en-GB" dirty="0"/>
              <a:t>framework</a:t>
            </a:r>
          </a:p>
          <a:p>
            <a:pPr marL="457200" indent="-457200">
              <a:buFont typeface="Wingdings" panose="05000000000000000000" pitchFamily="2" charset="2"/>
              <a:buChar char="Ø"/>
            </a:pPr>
            <a:r>
              <a:rPr lang="en-GB" dirty="0"/>
              <a:t>Adhere to the Equality Act 2010</a:t>
            </a:r>
          </a:p>
          <a:p>
            <a:pPr marL="457200" indent="-457200">
              <a:buFont typeface="Wingdings" panose="05000000000000000000" pitchFamily="2" charset="2"/>
              <a:buChar char="Ø"/>
            </a:pPr>
            <a:r>
              <a:rPr lang="en-GB" dirty="0"/>
              <a:t>Adhere to the Statutory RSE Guidance 2020</a:t>
            </a:r>
          </a:p>
          <a:p>
            <a:pPr marL="457200" indent="-457200">
              <a:buFont typeface="Wingdings" panose="05000000000000000000" pitchFamily="2" charset="2"/>
              <a:buChar char="Ø"/>
            </a:pPr>
            <a:r>
              <a:rPr lang="en-GB" dirty="0"/>
              <a:t>Reflect Ofsted </a:t>
            </a:r>
            <a:r>
              <a:rPr lang="en-GB" dirty="0" smtClean="0"/>
              <a:t>expectations </a:t>
            </a:r>
            <a:r>
              <a:rPr lang="en-GB" dirty="0"/>
              <a:t>regarding tolerance and </a:t>
            </a:r>
            <a:r>
              <a:rPr lang="en-GB" dirty="0" smtClean="0"/>
              <a:t>equality</a:t>
            </a:r>
            <a:endParaRPr lang="en-GB" dirty="0"/>
          </a:p>
          <a:p>
            <a:pPr marL="457200" indent="-457200">
              <a:buFont typeface="Wingdings" panose="05000000000000000000" pitchFamily="2" charset="2"/>
              <a:buChar char="Ø"/>
            </a:pPr>
            <a:r>
              <a:rPr lang="en-GB" dirty="0"/>
              <a:t>Be focused on how to maintain positive </a:t>
            </a:r>
            <a:r>
              <a:rPr lang="en-GB" dirty="0" smtClean="0"/>
              <a:t>friendships/relationships</a:t>
            </a:r>
            <a:endParaRPr lang="en-GB" dirty="0"/>
          </a:p>
          <a:p>
            <a:pPr marL="457200" indent="-457200">
              <a:buFont typeface="Wingdings" panose="05000000000000000000" pitchFamily="2" charset="2"/>
              <a:buChar char="Ø"/>
            </a:pPr>
            <a:r>
              <a:rPr lang="en-US" dirty="0" smtClean="0"/>
              <a:t>Include some elements of sex education</a:t>
            </a:r>
          </a:p>
          <a:p>
            <a:pPr marL="0" indent="0">
              <a:buNone/>
            </a:pPr>
            <a:endParaRPr lang="en-GB" dirty="0" smtClean="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336186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dirty="0" smtClean="0"/>
              <a:t>Why will we teach sex education?</a:t>
            </a:r>
            <a:endParaRPr lang="en-GB" b="1" dirty="0"/>
          </a:p>
        </p:txBody>
      </p:sp>
      <p:sp>
        <p:nvSpPr>
          <p:cNvPr id="3" name="Content Placeholder 2"/>
          <p:cNvSpPr>
            <a:spLocks noGrp="1"/>
          </p:cNvSpPr>
          <p:nvPr>
            <p:ph idx="1"/>
          </p:nvPr>
        </p:nvSpPr>
        <p:spPr>
          <a:xfrm>
            <a:off x="838200" y="1623401"/>
            <a:ext cx="10515600" cy="4513629"/>
          </a:xfrm>
        </p:spPr>
        <p:txBody>
          <a:bodyPr>
            <a:noAutofit/>
          </a:bodyPr>
          <a:lstStyle/>
          <a:p>
            <a:r>
              <a:rPr lang="en-US" sz="2400" dirty="0" smtClean="0"/>
              <a:t>Children should know the correct terminology and vocabulary for their body parts. Children should know about their bodies and should be able to talk in confidence about what they are feeling / experiencing. </a:t>
            </a:r>
            <a:r>
              <a:rPr lang="en-US" sz="2400" dirty="0"/>
              <a:t>This is especially crucial for safeguarding purposes. </a:t>
            </a:r>
            <a:endParaRPr lang="en-US" sz="2400" dirty="0" smtClean="0"/>
          </a:p>
          <a:p>
            <a:r>
              <a:rPr lang="en-US" sz="2400" dirty="0" smtClean="0"/>
              <a:t>As sex education is not compulsory, parents can choose to withdraw their child from sex education lessons. </a:t>
            </a:r>
          </a:p>
          <a:p>
            <a:r>
              <a:rPr lang="en-US" sz="2400" dirty="0" smtClean="0"/>
              <a:t>The </a:t>
            </a:r>
            <a:r>
              <a:rPr lang="en-US" sz="2400" dirty="0"/>
              <a:t>Science National Curriculum also teaches aspects of sex </a:t>
            </a:r>
            <a:r>
              <a:rPr lang="en-US" sz="2400" dirty="0" smtClean="0"/>
              <a:t>education </a:t>
            </a:r>
            <a:r>
              <a:rPr lang="en-US" sz="2400" dirty="0"/>
              <a:t>– growing and changing, </a:t>
            </a:r>
            <a:r>
              <a:rPr lang="en-US" sz="2400" dirty="0" smtClean="0"/>
              <a:t>life cycles, reproduction.</a:t>
            </a:r>
            <a:r>
              <a:rPr lang="en-US" sz="2400" dirty="0"/>
              <a:t> </a:t>
            </a:r>
            <a:r>
              <a:rPr lang="en-US" sz="2400" dirty="0" smtClean="0"/>
              <a:t>As </a:t>
            </a:r>
            <a:r>
              <a:rPr lang="en-US" sz="2400" dirty="0"/>
              <a:t>this is part of the National Curriculum, this is compulsory</a:t>
            </a:r>
            <a:r>
              <a:rPr lang="en-US" sz="2400" dirty="0" smtClean="0"/>
              <a:t>. Parents cannot withdraw children from Science lessons. </a:t>
            </a:r>
            <a:endParaRPr lang="en-US" sz="2400" dirty="0"/>
          </a:p>
          <a:p>
            <a:endParaRPr lang="en-US" sz="2300" dirty="0" smtClean="0"/>
          </a:p>
          <a:p>
            <a:endParaRPr lang="en-US" sz="2300"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76095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dirty="0" smtClean="0"/>
              <a:t>The Government’s view on sex education</a:t>
            </a:r>
            <a:endParaRPr lang="en-GB" b="1" dirty="0"/>
          </a:p>
        </p:txBody>
      </p:sp>
      <p:sp>
        <p:nvSpPr>
          <p:cNvPr id="3" name="Content Placeholder 2"/>
          <p:cNvSpPr>
            <a:spLocks noGrp="1"/>
          </p:cNvSpPr>
          <p:nvPr>
            <p:ph idx="1"/>
          </p:nvPr>
        </p:nvSpPr>
        <p:spPr>
          <a:xfrm>
            <a:off x="838200" y="1617786"/>
            <a:ext cx="9906000" cy="4791806"/>
          </a:xfrm>
        </p:spPr>
        <p:txBody>
          <a:bodyPr>
            <a:normAutofit fontScale="92500" lnSpcReduction="10000"/>
          </a:bodyPr>
          <a:lstStyle/>
          <a:p>
            <a:r>
              <a:rPr lang="en-US" dirty="0"/>
              <a:t>It is not compulsory for primary schools to teach sex education. However, we feel that it is important for children to know how their bodies change and develop.</a:t>
            </a:r>
          </a:p>
          <a:p>
            <a:r>
              <a:rPr lang="en-US" dirty="0"/>
              <a:t>It is important that the transition phase before moving to secondary school supports pupils’ ongoing emotional and physical development effectively. The Department continues to recommend therefore that all primary schools should have a sex education </a:t>
            </a:r>
            <a:r>
              <a:rPr lang="en-US" dirty="0" err="1"/>
              <a:t>programme</a:t>
            </a:r>
            <a:r>
              <a:rPr lang="en-US" dirty="0"/>
              <a:t> tailored to the age and the physical and emotional maturity of the pupils. It should ensure that both boys and girls are prepared for the changes that adolescence brings and – drawing on knowledge of the human life cycle set out in the national curriculum for science - how a baby is conceived and born</a:t>
            </a:r>
            <a:r>
              <a:rPr lang="en-US" dirty="0" smtClean="0"/>
              <a:t>.</a:t>
            </a:r>
          </a:p>
          <a:p>
            <a:pPr marL="0" indent="0">
              <a:buNone/>
            </a:pPr>
            <a:r>
              <a:rPr lang="en-US" sz="1900" dirty="0"/>
              <a:t>Relationships Education, Relationships and Sex Education (RSE) and Health Education Guidance, </a:t>
            </a:r>
            <a:r>
              <a:rPr lang="en-US" sz="1900" dirty="0" err="1"/>
              <a:t>DfE</a:t>
            </a:r>
            <a:r>
              <a:rPr lang="en-US" sz="1900" dirty="0"/>
              <a:t>, </a:t>
            </a:r>
            <a:r>
              <a:rPr lang="en-US" sz="1900" dirty="0" smtClean="0"/>
              <a:t>2020</a:t>
            </a:r>
            <a:endParaRPr lang="en-US" sz="1900"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1" name="Content Placeholder 11"/>
          <p:cNvPicPr>
            <a:picLocks/>
          </p:cNvPicPr>
          <p:nvPr/>
        </p:nvPicPr>
        <p:blipFill rotWithShape="1">
          <a:blip r:embed="rId3"/>
          <a:srcRect l="18930" t="7315" r="64162" b="13005"/>
          <a:stretch/>
        </p:blipFill>
        <p:spPr bwMode="auto">
          <a:xfrm>
            <a:off x="10497342" y="931544"/>
            <a:ext cx="1576826" cy="24037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699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90" y="595849"/>
            <a:ext cx="10515600" cy="1110396"/>
          </a:xfrm>
        </p:spPr>
        <p:txBody>
          <a:bodyPr>
            <a:normAutofit fontScale="90000"/>
          </a:bodyPr>
          <a:lstStyle/>
          <a:p>
            <a:r>
              <a:rPr lang="en-US" b="1" dirty="0" smtClean="0"/>
              <a:t>Why </a:t>
            </a:r>
            <a:r>
              <a:rPr lang="en-US" b="1" dirty="0"/>
              <a:t>is Relationships and sex education </a:t>
            </a:r>
            <a:r>
              <a:rPr lang="en-US" b="1" dirty="0" smtClean="0"/>
              <a:t>important?</a:t>
            </a:r>
            <a:endParaRPr lang="en-GB" b="1" dirty="0"/>
          </a:p>
        </p:txBody>
      </p:sp>
      <p:sp>
        <p:nvSpPr>
          <p:cNvPr id="3" name="Content Placeholder 2"/>
          <p:cNvSpPr>
            <a:spLocks noGrp="1"/>
          </p:cNvSpPr>
          <p:nvPr>
            <p:ph idx="1"/>
          </p:nvPr>
        </p:nvSpPr>
        <p:spPr>
          <a:xfrm>
            <a:off x="814990" y="1748218"/>
            <a:ext cx="10515600" cy="4513629"/>
          </a:xfrm>
        </p:spPr>
        <p:txBody>
          <a:bodyPr>
            <a:noAutofit/>
          </a:bodyPr>
          <a:lstStyle/>
          <a:p>
            <a:r>
              <a:rPr lang="en-US" sz="2400" dirty="0" smtClean="0"/>
              <a:t>Children should know that positive, caring and safe relationships are key</a:t>
            </a:r>
          </a:p>
          <a:p>
            <a:r>
              <a:rPr lang="en-US" sz="2400" dirty="0" smtClean="0"/>
              <a:t>Puberty is starting earlier, for some children from the age of 8</a:t>
            </a:r>
            <a:endParaRPr lang="en-US" sz="2400" dirty="0"/>
          </a:p>
          <a:p>
            <a:r>
              <a:rPr lang="en-US" sz="2400" dirty="0" smtClean="0"/>
              <a:t>To address any unwanted misconceptions that children may have</a:t>
            </a:r>
          </a:p>
          <a:p>
            <a:r>
              <a:rPr lang="en-US" sz="2400" dirty="0" smtClean="0"/>
              <a:t>For safeguarding purposes:</a:t>
            </a:r>
          </a:p>
          <a:p>
            <a:pPr lvl="1"/>
            <a:r>
              <a:rPr lang="en-US" dirty="0" smtClean="0"/>
              <a:t>Grooming</a:t>
            </a:r>
          </a:p>
          <a:p>
            <a:pPr lvl="1"/>
            <a:r>
              <a:rPr lang="en-US" dirty="0" smtClean="0"/>
              <a:t>Child sexual exploitation</a:t>
            </a:r>
          </a:p>
          <a:p>
            <a:pPr lvl="1"/>
            <a:r>
              <a:rPr lang="en-US" dirty="0" smtClean="0"/>
              <a:t>Abuse </a:t>
            </a:r>
          </a:p>
          <a:p>
            <a:pPr lvl="1"/>
            <a:r>
              <a:rPr lang="en-US" dirty="0" smtClean="0"/>
              <a:t>Sexting </a:t>
            </a:r>
          </a:p>
          <a:p>
            <a:pPr lvl="1"/>
            <a:r>
              <a:rPr lang="en-US" dirty="0" smtClean="0"/>
              <a:t>Online pornography </a:t>
            </a:r>
          </a:p>
          <a:p>
            <a:endParaRPr lang="en-US" sz="2300"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92684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64" y="440599"/>
            <a:ext cx="10515600" cy="1110396"/>
          </a:xfrm>
        </p:spPr>
        <p:txBody>
          <a:bodyPr/>
          <a:lstStyle/>
          <a:p>
            <a:r>
              <a:rPr lang="en-US" b="1" dirty="0" smtClean="0"/>
              <a:t>Which are the optional areas?</a:t>
            </a:r>
            <a:endParaRPr lang="en-GB"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graphicFrame>
        <p:nvGraphicFramePr>
          <p:cNvPr id="15" name="Table 14"/>
          <p:cNvGraphicFramePr>
            <a:graphicFrameLocks noGrp="1"/>
          </p:cNvGraphicFramePr>
          <p:nvPr>
            <p:extLst>
              <p:ext uri="{D42A27DB-BD31-4B8C-83A1-F6EECF244321}">
                <p14:modId xmlns:p14="http://schemas.microsoft.com/office/powerpoint/2010/main" val="654208914"/>
              </p:ext>
            </p:extLst>
          </p:nvPr>
        </p:nvGraphicFramePr>
        <p:xfrm>
          <a:off x="485649" y="1253197"/>
          <a:ext cx="10381615" cy="5516880"/>
        </p:xfrm>
        <a:graphic>
          <a:graphicData uri="http://schemas.openxmlformats.org/drawingml/2006/table">
            <a:tbl>
              <a:tblPr firstRow="1" firstCol="1" bandRow="1">
                <a:tableStyleId>{5C22544A-7EE6-4342-B048-85BDC9FD1C3A}</a:tableStyleId>
              </a:tblPr>
              <a:tblGrid>
                <a:gridCol w="2066643">
                  <a:extLst>
                    <a:ext uri="{9D8B030D-6E8A-4147-A177-3AD203B41FA5}">
                      <a16:colId xmlns:a16="http://schemas.microsoft.com/office/drawing/2014/main" val="1410739613"/>
                    </a:ext>
                  </a:extLst>
                </a:gridCol>
                <a:gridCol w="8314972">
                  <a:extLst>
                    <a:ext uri="{9D8B030D-6E8A-4147-A177-3AD203B41FA5}">
                      <a16:colId xmlns:a16="http://schemas.microsoft.com/office/drawing/2014/main" val="1446358618"/>
                    </a:ext>
                  </a:extLst>
                </a:gridCol>
              </a:tblGrid>
              <a:tr h="1939131">
                <a:tc>
                  <a:txBody>
                    <a:bodyPr/>
                    <a:lstStyle/>
                    <a:p>
                      <a:pPr>
                        <a:spcAft>
                          <a:spcPts val="0"/>
                        </a:spcAft>
                      </a:pPr>
                      <a:r>
                        <a:rPr lang="en-GB" sz="2400" dirty="0">
                          <a:effectLst/>
                        </a:rPr>
                        <a:t>Year 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r>
                        <a:rPr lang="en-GB" sz="1800" b="0" dirty="0">
                          <a:solidFill>
                            <a:schemeClr val="tx1"/>
                          </a:solidFill>
                          <a:effectLst/>
                        </a:rPr>
                        <a:t>My Changing Body – The statutory Health Education content covered in this lesson is also addressed elsewhere. The </a:t>
                      </a:r>
                      <a:r>
                        <a:rPr lang="en-GB" sz="1800" b="0" dirty="0" smtClean="0">
                          <a:solidFill>
                            <a:schemeClr val="tx1"/>
                          </a:solidFill>
                          <a:effectLst/>
                        </a:rPr>
                        <a:t>lesson </a:t>
                      </a:r>
                      <a:r>
                        <a:rPr lang="en-GB" sz="1800" b="0" dirty="0">
                          <a:solidFill>
                            <a:schemeClr val="tx1"/>
                          </a:solidFill>
                          <a:effectLst/>
                        </a:rPr>
                        <a:t>is part of our optional Sex Education programme.</a:t>
                      </a:r>
                    </a:p>
                    <a:p>
                      <a:pPr>
                        <a:spcAft>
                          <a:spcPts val="0"/>
                        </a:spcAft>
                      </a:pPr>
                      <a:r>
                        <a:rPr lang="en-GB" sz="1800" b="0" dirty="0">
                          <a:solidFill>
                            <a:schemeClr val="tx1"/>
                          </a:solidFill>
                          <a:effectLst/>
                        </a:rPr>
                        <a:t>The lesson explains how mammals (cats) grow babies (kittens) inside the mother’s womb or uterus. Mammal babies are made from 2 seeds; a female egg and a male </a:t>
                      </a:r>
                      <a:r>
                        <a:rPr lang="en-GB" sz="1800" b="0" dirty="0" smtClean="0">
                          <a:solidFill>
                            <a:schemeClr val="tx1"/>
                          </a:solidFill>
                          <a:effectLst/>
                        </a:rPr>
                        <a:t>sperm. The </a:t>
                      </a:r>
                      <a:r>
                        <a:rPr lang="en-GB" sz="1800" b="0" dirty="0">
                          <a:solidFill>
                            <a:schemeClr val="tx1"/>
                          </a:solidFill>
                          <a:effectLst/>
                        </a:rPr>
                        <a:t>lesson explores what happens when the egg does not meet a sperm – the menstrual cycle</a:t>
                      </a:r>
                      <a:r>
                        <a:rPr lang="en-GB" sz="1800" b="0" dirty="0" smtClean="0">
                          <a:solidFill>
                            <a:schemeClr val="tx1"/>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 to: </a:t>
                      </a:r>
                      <a:r>
                        <a:rPr lang="en-US" sz="1600" b="0" i="0" kern="1200" dirty="0" smtClean="0">
                          <a:solidFill>
                            <a:schemeClr val="accent2">
                              <a:lumMod val="75000"/>
                            </a:schemeClr>
                          </a:solidFill>
                          <a:effectLst/>
                          <a:latin typeface="+mn-lt"/>
                          <a:ea typeface="+mn-ea"/>
                          <a:cs typeface="+mn-cs"/>
                        </a:rPr>
                        <a:t> </a:t>
                      </a:r>
                      <a:r>
                        <a:rPr lang="en-US" sz="1600" b="1" i="0" kern="1200" dirty="0" smtClean="0">
                          <a:solidFill>
                            <a:schemeClr val="accent2">
                              <a:lumMod val="75000"/>
                            </a:schemeClr>
                          </a:solidFill>
                          <a:effectLst/>
                          <a:latin typeface="+mn-lt"/>
                          <a:ea typeface="+mn-ea"/>
                          <a:cs typeface="+mn-cs"/>
                        </a:rPr>
                        <a:t>Changing adolescent body (Health Education)</a:t>
                      </a:r>
                      <a:r>
                        <a:rPr lang="en-US" sz="1600" b="0" i="0" kern="1200" dirty="0" smtClean="0">
                          <a:solidFill>
                            <a:schemeClr val="accent2">
                              <a:lumMod val="75000"/>
                            </a:schemeClr>
                          </a:solidFill>
                          <a:effectLst/>
                          <a:latin typeface="+mn-lt"/>
                          <a:ea typeface="+mn-ea"/>
                          <a:cs typeface="+mn-cs"/>
                        </a:rPr>
                        <a:t/>
                      </a:r>
                      <a:br>
                        <a:rPr lang="en-US" sz="1600" b="0" i="0" kern="1200" dirty="0" smtClean="0">
                          <a:solidFill>
                            <a:schemeClr val="accent2">
                              <a:lumMod val="75000"/>
                            </a:schemeClr>
                          </a:solidFill>
                          <a:effectLst/>
                          <a:latin typeface="+mn-lt"/>
                          <a:ea typeface="+mn-ea"/>
                          <a:cs typeface="+mn-cs"/>
                        </a:rPr>
                      </a:br>
                      <a:r>
                        <a:rPr lang="en-US" sz="1600" b="0" i="0" kern="1200" dirty="0" smtClean="0">
                          <a:solidFill>
                            <a:schemeClr val="accent2">
                              <a:lumMod val="75000"/>
                            </a:schemeClr>
                          </a:solidFill>
                          <a:effectLst/>
                          <a:latin typeface="+mn-lt"/>
                          <a:ea typeface="+mn-ea"/>
                          <a:cs typeface="+mn-cs"/>
                        </a:rPr>
                        <a:t>1. Key facts about puberty and the changing adolescent body, particularly from age 9 through to age 11, including physical and emotional changes.</a:t>
                      </a:r>
                    </a:p>
                  </a:txBody>
                  <a:tcPr marL="68580" marR="68580" marT="0" marB="0">
                    <a:solidFill>
                      <a:schemeClr val="accent1">
                        <a:lumMod val="40000"/>
                        <a:lumOff val="60000"/>
                      </a:schemeClr>
                    </a:solidFill>
                  </a:tcPr>
                </a:tc>
                <a:extLst>
                  <a:ext uri="{0D108BD9-81ED-4DB2-BD59-A6C34878D82A}">
                    <a16:rowId xmlns:a16="http://schemas.microsoft.com/office/drawing/2014/main" val="891793831"/>
                  </a:ext>
                </a:extLst>
              </a:tr>
              <a:tr h="775652">
                <a:tc>
                  <a:txBody>
                    <a:bodyPr/>
                    <a:lstStyle/>
                    <a:p>
                      <a:pPr>
                        <a:spcAft>
                          <a:spcPts val="0"/>
                        </a:spcAft>
                      </a:pPr>
                      <a:r>
                        <a:rPr lang="en-GB" sz="2400" dirty="0">
                          <a:effectLst/>
                        </a:rPr>
                        <a:t>Year 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r>
                        <a:rPr lang="en-GB" sz="1800" dirty="0">
                          <a:effectLst/>
                        </a:rPr>
                        <a:t>Is it True? – The lesson explores the idea of truth in an online context. The plenary considers gender, gender expression and gender identity. The plenary is optional content and a parent could request that their child is withdrawn from the plenary</a:t>
                      </a:r>
                      <a:r>
                        <a:rPr lang="en-GB" sz="1800" dirty="0" smtClean="0">
                          <a:effectLst/>
                        </a:rPr>
                        <a:t>.</a:t>
                      </a:r>
                    </a:p>
                    <a:p>
                      <a:pPr marL="0" lvl="0" indent="0">
                        <a:spcAft>
                          <a:spcPts val="0"/>
                        </a:spcAft>
                        <a:buFont typeface="Symbol" panose="05050102010706020507" pitchFamily="18" charset="2"/>
                        <a:buNone/>
                      </a:pPr>
                      <a:r>
                        <a:rPr lang="en-US" sz="16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a:t>
                      </a:r>
                      <a:r>
                        <a:rPr lang="en-US" sz="1600" baseline="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en-US" sz="1600" b="1" i="0" kern="1200" baseline="0" dirty="0" smtClean="0">
                          <a:solidFill>
                            <a:schemeClr val="accent2">
                              <a:lumMod val="75000"/>
                            </a:schemeClr>
                          </a:solidFill>
                          <a:effectLst/>
                          <a:latin typeface="+mn-lt"/>
                          <a:ea typeface="+mn-ea"/>
                          <a:cs typeface="+mn-cs"/>
                        </a:rPr>
                        <a:t>Respectful Relationships, Online relationships, Being Safe (Relationships Education) and Internet Safety and Harms</a:t>
                      </a:r>
                      <a:r>
                        <a:rPr lang="en-US" sz="1600" b="1" i="0" kern="1200" dirty="0" smtClean="0">
                          <a:solidFill>
                            <a:schemeClr val="accent2">
                              <a:lumMod val="75000"/>
                            </a:schemeClr>
                          </a:solidFill>
                          <a:effectLst/>
                          <a:latin typeface="+mn-lt"/>
                          <a:ea typeface="+mn-ea"/>
                          <a:cs typeface="+mn-cs"/>
                        </a:rPr>
                        <a:t> (Health Education)</a:t>
                      </a:r>
                      <a:endParaRPr lang="en-GB" sz="1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480247680"/>
                  </a:ext>
                </a:extLst>
              </a:tr>
              <a:tr h="775652">
                <a:tc>
                  <a:txBody>
                    <a:bodyPr/>
                    <a:lstStyle/>
                    <a:p>
                      <a:pPr>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Year 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Changing Bodies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and Feelings – this lesson teaches the </a:t>
                      </a:r>
                      <a:r>
                        <a:rPr lang="en-US" sz="1800" b="0" i="0" kern="1200" dirty="0" smtClean="0">
                          <a:solidFill>
                            <a:schemeClr val="dk1"/>
                          </a:solidFill>
                          <a:effectLst/>
                          <a:latin typeface="+mn-lt"/>
                          <a:ea typeface="+mn-ea"/>
                          <a:cs typeface="+mn-cs"/>
                        </a:rPr>
                        <a:t>correct words for the male and female external sexual organs.</a:t>
                      </a:r>
                      <a:r>
                        <a:rPr lang="en-US" sz="1800" b="0" i="0" kern="1200" baseline="0" dirty="0" smtClean="0">
                          <a:solidFill>
                            <a:schemeClr val="dk1"/>
                          </a:solidFill>
                          <a:effectLst/>
                          <a:latin typeface="+mn-lt"/>
                          <a:ea typeface="+mn-ea"/>
                          <a:cs typeface="+mn-cs"/>
                        </a:rPr>
                        <a:t> It also gives the opportunity to d</a:t>
                      </a:r>
                      <a:r>
                        <a:rPr lang="en-US" sz="1800" b="0" i="0" kern="1200" dirty="0" smtClean="0">
                          <a:solidFill>
                            <a:schemeClr val="dk1"/>
                          </a:solidFill>
                          <a:effectLst/>
                          <a:latin typeface="+mn-lt"/>
                          <a:ea typeface="+mn-ea"/>
                          <a:cs typeface="+mn-cs"/>
                        </a:rPr>
                        <a:t>iscuss some of the myths associated with puberty.</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6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 to: </a:t>
                      </a:r>
                      <a:r>
                        <a:rPr lang="en-US" sz="1600" b="0" i="0" kern="1200" dirty="0" smtClean="0">
                          <a:solidFill>
                            <a:schemeClr val="accent2">
                              <a:lumMod val="75000"/>
                            </a:schemeClr>
                          </a:solidFill>
                          <a:effectLst/>
                          <a:latin typeface="+mn-lt"/>
                          <a:ea typeface="+mn-ea"/>
                          <a:cs typeface="+mn-cs"/>
                        </a:rPr>
                        <a:t> </a:t>
                      </a:r>
                      <a:r>
                        <a:rPr lang="en-US" sz="1600" b="1" i="0" kern="1200" dirty="0" smtClean="0">
                          <a:solidFill>
                            <a:schemeClr val="accent2">
                              <a:lumMod val="75000"/>
                            </a:schemeClr>
                          </a:solidFill>
                          <a:effectLst/>
                          <a:latin typeface="+mn-lt"/>
                          <a:ea typeface="+mn-ea"/>
                          <a:cs typeface="+mn-cs"/>
                        </a:rPr>
                        <a:t>Changing adolescent body (Health Education)</a:t>
                      </a:r>
                      <a:r>
                        <a:rPr lang="en-US" sz="1600" b="0" i="0" kern="1200" dirty="0" smtClean="0">
                          <a:solidFill>
                            <a:schemeClr val="accent2">
                              <a:lumMod val="75000"/>
                            </a:schemeClr>
                          </a:solidFill>
                          <a:effectLst/>
                          <a:latin typeface="+mn-lt"/>
                          <a:ea typeface="+mn-ea"/>
                          <a:cs typeface="+mn-cs"/>
                        </a:rPr>
                        <a:t/>
                      </a:r>
                      <a:br>
                        <a:rPr lang="en-US" sz="1600" b="0" i="0" kern="1200" dirty="0" smtClean="0">
                          <a:solidFill>
                            <a:schemeClr val="accent2">
                              <a:lumMod val="75000"/>
                            </a:schemeClr>
                          </a:solidFill>
                          <a:effectLst/>
                          <a:latin typeface="+mn-lt"/>
                          <a:ea typeface="+mn-ea"/>
                          <a:cs typeface="+mn-cs"/>
                        </a:rPr>
                      </a:br>
                      <a:r>
                        <a:rPr lang="en-US" sz="1600" b="0" i="0" kern="1200" dirty="0" smtClean="0">
                          <a:solidFill>
                            <a:schemeClr val="accent2">
                              <a:lumMod val="75000"/>
                            </a:schemeClr>
                          </a:solidFill>
                          <a:effectLst/>
                          <a:latin typeface="+mn-lt"/>
                          <a:ea typeface="+mn-ea"/>
                          <a:cs typeface="+mn-cs"/>
                        </a:rPr>
                        <a:t>1. Key facts about puberty and the changing adolescent body, particularly from age 9 through to age 11, including physical and emotional changes.</a:t>
                      </a:r>
                    </a:p>
                  </a:txBody>
                  <a:tcPr marL="68580" marR="68580" marT="0" marB="0">
                    <a:solidFill>
                      <a:schemeClr val="accent1">
                        <a:lumMod val="40000"/>
                        <a:lumOff val="60000"/>
                      </a:schemeClr>
                    </a:solidFill>
                  </a:tcPr>
                </a:tc>
                <a:extLst>
                  <a:ext uri="{0D108BD9-81ED-4DB2-BD59-A6C34878D82A}">
                    <a16:rowId xmlns:a16="http://schemas.microsoft.com/office/drawing/2014/main" val="159767688"/>
                  </a:ext>
                </a:extLst>
              </a:tr>
            </a:tbl>
          </a:graphicData>
        </a:graphic>
      </p:graphicFrame>
    </p:spTree>
    <p:extLst>
      <p:ext uri="{BB962C8B-B14F-4D97-AF65-F5344CB8AC3E}">
        <p14:creationId xmlns:p14="http://schemas.microsoft.com/office/powerpoint/2010/main" val="351187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smtClean="0"/>
              <a:t>Relationship education: The view of the </a:t>
            </a:r>
            <a:r>
              <a:rPr lang="en-US" b="1" dirty="0" err="1" smtClean="0"/>
              <a:t>DfE</a:t>
            </a:r>
            <a:endParaRPr lang="en-GB" b="1" dirty="0"/>
          </a:p>
        </p:txBody>
      </p:sp>
      <p:sp>
        <p:nvSpPr>
          <p:cNvPr id="3" name="Content Placeholder 2"/>
          <p:cNvSpPr>
            <a:spLocks noGrp="1"/>
          </p:cNvSpPr>
          <p:nvPr>
            <p:ph idx="1"/>
          </p:nvPr>
        </p:nvSpPr>
        <p:spPr>
          <a:xfrm>
            <a:off x="838200" y="1565031"/>
            <a:ext cx="10515600" cy="4611932"/>
          </a:xfrm>
        </p:spPr>
        <p:txBody>
          <a:bodyPr>
            <a:normAutofit fontScale="92500"/>
          </a:bodyPr>
          <a:lstStyle/>
          <a:p>
            <a:r>
              <a:rPr lang="en-US" sz="2600" dirty="0"/>
              <a:t>To embrace the challenges of creating a happy and successful adult life, pupils need knowledge that will enable them to make informed decisions about their wellbeing, health and relationships and to build their self-efficacy. Pupils can also put this knowledge into practice as they develop the capacity to make sound decisions when facing risks, challenges and complex contexts. Everyone faces difficult situations in their lives. These subjects can support young people to develop resilience, to know how and when to ask for help, and to know where to access support. </a:t>
            </a:r>
          </a:p>
          <a:p>
            <a:r>
              <a:rPr lang="en-US" sz="2600" dirty="0" smtClean="0"/>
              <a:t>High </a:t>
            </a:r>
            <a:r>
              <a:rPr lang="en-US" sz="2600" dirty="0"/>
              <a:t>quality, evidence-based and age-appropriate teaching of these subjects can help prepare pupils for the opportunities, responsibilities and experiences of adult life. They can also enable schools to promote the spiritual, moral, social, cultural, mental and physical development of pupils, at school and in society</a:t>
            </a:r>
            <a:r>
              <a:rPr lang="en-US" sz="2600" dirty="0" smtClean="0"/>
              <a:t>.</a:t>
            </a:r>
            <a:endParaRPr lang="en-US" sz="1900" dirty="0" smtClean="0"/>
          </a:p>
          <a:p>
            <a:pPr marL="0" indent="0">
              <a:buNone/>
            </a:pPr>
            <a:r>
              <a:rPr lang="en-US" sz="1900" dirty="0" smtClean="0"/>
              <a:t>Relationships </a:t>
            </a:r>
            <a:r>
              <a:rPr lang="en-US" sz="2000" dirty="0" smtClean="0"/>
              <a:t>Education</a:t>
            </a:r>
            <a:r>
              <a:rPr lang="en-US" sz="2000" dirty="0"/>
              <a:t>, Relationships and Sex Education (RSE) and Health </a:t>
            </a:r>
            <a:r>
              <a:rPr lang="en-US" sz="2000" dirty="0" smtClean="0"/>
              <a:t>Education Guidance, </a:t>
            </a:r>
            <a:r>
              <a:rPr lang="en-US" sz="2000" dirty="0" err="1" smtClean="0"/>
              <a:t>DfE</a:t>
            </a:r>
            <a:r>
              <a:rPr lang="en-US" sz="2000" dirty="0" smtClean="0"/>
              <a:t>, 2020</a:t>
            </a:r>
            <a:endParaRPr lang="en-US" sz="1900" dirty="0" smtClean="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144080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dirty="0" smtClean="0"/>
              <a:t>Which are the optional areas?</a:t>
            </a:r>
            <a:endParaRPr lang="en-GB"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graphicFrame>
        <p:nvGraphicFramePr>
          <p:cNvPr id="15" name="Table 14"/>
          <p:cNvGraphicFramePr>
            <a:graphicFrameLocks noGrp="1"/>
          </p:cNvGraphicFramePr>
          <p:nvPr>
            <p:extLst>
              <p:ext uri="{D42A27DB-BD31-4B8C-83A1-F6EECF244321}">
                <p14:modId xmlns:p14="http://schemas.microsoft.com/office/powerpoint/2010/main" val="2376447895"/>
              </p:ext>
            </p:extLst>
          </p:nvPr>
        </p:nvGraphicFramePr>
        <p:xfrm>
          <a:off x="691662" y="1444784"/>
          <a:ext cx="10381615" cy="5334000"/>
        </p:xfrm>
        <a:graphic>
          <a:graphicData uri="http://schemas.openxmlformats.org/drawingml/2006/table">
            <a:tbl>
              <a:tblPr firstRow="1" firstCol="1" bandRow="1">
                <a:tableStyleId>{5C22544A-7EE6-4342-B048-85BDC9FD1C3A}</a:tableStyleId>
              </a:tblPr>
              <a:tblGrid>
                <a:gridCol w="2066643">
                  <a:extLst>
                    <a:ext uri="{9D8B030D-6E8A-4147-A177-3AD203B41FA5}">
                      <a16:colId xmlns:a16="http://schemas.microsoft.com/office/drawing/2014/main" val="1410739613"/>
                    </a:ext>
                  </a:extLst>
                </a:gridCol>
                <a:gridCol w="8314972">
                  <a:extLst>
                    <a:ext uri="{9D8B030D-6E8A-4147-A177-3AD203B41FA5}">
                      <a16:colId xmlns:a16="http://schemas.microsoft.com/office/drawing/2014/main" val="1446358618"/>
                    </a:ext>
                  </a:extLst>
                </a:gridCol>
              </a:tblGrid>
              <a:tr h="2326957">
                <a:tc>
                  <a:txBody>
                    <a:bodyPr/>
                    <a:lstStyle/>
                    <a:p>
                      <a:pPr>
                        <a:spcAft>
                          <a:spcPts val="0"/>
                        </a:spcAft>
                      </a:pPr>
                      <a:r>
                        <a:rPr lang="en-GB" sz="2400" dirty="0">
                          <a:effectLst/>
                        </a:rPr>
                        <a:t>Year 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r>
                        <a:rPr lang="en-GB" sz="1800" b="0" dirty="0">
                          <a:solidFill>
                            <a:schemeClr val="tx1"/>
                          </a:solidFill>
                          <a:effectLst/>
                        </a:rPr>
                        <a:t>Making Babies – The statutory Relationships and Health content included in this lesson are covered elsewhere in the programme. This lesson is part of our optional content.</a:t>
                      </a:r>
                    </a:p>
                    <a:p>
                      <a:pPr>
                        <a:spcAft>
                          <a:spcPts val="0"/>
                        </a:spcAft>
                      </a:pPr>
                      <a:r>
                        <a:rPr lang="en-GB" sz="1800" b="0" dirty="0">
                          <a:solidFill>
                            <a:schemeClr val="tx1"/>
                          </a:solidFill>
                          <a:effectLst/>
                        </a:rPr>
                        <a:t>The lesson will recap that the purpose of puberty is to prepare the body to reproduce. It explains conception through sexual intercourse. It explores the timeline of conception and pregnancy. It teaches legal facts about sexual intercourse. The lesson identifies other means of reproduction (including reference to same sex couples) including adoption, surrogacy and IVF. The lesson establishes that not every instance of sexual intercourse will result in a baby and talks briefly about contraception</a:t>
                      </a:r>
                      <a:r>
                        <a:rPr lang="en-GB" sz="1800" b="0" dirty="0" smtClean="0">
                          <a:solidFill>
                            <a:schemeClr val="tx1"/>
                          </a:solidFill>
                          <a:effectLst/>
                        </a:rPr>
                        <a:t>.</a:t>
                      </a:r>
                    </a:p>
                    <a:p>
                      <a:pPr>
                        <a:spcAft>
                          <a:spcPts val="0"/>
                        </a:spcAft>
                      </a:pPr>
                      <a:r>
                        <a:rPr lang="en-US" sz="1600" b="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 to: </a:t>
                      </a:r>
                      <a:r>
                        <a:rPr lang="en-US" sz="1600" b="0" i="0" kern="1200" dirty="0" smtClean="0">
                          <a:solidFill>
                            <a:schemeClr val="accent2">
                              <a:lumMod val="75000"/>
                            </a:schemeClr>
                          </a:solidFill>
                          <a:effectLst/>
                          <a:latin typeface="+mn-lt"/>
                          <a:ea typeface="+mn-ea"/>
                          <a:cs typeface="+mn-cs"/>
                        </a:rPr>
                        <a:t> Families and People who care</a:t>
                      </a:r>
                      <a:r>
                        <a:rPr lang="en-US" sz="1600" b="0" i="0" kern="1200" baseline="0" dirty="0" smtClean="0">
                          <a:solidFill>
                            <a:schemeClr val="accent2">
                              <a:lumMod val="75000"/>
                            </a:schemeClr>
                          </a:solidFill>
                          <a:effectLst/>
                          <a:latin typeface="+mn-lt"/>
                          <a:ea typeface="+mn-ea"/>
                          <a:cs typeface="+mn-cs"/>
                        </a:rPr>
                        <a:t> for me, Being Safe (Relationships Education) and </a:t>
                      </a:r>
                      <a:r>
                        <a:rPr lang="en-US" sz="1600" b="0" i="0" kern="1200" dirty="0" smtClean="0">
                          <a:solidFill>
                            <a:schemeClr val="accent2">
                              <a:lumMod val="75000"/>
                            </a:schemeClr>
                          </a:solidFill>
                          <a:effectLst/>
                          <a:latin typeface="+mn-lt"/>
                          <a:ea typeface="+mn-ea"/>
                          <a:cs typeface="+mn-cs"/>
                        </a:rPr>
                        <a:t>Changing adolescent body (Health Education)</a:t>
                      </a:r>
                      <a:endParaRPr lang="en-GB" sz="1600" b="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896087082"/>
                  </a:ext>
                </a:extLst>
              </a:tr>
              <a:tr h="2326957">
                <a:tc>
                  <a:txBody>
                    <a:bodyPr/>
                    <a:lstStyle/>
                    <a:p>
                      <a:pPr>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Year 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effectLst/>
                        </a:rPr>
                        <a:t>What is HIV?– The lesson</a:t>
                      </a:r>
                      <a:r>
                        <a:rPr lang="en-GB" sz="1800" baseline="0" dirty="0" smtClean="0">
                          <a:effectLst/>
                        </a:rPr>
                        <a:t> talks about illnesses and how they affect the immune system. The lesson then goes to talk about HIV and how it affects the immune system. This lessons links to the non-statutory Science content: </a:t>
                      </a:r>
                      <a:r>
                        <a:rPr lang="en-GB" sz="1800" baseline="0" dirty="0" err="1" smtClean="0">
                          <a:effectLst/>
                        </a:rPr>
                        <a:t>pu</a:t>
                      </a:r>
                      <a:r>
                        <a:rPr lang="en-US" sz="1800" b="0" i="0" kern="1200" dirty="0" err="1" smtClean="0">
                          <a:solidFill>
                            <a:schemeClr val="dk1"/>
                          </a:solidFill>
                          <a:effectLst/>
                          <a:latin typeface="+mn-lt"/>
                          <a:ea typeface="+mn-ea"/>
                          <a:cs typeface="+mn-cs"/>
                        </a:rPr>
                        <a:t>pils</a:t>
                      </a:r>
                      <a:r>
                        <a:rPr lang="en-US" sz="1800" b="0" i="0" kern="1200" dirty="0" smtClean="0">
                          <a:solidFill>
                            <a:schemeClr val="dk1"/>
                          </a:solidFill>
                          <a:effectLst/>
                          <a:latin typeface="+mn-lt"/>
                          <a:ea typeface="+mn-ea"/>
                          <a:cs typeface="+mn-cs"/>
                        </a:rPr>
                        <a:t> should learn how to keep their bodies healthy and how their bodies might be damaged including how some drugs and other substances can be harmful to the human body.</a:t>
                      </a:r>
                    </a:p>
                    <a:p>
                      <a:r>
                        <a:rPr lang="en-US" sz="16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 to: </a:t>
                      </a:r>
                      <a:r>
                        <a:rPr lang="en-US" sz="1600" b="1" i="0" kern="1200" dirty="0" smtClean="0">
                          <a:solidFill>
                            <a:schemeClr val="accent2">
                              <a:lumMod val="75000"/>
                            </a:schemeClr>
                          </a:solidFill>
                          <a:effectLst/>
                          <a:latin typeface="+mn-lt"/>
                          <a:ea typeface="+mn-ea"/>
                          <a:cs typeface="+mn-cs"/>
                        </a:rPr>
                        <a:t>Health and prevention</a:t>
                      </a:r>
                      <a:r>
                        <a:rPr lang="en-US" sz="1600" b="0" i="0" kern="1200" dirty="0" smtClean="0">
                          <a:solidFill>
                            <a:schemeClr val="accent2">
                              <a:lumMod val="75000"/>
                            </a:schemeClr>
                          </a:solidFill>
                          <a:effectLst/>
                          <a:latin typeface="+mn-lt"/>
                          <a:ea typeface="+mn-ea"/>
                          <a:cs typeface="+mn-cs"/>
                        </a:rPr>
                        <a:t> </a:t>
                      </a:r>
                      <a:r>
                        <a:rPr lang="en-US" sz="1600" b="1" i="0" kern="1200" dirty="0" smtClean="0">
                          <a:solidFill>
                            <a:schemeClr val="accent2">
                              <a:lumMod val="75000"/>
                            </a:schemeClr>
                          </a:solidFill>
                          <a:effectLst/>
                          <a:latin typeface="+mn-lt"/>
                          <a:ea typeface="+mn-ea"/>
                          <a:cs typeface="+mn-cs"/>
                        </a:rPr>
                        <a:t> (Health Education)</a:t>
                      </a:r>
                      <a:r>
                        <a:rPr lang="en-US" sz="1600" b="0" i="0" kern="1200" dirty="0" smtClean="0">
                          <a:solidFill>
                            <a:schemeClr val="accent2">
                              <a:lumMod val="75000"/>
                            </a:schemeClr>
                          </a:solidFill>
                          <a:effectLst/>
                          <a:latin typeface="+mn-lt"/>
                          <a:ea typeface="+mn-ea"/>
                          <a:cs typeface="+mn-cs"/>
                        </a:rPr>
                        <a:t> </a:t>
                      </a:r>
                      <a:br>
                        <a:rPr lang="en-US" sz="1600" b="0" i="0" kern="1200" dirty="0" smtClean="0">
                          <a:solidFill>
                            <a:schemeClr val="accent2">
                              <a:lumMod val="75000"/>
                            </a:schemeClr>
                          </a:solidFill>
                          <a:effectLst/>
                          <a:latin typeface="+mn-lt"/>
                          <a:ea typeface="+mn-ea"/>
                          <a:cs typeface="+mn-cs"/>
                        </a:rPr>
                      </a:br>
                      <a:r>
                        <a:rPr lang="en-US" sz="1600" b="0" i="0" kern="1200" dirty="0" smtClean="0">
                          <a:solidFill>
                            <a:schemeClr val="accent2">
                              <a:lumMod val="75000"/>
                            </a:schemeClr>
                          </a:solidFill>
                          <a:effectLst/>
                          <a:latin typeface="+mn-lt"/>
                          <a:ea typeface="+mn-ea"/>
                          <a:cs typeface="+mn-cs"/>
                        </a:rPr>
                        <a:t>5. About personal hygiene and germs including bacteria, viruses, how they are spread and treated, and the importance of handwashing.</a:t>
                      </a:r>
                    </a:p>
                    <a:p>
                      <a:pP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5621805"/>
                  </a:ext>
                </a:extLst>
              </a:tr>
            </a:tbl>
          </a:graphicData>
        </a:graphic>
      </p:graphicFrame>
    </p:spTree>
    <p:extLst>
      <p:ext uri="{BB962C8B-B14F-4D97-AF65-F5344CB8AC3E}">
        <p14:creationId xmlns:p14="http://schemas.microsoft.com/office/powerpoint/2010/main" val="221240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25" y="229040"/>
            <a:ext cx="10515600" cy="1110396"/>
          </a:xfrm>
        </p:spPr>
        <p:txBody>
          <a:bodyPr>
            <a:normAutofit/>
          </a:bodyPr>
          <a:lstStyle/>
          <a:p>
            <a:r>
              <a:rPr lang="en-US" sz="3600" b="1" dirty="0" smtClean="0"/>
              <a:t>RSE Long term plan</a:t>
            </a:r>
            <a:endParaRPr lang="en-GB" sz="3600"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2" name="Picture 11"/>
          <p:cNvPicPr>
            <a:picLocks noChangeAspect="1"/>
          </p:cNvPicPr>
          <p:nvPr/>
        </p:nvPicPr>
        <p:blipFill>
          <a:blip r:embed="rId3"/>
          <a:stretch>
            <a:fillRect/>
          </a:stretch>
        </p:blipFill>
        <p:spPr>
          <a:xfrm>
            <a:off x="1485625" y="1038225"/>
            <a:ext cx="9372600" cy="5654822"/>
          </a:xfrm>
          <a:prstGeom prst="rect">
            <a:avLst/>
          </a:prstGeom>
        </p:spPr>
      </p:pic>
    </p:spTree>
    <p:extLst>
      <p:ext uri="{BB962C8B-B14F-4D97-AF65-F5344CB8AC3E}">
        <p14:creationId xmlns:p14="http://schemas.microsoft.com/office/powerpoint/2010/main" val="161747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90" y="732712"/>
            <a:ext cx="10515600" cy="1110396"/>
          </a:xfrm>
        </p:spPr>
        <p:txBody>
          <a:bodyPr>
            <a:normAutofit/>
          </a:bodyPr>
          <a:lstStyle/>
          <a:p>
            <a:r>
              <a:rPr lang="en-US" b="1" dirty="0" smtClean="0"/>
              <a:t>How will we deliver RSE at St James?</a:t>
            </a:r>
            <a:endParaRPr lang="en-GB" b="1" dirty="0"/>
          </a:p>
        </p:txBody>
      </p:sp>
      <p:sp>
        <p:nvSpPr>
          <p:cNvPr id="3" name="Content Placeholder 2"/>
          <p:cNvSpPr>
            <a:spLocks noGrp="1"/>
          </p:cNvSpPr>
          <p:nvPr>
            <p:ph idx="1"/>
          </p:nvPr>
        </p:nvSpPr>
        <p:spPr>
          <a:xfrm>
            <a:off x="814990" y="1747747"/>
            <a:ext cx="10515600" cy="4513629"/>
          </a:xfrm>
        </p:spPr>
        <p:txBody>
          <a:bodyPr>
            <a:noAutofit/>
          </a:bodyPr>
          <a:lstStyle/>
          <a:p>
            <a:pPr marL="0" indent="0">
              <a:buNone/>
            </a:pPr>
            <a:r>
              <a:rPr lang="en-US" sz="2200" dirty="0" smtClean="0"/>
              <a:t>To be effective, RSE will:</a:t>
            </a:r>
          </a:p>
          <a:p>
            <a:r>
              <a:rPr lang="en-US" sz="2200" dirty="0" smtClean="0"/>
              <a:t>Be age appropriate</a:t>
            </a:r>
          </a:p>
          <a:p>
            <a:r>
              <a:rPr lang="en-US" sz="2200" dirty="0" smtClean="0"/>
              <a:t>Be based on the needs of the children</a:t>
            </a:r>
          </a:p>
          <a:p>
            <a:r>
              <a:rPr lang="en-US" sz="2200" dirty="0" smtClean="0"/>
              <a:t>Be progressive, recapping and building on prior knowledge</a:t>
            </a:r>
          </a:p>
          <a:p>
            <a:r>
              <a:rPr lang="en-US" sz="2200" dirty="0" smtClean="0"/>
              <a:t>Be inclusive</a:t>
            </a:r>
          </a:p>
          <a:p>
            <a:r>
              <a:rPr lang="en-US" sz="2200" dirty="0" smtClean="0"/>
              <a:t>Be delivered by trained and knowledgeable staff in a safe environment</a:t>
            </a:r>
          </a:p>
          <a:p>
            <a:r>
              <a:rPr lang="en-US" sz="2200" dirty="0"/>
              <a:t>Prepare </a:t>
            </a:r>
            <a:r>
              <a:rPr lang="en-US" sz="2200" dirty="0" smtClean="0"/>
              <a:t>children adequately </a:t>
            </a:r>
            <a:r>
              <a:rPr lang="en-US" sz="2200" dirty="0"/>
              <a:t>for puberty in </a:t>
            </a:r>
            <a:r>
              <a:rPr lang="en-US" sz="2200" dirty="0" smtClean="0"/>
              <a:t>a supportive and safe environment</a:t>
            </a:r>
            <a:endParaRPr lang="en-US" sz="2200" dirty="0"/>
          </a:p>
          <a:p>
            <a:r>
              <a:rPr lang="en-US" sz="2200" dirty="0" smtClean="0"/>
              <a:t>Prepare children for adult life</a:t>
            </a:r>
          </a:p>
          <a:p>
            <a:r>
              <a:rPr lang="en-US" sz="2200" dirty="0" smtClean="0"/>
              <a:t>Establish and agree basic ground rules that will be followed by children and the teacher</a:t>
            </a:r>
          </a:p>
          <a:p>
            <a:r>
              <a:rPr lang="en-US" sz="2200" dirty="0" smtClean="0"/>
              <a:t>Promote positive relationships</a:t>
            </a:r>
          </a:p>
          <a:p>
            <a:r>
              <a:rPr lang="en-US" sz="2200" dirty="0" smtClean="0"/>
              <a:t>Value all contributions </a:t>
            </a:r>
          </a:p>
          <a:p>
            <a:endParaRPr lang="en-US" sz="1900" dirty="0" smtClean="0"/>
          </a:p>
          <a:p>
            <a:endParaRPr lang="en-US" sz="2300"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3160993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64" y="470206"/>
            <a:ext cx="10515600" cy="1110396"/>
          </a:xfrm>
        </p:spPr>
        <p:txBody>
          <a:bodyPr>
            <a:normAutofit/>
          </a:bodyPr>
          <a:lstStyle/>
          <a:p>
            <a:r>
              <a:rPr lang="en-US" sz="3600" b="1" dirty="0" smtClean="0"/>
              <a:t>Examples of resources: Reception</a:t>
            </a:r>
            <a:endParaRPr lang="en-GB" sz="3600"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12" name="Content Placeholder 2"/>
          <p:cNvSpPr>
            <a:spLocks noGrp="1"/>
          </p:cNvSpPr>
          <p:nvPr>
            <p:ph idx="1"/>
          </p:nvPr>
        </p:nvSpPr>
        <p:spPr>
          <a:xfrm>
            <a:off x="440117" y="1821768"/>
            <a:ext cx="4276787" cy="4351338"/>
          </a:xfrm>
        </p:spPr>
        <p:txBody>
          <a:bodyPr>
            <a:normAutofit/>
          </a:bodyPr>
          <a:lstStyle/>
          <a:p>
            <a:pPr marL="0" indent="0">
              <a:buNone/>
            </a:pPr>
            <a:r>
              <a:rPr lang="en-GB" sz="2000" b="1" dirty="0">
                <a:latin typeface="Arial" panose="020B0604020202020204" pitchFamily="34" charset="0"/>
                <a:cs typeface="Arial" panose="020B0604020202020204" pitchFamily="34" charset="0"/>
              </a:rPr>
              <a:t>Reception content </a:t>
            </a:r>
          </a:p>
          <a:p>
            <a:pPr lvl="0"/>
            <a:r>
              <a:rPr lang="en-GB" sz="2000" dirty="0">
                <a:latin typeface="Arial" panose="020B0604020202020204" pitchFamily="34" charset="0"/>
                <a:cs typeface="Arial" panose="020B0604020202020204" pitchFamily="34" charset="0"/>
              </a:rPr>
              <a:t>Seasons and change</a:t>
            </a:r>
          </a:p>
          <a:p>
            <a:pPr lvl="0"/>
            <a:r>
              <a:rPr lang="en-GB" sz="2000" dirty="0">
                <a:latin typeface="Arial" panose="020B0604020202020204" pitchFamily="34" charset="0"/>
                <a:cs typeface="Arial" panose="020B0604020202020204" pitchFamily="34" charset="0"/>
              </a:rPr>
              <a:t>Life stages in plants, animals and humans</a:t>
            </a:r>
          </a:p>
          <a:p>
            <a:pPr lvl="0"/>
            <a:r>
              <a:rPr lang="en-GB" sz="2000" dirty="0">
                <a:latin typeface="Arial" panose="020B0604020202020204" pitchFamily="34" charset="0"/>
                <a:cs typeface="Arial" panose="020B0604020202020204" pitchFamily="34" charset="0"/>
              </a:rPr>
              <a:t>Where do babies come from?</a:t>
            </a:r>
          </a:p>
          <a:p>
            <a:pPr lvl="0"/>
            <a:r>
              <a:rPr lang="en-GB" sz="2000" dirty="0">
                <a:latin typeface="Arial" panose="020B0604020202020204" pitchFamily="34" charset="0"/>
                <a:cs typeface="Arial" panose="020B0604020202020204" pitchFamily="34" charset="0"/>
              </a:rPr>
              <a:t>Getting bigger</a:t>
            </a:r>
          </a:p>
          <a:p>
            <a:pPr lvl="0"/>
            <a:r>
              <a:rPr lang="en-GB" sz="2000" dirty="0">
                <a:latin typeface="Arial" panose="020B0604020202020204" pitchFamily="34" charset="0"/>
                <a:cs typeface="Arial" panose="020B0604020202020204" pitchFamily="34" charset="0"/>
              </a:rPr>
              <a:t>Me and my body</a:t>
            </a:r>
          </a:p>
          <a:p>
            <a:pPr lvl="0"/>
            <a:r>
              <a:rPr lang="en-GB" sz="2000" dirty="0">
                <a:latin typeface="Arial" panose="020B0604020202020204" pitchFamily="34" charset="0"/>
                <a:cs typeface="Arial" panose="020B0604020202020204" pitchFamily="34" charset="0"/>
              </a:rPr>
              <a:t>Looking after my special people</a:t>
            </a:r>
          </a:p>
          <a:p>
            <a:pPr lvl="0"/>
            <a:r>
              <a:rPr lang="en-GB" sz="2000" dirty="0">
                <a:latin typeface="Arial" panose="020B0604020202020204" pitchFamily="34" charset="0"/>
                <a:cs typeface="Arial" panose="020B0604020202020204" pitchFamily="34" charset="0"/>
              </a:rPr>
              <a:t>Looking after my friends</a:t>
            </a:r>
          </a:p>
          <a:p>
            <a:endParaRPr lang="en-GB" sz="2000" dirty="0" smtClean="0"/>
          </a:p>
          <a:p>
            <a:endParaRPr lang="en-GB" dirty="0" smtClean="0"/>
          </a:p>
          <a:p>
            <a:endParaRPr lang="en-GB" dirty="0" smtClean="0"/>
          </a:p>
          <a:p>
            <a:endParaRPr lang="en-GB" dirty="0" smtClean="0"/>
          </a:p>
        </p:txBody>
      </p:sp>
      <p:sp>
        <p:nvSpPr>
          <p:cNvPr id="13" name="Content Placeholder 2"/>
          <p:cNvSpPr txBox="1">
            <a:spLocks/>
          </p:cNvSpPr>
          <p:nvPr/>
        </p:nvSpPr>
        <p:spPr>
          <a:xfrm>
            <a:off x="5327202" y="1821768"/>
            <a:ext cx="63782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Arial" panose="020B0604020202020204" pitchFamily="34" charset="0"/>
                <a:cs typeface="Arial" panose="020B0604020202020204" pitchFamily="34" charset="0"/>
              </a:rPr>
              <a:t>Sample Learning Activities</a:t>
            </a:r>
            <a:endParaRPr lang="en-GB"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Role-play how you can help your special people at home</a:t>
            </a:r>
          </a:p>
          <a:p>
            <a:pPr lvl="0"/>
            <a:r>
              <a:rPr lang="en-GB" sz="2000" dirty="0">
                <a:latin typeface="Arial" panose="020B0604020202020204" pitchFamily="34" charset="0"/>
                <a:cs typeface="Arial" panose="020B0604020202020204" pitchFamily="34" charset="0"/>
              </a:rPr>
              <a:t>Read a book together about getting bigger</a:t>
            </a:r>
          </a:p>
          <a:p>
            <a:pPr lvl="0"/>
            <a:r>
              <a:rPr lang="en-GB" sz="2000" dirty="0">
                <a:latin typeface="Arial" panose="020B0604020202020204" pitchFamily="34" charset="0"/>
                <a:cs typeface="Arial" panose="020B0604020202020204" pitchFamily="34" charset="0"/>
              </a:rPr>
              <a:t>Using the pairs cards, match up the baby animal with its adult equivalent</a:t>
            </a:r>
          </a:p>
          <a:p>
            <a:pPr lvl="0"/>
            <a:r>
              <a:rPr lang="en-GB" sz="2000" dirty="0">
                <a:latin typeface="Arial" panose="020B0604020202020204" pitchFamily="34" charset="0"/>
                <a:cs typeface="Arial" panose="020B0604020202020204" pitchFamily="34" charset="0"/>
              </a:rPr>
              <a:t>Invite a midwife in to talk about her job</a:t>
            </a:r>
          </a:p>
          <a:p>
            <a:pPr lvl="0"/>
            <a:r>
              <a:rPr lang="en-GB" sz="2000" dirty="0">
                <a:latin typeface="Arial" panose="020B0604020202020204" pitchFamily="34" charset="0"/>
                <a:cs typeface="Arial" panose="020B0604020202020204" pitchFamily="34" charset="0"/>
              </a:rPr>
              <a:t>Draw pictures of a friend. At the bottom of the picture write how they look after that friend or how their friend looks after them</a:t>
            </a:r>
          </a:p>
          <a:p>
            <a:endParaRPr lang="en-GB" sz="2000" dirty="0">
              <a:solidFill>
                <a:prstClr val="black"/>
              </a:solidFill>
            </a:endParaRPr>
          </a:p>
          <a:p>
            <a:endParaRPr lang="en-GB" sz="2000" dirty="0" smtClean="0">
              <a:solidFill>
                <a:prstClr val="black"/>
              </a:solidFill>
            </a:endParaRPr>
          </a:p>
          <a:p>
            <a:endParaRPr lang="en-GB" dirty="0" smtClean="0">
              <a:solidFill>
                <a:prstClr val="black"/>
              </a:solidFill>
            </a:endParaRPr>
          </a:p>
          <a:p>
            <a:endParaRPr lang="en-GB" dirty="0" smtClean="0">
              <a:solidFill>
                <a:prstClr val="black"/>
              </a:solidFill>
            </a:endParaRPr>
          </a:p>
          <a:p>
            <a:endParaRPr lang="en-GB" dirty="0" smtClean="0">
              <a:solidFill>
                <a:prstClr val="black"/>
              </a:solidFill>
            </a:endParaRPr>
          </a:p>
        </p:txBody>
      </p:sp>
    </p:spTree>
    <p:extLst>
      <p:ext uri="{BB962C8B-B14F-4D97-AF65-F5344CB8AC3E}">
        <p14:creationId xmlns:p14="http://schemas.microsoft.com/office/powerpoint/2010/main" val="1217551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7209435" y="1427749"/>
            <a:ext cx="2260219" cy="3140824"/>
          </a:xfrm>
          <a:prstGeom prst="rect">
            <a:avLst/>
          </a:prstGeom>
        </p:spPr>
      </p:pic>
      <p:sp>
        <p:nvSpPr>
          <p:cNvPr id="2" name="Title 1"/>
          <p:cNvSpPr>
            <a:spLocks noGrp="1"/>
          </p:cNvSpPr>
          <p:nvPr>
            <p:ph type="title"/>
          </p:nvPr>
        </p:nvSpPr>
        <p:spPr>
          <a:xfrm>
            <a:off x="305663" y="698308"/>
            <a:ext cx="10515600" cy="1110396"/>
          </a:xfrm>
        </p:spPr>
        <p:txBody>
          <a:bodyPr>
            <a:normAutofit fontScale="90000"/>
          </a:bodyPr>
          <a:lstStyle/>
          <a:p>
            <a:r>
              <a:rPr lang="en-US" sz="3600" b="1" dirty="0" smtClean="0"/>
              <a:t>Examples of resources: Reception</a:t>
            </a:r>
            <a:br>
              <a:rPr lang="en-US" sz="3600" b="1" dirty="0" smtClean="0"/>
            </a:br>
            <a:r>
              <a:rPr lang="en-US" sz="2400" b="1" dirty="0" smtClean="0">
                <a:hlinkClick r:id="rId3"/>
              </a:rPr>
              <a:t>Where do babies come from?</a:t>
            </a:r>
            <a:r>
              <a:rPr lang="en-US" sz="2400" b="1" dirty="0" smtClean="0"/>
              <a:t>				</a:t>
            </a:r>
            <a:r>
              <a:rPr lang="en-US" sz="2400" b="1" dirty="0" smtClean="0">
                <a:hlinkClick r:id="rId4"/>
              </a:rPr>
              <a:t>Me and my special people</a:t>
            </a:r>
            <a:r>
              <a:rPr lang="en-US" sz="2400" b="1" dirty="0" smtClean="0"/>
              <a:t>					</a:t>
            </a:r>
            <a:endParaRPr lang="en-GB" sz="2400" b="1" dirty="0"/>
          </a:p>
        </p:txBody>
      </p:sp>
      <p:grpSp>
        <p:nvGrpSpPr>
          <p:cNvPr id="4" name="Group 3"/>
          <p:cNvGrpSpPr/>
          <p:nvPr/>
        </p:nvGrpSpPr>
        <p:grpSpPr>
          <a:xfrm>
            <a:off x="351664" y="144209"/>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6" name="Picture 15"/>
          <p:cNvPicPr>
            <a:picLocks noChangeAspect="1"/>
          </p:cNvPicPr>
          <p:nvPr/>
        </p:nvPicPr>
        <p:blipFill>
          <a:blip r:embed="rId6"/>
          <a:stretch>
            <a:fillRect/>
          </a:stretch>
        </p:blipFill>
        <p:spPr>
          <a:xfrm>
            <a:off x="3169700" y="2935965"/>
            <a:ext cx="2472086" cy="3569584"/>
          </a:xfrm>
          <a:prstGeom prst="rect">
            <a:avLst/>
          </a:prstGeom>
        </p:spPr>
      </p:pic>
      <p:pic>
        <p:nvPicPr>
          <p:cNvPr id="17" name="Picture 16"/>
          <p:cNvPicPr>
            <a:picLocks noChangeAspect="1"/>
          </p:cNvPicPr>
          <p:nvPr/>
        </p:nvPicPr>
        <p:blipFill>
          <a:blip r:embed="rId7"/>
          <a:stretch>
            <a:fillRect/>
          </a:stretch>
        </p:blipFill>
        <p:spPr>
          <a:xfrm>
            <a:off x="351664" y="2099566"/>
            <a:ext cx="2644369" cy="2834886"/>
          </a:xfrm>
          <a:prstGeom prst="rect">
            <a:avLst/>
          </a:prstGeom>
        </p:spPr>
      </p:pic>
      <p:pic>
        <p:nvPicPr>
          <p:cNvPr id="19" name="Picture 18"/>
          <p:cNvPicPr>
            <a:picLocks noChangeAspect="1"/>
          </p:cNvPicPr>
          <p:nvPr/>
        </p:nvPicPr>
        <p:blipFill>
          <a:blip r:embed="rId8"/>
          <a:stretch>
            <a:fillRect/>
          </a:stretch>
        </p:blipFill>
        <p:spPr>
          <a:xfrm>
            <a:off x="6761828" y="4355365"/>
            <a:ext cx="5221947" cy="2300411"/>
          </a:xfrm>
          <a:prstGeom prst="rect">
            <a:avLst/>
          </a:prstGeom>
        </p:spPr>
      </p:pic>
    </p:spTree>
    <p:extLst>
      <p:ext uri="{BB962C8B-B14F-4D97-AF65-F5344CB8AC3E}">
        <p14:creationId xmlns:p14="http://schemas.microsoft.com/office/powerpoint/2010/main" val="209675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64" y="470206"/>
            <a:ext cx="10515600" cy="1110396"/>
          </a:xfrm>
        </p:spPr>
        <p:txBody>
          <a:bodyPr>
            <a:normAutofit/>
          </a:bodyPr>
          <a:lstStyle/>
          <a:p>
            <a:r>
              <a:rPr lang="en-US" sz="3600" b="1" dirty="0" smtClean="0"/>
              <a:t>Examples of resources: Year 1</a:t>
            </a:r>
            <a:endParaRPr lang="en-GB" sz="3600"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3" name="Rectangle 2"/>
          <p:cNvSpPr/>
          <p:nvPr/>
        </p:nvSpPr>
        <p:spPr>
          <a:xfrm>
            <a:off x="261352" y="1631652"/>
            <a:ext cx="5872956" cy="4093428"/>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Extending learning from Reception</a:t>
            </a:r>
          </a:p>
          <a:p>
            <a:r>
              <a:rPr lang="en-GB" sz="2000" b="1" dirty="0">
                <a:latin typeface="Arial" panose="020B0604020202020204" pitchFamily="34" charset="0"/>
                <a:cs typeface="Arial" panose="020B0604020202020204" pitchFamily="34" charset="0"/>
              </a:rPr>
              <a:t>New content includes:</a:t>
            </a:r>
            <a:endParaRPr lang="en-GB"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Our special people</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Caring behaviour</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Respecting others</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Safe touch</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Unsafe secrets</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Friendship</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Communication</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Bullying</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Boundaries</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Privacy including naming genitals</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Feelings</a:t>
            </a:r>
          </a:p>
        </p:txBody>
      </p:sp>
      <p:sp>
        <p:nvSpPr>
          <p:cNvPr id="11" name="Rectangle 10"/>
          <p:cNvSpPr/>
          <p:nvPr/>
        </p:nvSpPr>
        <p:spPr>
          <a:xfrm>
            <a:off x="5609464" y="1631652"/>
            <a:ext cx="6096000" cy="4600747"/>
          </a:xfrm>
          <a:prstGeom prst="rect">
            <a:avLst/>
          </a:prstGeom>
        </p:spPr>
        <p:txBody>
          <a:bodyPr>
            <a:spAutoFit/>
          </a:bodyPr>
          <a:lstStyle/>
          <a:p>
            <a:pPr marL="352425">
              <a:spcBef>
                <a:spcPts val="5"/>
              </a:spcBef>
              <a:spcAft>
                <a:spcPts val="0"/>
              </a:spcAft>
            </a:pPr>
            <a:r>
              <a:rPr lang="en-GB" sz="2000" b="1" dirty="0">
                <a:latin typeface="Arial" panose="020B0604020202020204" pitchFamily="34" charset="0"/>
                <a:ea typeface="Arial" panose="020B0604020202020204" pitchFamily="34" charset="0"/>
              </a:rPr>
              <a:t>Sample Learning Outcomes</a:t>
            </a:r>
          </a:p>
          <a:p>
            <a:pPr marL="342900" marR="1132205" lvl="0" indent="-342900">
              <a:lnSpc>
                <a:spcPct val="93000"/>
              </a:lnSpc>
              <a:spcBef>
                <a:spcPts val="980"/>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Recognise and name some of the qualities</a:t>
            </a:r>
            <a:r>
              <a:rPr lang="en-GB" sz="2000" spc="-150"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that make a person special to</a:t>
            </a:r>
            <a:r>
              <a:rPr lang="en-GB" sz="2000" spc="65"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them</a:t>
            </a:r>
          </a:p>
          <a:p>
            <a:pPr marL="342900" lvl="0" indent="-342900">
              <a:spcBef>
                <a:spcPts val="870"/>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Identify simple qualities of</a:t>
            </a:r>
            <a:r>
              <a:rPr lang="en-GB" sz="2000" spc="105"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friendship</a:t>
            </a:r>
          </a:p>
          <a:p>
            <a:pPr marL="342900" marR="1002665" lvl="0" indent="-342900">
              <a:lnSpc>
                <a:spcPct val="93000"/>
              </a:lnSpc>
              <a:spcBef>
                <a:spcPts val="985"/>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Identify things they could do as a </a:t>
            </a:r>
            <a:r>
              <a:rPr lang="en-GB" sz="2000" spc="-30" dirty="0">
                <a:latin typeface="Arial" panose="020B0604020202020204" pitchFamily="34" charset="0"/>
                <a:ea typeface="Arial" panose="020B0604020202020204" pitchFamily="34" charset="0"/>
              </a:rPr>
              <a:t>baby, </a:t>
            </a:r>
            <a:r>
              <a:rPr lang="en-GB" sz="2000" dirty="0">
                <a:latin typeface="Arial" panose="020B0604020202020204" pitchFamily="34" charset="0"/>
                <a:ea typeface="Arial" panose="020B0604020202020204" pitchFamily="34" charset="0"/>
              </a:rPr>
              <a:t>a</a:t>
            </a:r>
            <a:r>
              <a:rPr lang="en-GB" sz="2000" spc="-125"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toddler and can do</a:t>
            </a:r>
            <a:r>
              <a:rPr lang="en-GB" sz="2000" spc="10"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now</a:t>
            </a:r>
          </a:p>
          <a:p>
            <a:pPr marL="342900" lvl="0" indent="-342900">
              <a:lnSpc>
                <a:spcPts val="2230"/>
              </a:lnSpc>
              <a:spcBef>
                <a:spcPts val="890"/>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Explain the difference between appropriate</a:t>
            </a:r>
            <a:r>
              <a:rPr lang="en-GB" sz="2000" spc="50" dirty="0">
                <a:latin typeface="Arial" panose="020B0604020202020204" pitchFamily="34" charset="0"/>
                <a:ea typeface="Arial" panose="020B0604020202020204" pitchFamily="34" charset="0"/>
              </a:rPr>
              <a:t> </a:t>
            </a:r>
            <a:r>
              <a:rPr lang="en-GB" sz="2000" dirty="0" smtClean="0">
                <a:latin typeface="Arial" panose="020B0604020202020204" pitchFamily="34" charset="0"/>
                <a:ea typeface="Arial" panose="020B0604020202020204" pitchFamily="34" charset="0"/>
              </a:rPr>
              <a:t>and inappropriate </a:t>
            </a:r>
            <a:r>
              <a:rPr lang="en-GB" sz="2000" dirty="0">
                <a:latin typeface="Arial" panose="020B0604020202020204" pitchFamily="34" charset="0"/>
                <a:ea typeface="Arial" panose="020B0604020202020204" pitchFamily="34" charset="0"/>
              </a:rPr>
              <a:t>touch</a:t>
            </a:r>
          </a:p>
          <a:p>
            <a:pPr marL="342900" marR="1030605" lvl="0" indent="-342900">
              <a:lnSpc>
                <a:spcPct val="93000"/>
              </a:lnSpc>
              <a:spcBef>
                <a:spcPts val="960"/>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Identify who they can talk to if they feel uncomfortable about any secret they are told,</a:t>
            </a:r>
            <a:r>
              <a:rPr lang="en-GB" sz="2000" spc="-130"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or told to keep</a:t>
            </a:r>
          </a:p>
          <a:p>
            <a:pPr marL="342900" lvl="0" indent="-342900">
              <a:spcBef>
                <a:spcPts val="895"/>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Identify parts of the body that are</a:t>
            </a:r>
            <a:r>
              <a:rPr lang="en-GB" sz="2000" spc="-5"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private</a:t>
            </a:r>
            <a:endParaRPr lang="en-GB"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2560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64" y="711776"/>
            <a:ext cx="10515600" cy="1110396"/>
          </a:xfrm>
        </p:spPr>
        <p:txBody>
          <a:bodyPr>
            <a:normAutofit/>
          </a:bodyPr>
          <a:lstStyle/>
          <a:p>
            <a:r>
              <a:rPr lang="en-US" sz="3600" b="1" dirty="0" smtClean="0"/>
              <a:t>Examples of resources: Year 1</a:t>
            </a:r>
            <a:br>
              <a:rPr lang="en-US" sz="3600" b="1" dirty="0" smtClean="0"/>
            </a:br>
            <a:r>
              <a:rPr lang="en-US" sz="2400" b="1" dirty="0" smtClean="0">
                <a:hlinkClick r:id="rId2"/>
              </a:rPr>
              <a:t>Surprises and secrets</a:t>
            </a:r>
            <a:endParaRPr lang="en-GB" sz="2400" b="1" dirty="0"/>
          </a:p>
        </p:txBody>
      </p:sp>
      <p:grpSp>
        <p:nvGrpSpPr>
          <p:cNvPr id="4" name="Group 3"/>
          <p:cNvGrpSpPr/>
          <p:nvPr/>
        </p:nvGrpSpPr>
        <p:grpSpPr>
          <a:xfrm>
            <a:off x="351664" y="144209"/>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2" name="Picture 11"/>
          <p:cNvPicPr>
            <a:picLocks noChangeAspect="1"/>
          </p:cNvPicPr>
          <p:nvPr/>
        </p:nvPicPr>
        <p:blipFill>
          <a:blip r:embed="rId4"/>
          <a:stretch>
            <a:fillRect/>
          </a:stretch>
        </p:blipFill>
        <p:spPr>
          <a:xfrm>
            <a:off x="6580523" y="946274"/>
            <a:ext cx="5494886" cy="5684850"/>
          </a:xfrm>
          <a:prstGeom prst="rect">
            <a:avLst/>
          </a:prstGeom>
        </p:spPr>
      </p:pic>
      <p:pic>
        <p:nvPicPr>
          <p:cNvPr id="13" name="Picture 12"/>
          <p:cNvPicPr>
            <a:picLocks noChangeAspect="1"/>
          </p:cNvPicPr>
          <p:nvPr/>
        </p:nvPicPr>
        <p:blipFill>
          <a:blip r:embed="rId5"/>
          <a:stretch>
            <a:fillRect/>
          </a:stretch>
        </p:blipFill>
        <p:spPr>
          <a:xfrm>
            <a:off x="3024555" y="1617004"/>
            <a:ext cx="3954438" cy="5065448"/>
          </a:xfrm>
          <a:prstGeom prst="rect">
            <a:avLst/>
          </a:prstGeom>
        </p:spPr>
      </p:pic>
      <p:sp>
        <p:nvSpPr>
          <p:cNvPr id="14" name="Rectangle 13"/>
          <p:cNvSpPr/>
          <p:nvPr/>
        </p:nvSpPr>
        <p:spPr>
          <a:xfrm>
            <a:off x="235545" y="1901205"/>
            <a:ext cx="2865883" cy="3416320"/>
          </a:xfrm>
          <a:prstGeom prst="rect">
            <a:avLst/>
          </a:prstGeom>
        </p:spPr>
        <p:txBody>
          <a:bodyPr wrap="square">
            <a:spAutoFit/>
          </a:bodyPr>
          <a:lstStyle/>
          <a:p>
            <a:r>
              <a:rPr lang="en-US" dirty="0">
                <a:latin typeface="Open Sans" panose="020B0606030504020204" pitchFamily="34" charset="0"/>
              </a:rPr>
              <a:t>Children will be able to:</a:t>
            </a:r>
          </a:p>
          <a:p>
            <a:r>
              <a:rPr lang="en-US" dirty="0" smtClean="0">
                <a:latin typeface="Open Sans" panose="020B0606030504020204" pitchFamily="34" charset="0"/>
              </a:rPr>
              <a:t>-Explain </a:t>
            </a:r>
            <a:r>
              <a:rPr lang="en-US" dirty="0">
                <a:latin typeface="Open Sans" panose="020B0606030504020204" pitchFamily="34" charset="0"/>
              </a:rPr>
              <a:t>the difference between a secret and a nice surprise;</a:t>
            </a:r>
          </a:p>
          <a:p>
            <a:r>
              <a:rPr lang="en-US" dirty="0" smtClean="0">
                <a:latin typeface="Open Sans" panose="020B0606030504020204" pitchFamily="34" charset="0"/>
              </a:rPr>
              <a:t>-Identify </a:t>
            </a:r>
            <a:r>
              <a:rPr lang="en-US" dirty="0">
                <a:latin typeface="Open Sans" panose="020B0606030504020204" pitchFamily="34" charset="0"/>
              </a:rPr>
              <a:t>situations as being secrets or surprises; </a:t>
            </a:r>
          </a:p>
          <a:p>
            <a:r>
              <a:rPr lang="en-US" dirty="0" smtClean="0">
                <a:latin typeface="Open Sans" panose="020B0606030504020204" pitchFamily="34" charset="0"/>
              </a:rPr>
              <a:t>-Identify </a:t>
            </a:r>
            <a:r>
              <a:rPr lang="en-US" dirty="0">
                <a:latin typeface="Open Sans" panose="020B0606030504020204" pitchFamily="34" charset="0"/>
              </a:rPr>
              <a:t>who they can talk to if they feel uncomfortable about any secret they are told, or told to keep. </a:t>
            </a:r>
            <a:endParaRPr lang="en-US" b="0" i="0" dirty="0">
              <a:effectLst/>
              <a:latin typeface="Open Sans" panose="020B0606030504020204" pitchFamily="34" charset="0"/>
            </a:endParaRPr>
          </a:p>
        </p:txBody>
      </p:sp>
    </p:spTree>
    <p:extLst>
      <p:ext uri="{BB962C8B-B14F-4D97-AF65-F5344CB8AC3E}">
        <p14:creationId xmlns:p14="http://schemas.microsoft.com/office/powerpoint/2010/main" val="4206800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64" y="470206"/>
            <a:ext cx="10515600" cy="1110396"/>
          </a:xfrm>
        </p:spPr>
        <p:txBody>
          <a:bodyPr>
            <a:normAutofit/>
          </a:bodyPr>
          <a:lstStyle/>
          <a:p>
            <a:r>
              <a:rPr lang="en-US" sz="3600" b="1" dirty="0" smtClean="0"/>
              <a:t>Examples of resources: Year 2</a:t>
            </a:r>
            <a:endParaRPr lang="en-GB" sz="3600"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12" name="Content Placeholder 2"/>
          <p:cNvSpPr>
            <a:spLocks noGrp="1"/>
          </p:cNvSpPr>
          <p:nvPr>
            <p:ph idx="1"/>
          </p:nvPr>
        </p:nvSpPr>
        <p:spPr>
          <a:xfrm>
            <a:off x="440117" y="1821768"/>
            <a:ext cx="4276787" cy="4351338"/>
          </a:xfrm>
        </p:spPr>
        <p:txBody>
          <a:bodyPr>
            <a:normAutofit/>
          </a:bodyPr>
          <a:lstStyle/>
          <a:p>
            <a:pPr marL="0" indent="0">
              <a:buNone/>
            </a:pPr>
            <a:r>
              <a:rPr lang="en-GB" sz="2000" b="1" dirty="0" smtClean="0">
                <a:latin typeface="Arial" panose="020B0604020202020204" pitchFamily="34" charset="0"/>
                <a:cs typeface="Arial" panose="020B0604020202020204" pitchFamily="34" charset="0"/>
              </a:rPr>
              <a:t>Extending learning in year 1. </a:t>
            </a:r>
          </a:p>
          <a:p>
            <a:pPr marL="0" indent="0">
              <a:buNone/>
            </a:pPr>
            <a:r>
              <a:rPr lang="en-GB" sz="2000" b="1" dirty="0" smtClean="0">
                <a:latin typeface="Arial" panose="020B0604020202020204" pitchFamily="34" charset="0"/>
                <a:cs typeface="Arial" panose="020B0604020202020204" pitchFamily="34" charset="0"/>
              </a:rPr>
              <a:t>New content to include:</a:t>
            </a:r>
          </a:p>
          <a:p>
            <a:r>
              <a:rPr lang="en-GB" sz="2000" dirty="0">
                <a:latin typeface="Arial" panose="020B0604020202020204" pitchFamily="34" charset="0"/>
                <a:cs typeface="Arial" panose="020B0604020202020204" pitchFamily="34" charset="0"/>
              </a:rPr>
              <a:t>How my behaviour (positive or negative) affects others</a:t>
            </a:r>
          </a:p>
          <a:p>
            <a:r>
              <a:rPr lang="en-GB" sz="2000" dirty="0">
                <a:latin typeface="Arial" panose="020B0604020202020204" pitchFamily="34" charset="0"/>
                <a:cs typeface="Arial" panose="020B0604020202020204" pitchFamily="34" charset="0"/>
              </a:rPr>
              <a:t>Becoming more </a:t>
            </a:r>
            <a:r>
              <a:rPr lang="en-GB" sz="2000" dirty="0" smtClean="0">
                <a:latin typeface="Arial" panose="020B0604020202020204" pitchFamily="34" charset="0"/>
                <a:cs typeface="Arial" panose="020B0604020202020204" pitchFamily="34" charset="0"/>
              </a:rPr>
              <a:t>independent</a:t>
            </a:r>
          </a:p>
          <a:p>
            <a:r>
              <a:rPr lang="en-GB" sz="2000" dirty="0" smtClean="0">
                <a:latin typeface="Arial" panose="020B0604020202020204" pitchFamily="34" charset="0"/>
                <a:cs typeface="Arial" panose="020B0604020202020204" pitchFamily="34" charset="0"/>
              </a:rPr>
              <a:t>Keeping </a:t>
            </a:r>
            <a:r>
              <a:rPr lang="en-GB" sz="2000" dirty="0">
                <a:latin typeface="Arial" panose="020B0604020202020204" pitchFamily="34" charset="0"/>
                <a:cs typeface="Arial" panose="020B0604020202020204" pitchFamily="34" charset="0"/>
              </a:rPr>
              <a:t>themselves and others safe</a:t>
            </a:r>
          </a:p>
          <a:p>
            <a:r>
              <a:rPr lang="en-GB" sz="2000" dirty="0">
                <a:latin typeface="Arial" panose="020B0604020202020204" pitchFamily="34" charset="0"/>
                <a:cs typeface="Arial" panose="020B0604020202020204" pitchFamily="34" charset="0"/>
              </a:rPr>
              <a:t>Growing from young to old and how people’s needs change</a:t>
            </a:r>
            <a:endParaRPr lang="en-GB" sz="2000" dirty="0" smtClean="0">
              <a:latin typeface="Arial" panose="020B0604020202020204" pitchFamily="34" charset="0"/>
              <a:cs typeface="Arial" panose="020B0604020202020204" pitchFamily="34" charset="0"/>
            </a:endParaRPr>
          </a:p>
          <a:p>
            <a:endParaRPr lang="en-GB" sz="2000" dirty="0" smtClean="0"/>
          </a:p>
          <a:p>
            <a:endParaRPr lang="en-GB" dirty="0" smtClean="0"/>
          </a:p>
          <a:p>
            <a:endParaRPr lang="en-GB" dirty="0" smtClean="0"/>
          </a:p>
          <a:p>
            <a:endParaRPr lang="en-GB" dirty="0" smtClean="0"/>
          </a:p>
        </p:txBody>
      </p:sp>
      <p:sp>
        <p:nvSpPr>
          <p:cNvPr id="13" name="Content Placeholder 2"/>
          <p:cNvSpPr txBox="1">
            <a:spLocks/>
          </p:cNvSpPr>
          <p:nvPr/>
        </p:nvSpPr>
        <p:spPr>
          <a:xfrm>
            <a:off x="5327202" y="1821768"/>
            <a:ext cx="637826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smtClean="0">
                <a:solidFill>
                  <a:prstClr val="black"/>
                </a:solidFill>
                <a:latin typeface="Arial" panose="020B0604020202020204" pitchFamily="34" charset="0"/>
                <a:cs typeface="Arial" panose="020B0604020202020204" pitchFamily="34" charset="0"/>
              </a:rPr>
              <a:t>Sample Learning Outcomes</a:t>
            </a:r>
            <a:endParaRPr lang="en-GB" sz="2000" dirty="0">
              <a:solidFill>
                <a:prstClr val="black"/>
              </a:solidFill>
              <a:latin typeface="Arial" panose="020B0604020202020204" pitchFamily="34" charset="0"/>
              <a:cs typeface="Arial" panose="020B0604020202020204" pitchFamily="34" charset="0"/>
            </a:endParaRPr>
          </a:p>
          <a:p>
            <a:r>
              <a:rPr lang="en-GB" sz="2000" dirty="0" smtClean="0">
                <a:solidFill>
                  <a:prstClr val="black"/>
                </a:solidFill>
                <a:latin typeface="Arial" panose="020B0604020202020204" pitchFamily="34" charset="0"/>
                <a:cs typeface="Arial" panose="020B0604020202020204" pitchFamily="34" charset="0"/>
              </a:rPr>
              <a:t>Identify </a:t>
            </a:r>
            <a:r>
              <a:rPr lang="en-GB" sz="2000" dirty="0">
                <a:solidFill>
                  <a:prstClr val="black"/>
                </a:solidFill>
                <a:latin typeface="Arial" panose="020B0604020202020204" pitchFamily="34" charset="0"/>
                <a:cs typeface="Arial" panose="020B0604020202020204" pitchFamily="34" charset="0"/>
              </a:rPr>
              <a:t>some of the ways that good friends care for each </a:t>
            </a:r>
            <a:r>
              <a:rPr lang="en-GB" sz="2000" dirty="0" smtClean="0">
                <a:solidFill>
                  <a:prstClr val="black"/>
                </a:solidFill>
                <a:latin typeface="Arial" panose="020B0604020202020204" pitchFamily="34" charset="0"/>
                <a:cs typeface="Arial" panose="020B0604020202020204" pitchFamily="34" charset="0"/>
              </a:rPr>
              <a:t>other</a:t>
            </a:r>
          </a:p>
          <a:p>
            <a:r>
              <a:rPr lang="en-GB" sz="2000" dirty="0">
                <a:solidFill>
                  <a:prstClr val="black"/>
                </a:solidFill>
                <a:latin typeface="Arial" panose="020B0604020202020204" pitchFamily="34" charset="0"/>
                <a:cs typeface="Arial" panose="020B0604020202020204" pitchFamily="34" charset="0"/>
              </a:rPr>
              <a:t>Know and use words and phrases that show respect for other </a:t>
            </a:r>
            <a:r>
              <a:rPr lang="en-GB" sz="2000" dirty="0" smtClean="0">
                <a:solidFill>
                  <a:prstClr val="black"/>
                </a:solidFill>
                <a:latin typeface="Arial" panose="020B0604020202020204" pitchFamily="34" charset="0"/>
                <a:cs typeface="Arial" panose="020B0604020202020204" pitchFamily="34" charset="0"/>
              </a:rPr>
              <a:t>people</a:t>
            </a:r>
            <a:endParaRPr lang="en-GB" sz="2000" dirty="0">
              <a:solidFill>
                <a:prstClr val="black"/>
              </a:solidFill>
              <a:latin typeface="Arial" panose="020B0604020202020204" pitchFamily="34" charset="0"/>
              <a:cs typeface="Arial" panose="020B0604020202020204" pitchFamily="34" charset="0"/>
            </a:endParaRPr>
          </a:p>
          <a:p>
            <a:r>
              <a:rPr lang="en-GB" sz="2000" dirty="0" smtClean="0">
                <a:solidFill>
                  <a:prstClr val="black"/>
                </a:solidFill>
                <a:latin typeface="Arial" panose="020B0604020202020204" pitchFamily="34" charset="0"/>
                <a:cs typeface="Arial" panose="020B0604020202020204" pitchFamily="34" charset="0"/>
              </a:rPr>
              <a:t>Explain </a:t>
            </a:r>
            <a:r>
              <a:rPr lang="en-GB" sz="2000" dirty="0">
                <a:solidFill>
                  <a:prstClr val="black"/>
                </a:solidFill>
                <a:latin typeface="Arial" panose="020B0604020202020204" pitchFamily="34" charset="0"/>
                <a:cs typeface="Arial" panose="020B0604020202020204" pitchFamily="34" charset="0"/>
              </a:rPr>
              <a:t>where someone could get help if they were being upset by someone </a:t>
            </a:r>
            <a:r>
              <a:rPr lang="en-GB" sz="2000" dirty="0" smtClean="0">
                <a:solidFill>
                  <a:prstClr val="black"/>
                </a:solidFill>
                <a:latin typeface="Arial" panose="020B0604020202020204" pitchFamily="34" charset="0"/>
                <a:cs typeface="Arial" panose="020B0604020202020204" pitchFamily="34" charset="0"/>
              </a:rPr>
              <a:t>else’s behaviour</a:t>
            </a:r>
          </a:p>
          <a:p>
            <a:r>
              <a:rPr lang="en-GB" sz="2000" dirty="0" smtClean="0">
                <a:solidFill>
                  <a:prstClr val="black"/>
                </a:solidFill>
                <a:latin typeface="Arial" panose="020B0604020202020204" pitchFamily="34" charset="0"/>
                <a:cs typeface="Arial" panose="020B0604020202020204" pitchFamily="34" charset="0"/>
              </a:rPr>
              <a:t>Identify </a:t>
            </a:r>
            <a:r>
              <a:rPr lang="en-GB" sz="2000" dirty="0">
                <a:solidFill>
                  <a:prstClr val="black"/>
                </a:solidFill>
                <a:latin typeface="Arial" panose="020B0604020202020204" pitchFamily="34" charset="0"/>
                <a:cs typeface="Arial" panose="020B0604020202020204" pitchFamily="34" charset="0"/>
              </a:rPr>
              <a:t>situations in which they would need to say 'Yes', 'No', 'I'll ask', or 'I'll tell', </a:t>
            </a:r>
            <a:r>
              <a:rPr lang="en-GB" sz="2000" dirty="0" smtClean="0">
                <a:solidFill>
                  <a:prstClr val="black"/>
                </a:solidFill>
                <a:latin typeface="Arial" panose="020B0604020202020204" pitchFamily="34" charset="0"/>
                <a:cs typeface="Arial" panose="020B0604020202020204" pitchFamily="34" charset="0"/>
              </a:rPr>
              <a:t>in relation </a:t>
            </a:r>
            <a:r>
              <a:rPr lang="en-GB" sz="2000" dirty="0">
                <a:solidFill>
                  <a:prstClr val="black"/>
                </a:solidFill>
                <a:latin typeface="Arial" panose="020B0604020202020204" pitchFamily="34" charset="0"/>
                <a:cs typeface="Arial" panose="020B0604020202020204" pitchFamily="34" charset="0"/>
              </a:rPr>
              <a:t>to keeping themselves and others safe</a:t>
            </a:r>
            <a:r>
              <a:rPr lang="en-GB" sz="2000" dirty="0" smtClean="0">
                <a:solidFill>
                  <a:prstClr val="black"/>
                </a:solidFill>
                <a:latin typeface="Arial" panose="020B0604020202020204" pitchFamily="34" charset="0"/>
                <a:cs typeface="Arial" panose="020B0604020202020204" pitchFamily="34" charset="0"/>
              </a:rPr>
              <a:t>.</a:t>
            </a:r>
          </a:p>
          <a:p>
            <a:r>
              <a:rPr lang="en-GB" sz="2000" dirty="0" smtClean="0">
                <a:solidFill>
                  <a:prstClr val="black"/>
                </a:solidFill>
                <a:latin typeface="Arial" panose="020B0604020202020204" pitchFamily="34" charset="0"/>
                <a:cs typeface="Arial" panose="020B0604020202020204" pitchFamily="34" charset="0"/>
              </a:rPr>
              <a:t>Identify </a:t>
            </a:r>
            <a:r>
              <a:rPr lang="en-GB" sz="2000" dirty="0">
                <a:solidFill>
                  <a:prstClr val="black"/>
                </a:solidFill>
                <a:latin typeface="Arial" panose="020B0604020202020204" pitchFamily="34" charset="0"/>
                <a:cs typeface="Arial" panose="020B0604020202020204" pitchFamily="34" charset="0"/>
              </a:rPr>
              <a:t>the types of touch they like and do not </a:t>
            </a:r>
            <a:r>
              <a:rPr lang="en-GB" sz="2000" dirty="0" smtClean="0">
                <a:solidFill>
                  <a:prstClr val="black"/>
                </a:solidFill>
                <a:latin typeface="Arial" panose="020B0604020202020204" pitchFamily="34" charset="0"/>
                <a:cs typeface="Arial" panose="020B0604020202020204" pitchFamily="34" charset="0"/>
              </a:rPr>
              <a:t>like</a:t>
            </a:r>
          </a:p>
          <a:p>
            <a:r>
              <a:rPr lang="en-GB" sz="2000" dirty="0">
                <a:solidFill>
                  <a:prstClr val="black"/>
                </a:solidFill>
                <a:latin typeface="Arial" panose="020B0604020202020204" pitchFamily="34" charset="0"/>
                <a:cs typeface="Arial" panose="020B0604020202020204" pitchFamily="34" charset="0"/>
              </a:rPr>
              <a:t>Explain that our genitals help us make babies when we are older</a:t>
            </a:r>
          </a:p>
          <a:p>
            <a:endParaRPr lang="en-GB" sz="2000" dirty="0">
              <a:solidFill>
                <a:prstClr val="black"/>
              </a:solidFill>
            </a:endParaRPr>
          </a:p>
          <a:p>
            <a:endParaRPr lang="en-GB" sz="2000" dirty="0" smtClean="0">
              <a:solidFill>
                <a:prstClr val="black"/>
              </a:solidFill>
            </a:endParaRPr>
          </a:p>
          <a:p>
            <a:endParaRPr lang="en-GB" dirty="0" smtClean="0">
              <a:solidFill>
                <a:prstClr val="black"/>
              </a:solidFill>
            </a:endParaRPr>
          </a:p>
          <a:p>
            <a:endParaRPr lang="en-GB" dirty="0" smtClean="0">
              <a:solidFill>
                <a:prstClr val="black"/>
              </a:solidFill>
            </a:endParaRPr>
          </a:p>
          <a:p>
            <a:endParaRPr lang="en-GB" dirty="0" smtClean="0">
              <a:solidFill>
                <a:prstClr val="black"/>
              </a:solidFill>
            </a:endParaRPr>
          </a:p>
        </p:txBody>
      </p:sp>
    </p:spTree>
    <p:extLst>
      <p:ext uri="{BB962C8B-B14F-4D97-AF65-F5344CB8AC3E}">
        <p14:creationId xmlns:p14="http://schemas.microsoft.com/office/powerpoint/2010/main" val="1577830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63" y="698308"/>
            <a:ext cx="10515600" cy="1110396"/>
          </a:xfrm>
        </p:spPr>
        <p:txBody>
          <a:bodyPr>
            <a:normAutofit/>
          </a:bodyPr>
          <a:lstStyle/>
          <a:p>
            <a:r>
              <a:rPr lang="en-US" sz="3600" b="1" dirty="0" smtClean="0"/>
              <a:t>Examples of resources: Year 2</a:t>
            </a:r>
            <a:br>
              <a:rPr lang="en-US" sz="3600" b="1" dirty="0" smtClean="0"/>
            </a:br>
            <a:r>
              <a:rPr lang="en-US" sz="2400" b="1" dirty="0" smtClean="0">
                <a:hlinkClick r:id="rId2"/>
              </a:rPr>
              <a:t>My body, your body</a:t>
            </a:r>
            <a:r>
              <a:rPr lang="en-US" sz="2400" b="1" dirty="0" smtClean="0"/>
              <a:t>					</a:t>
            </a:r>
            <a:r>
              <a:rPr lang="en-US" sz="2400" b="1" dirty="0" smtClean="0">
                <a:hlinkClick r:id="rId3"/>
              </a:rPr>
              <a:t>What does your body do?</a:t>
            </a:r>
            <a:endParaRPr lang="en-GB" sz="2400" b="1" dirty="0"/>
          </a:p>
        </p:txBody>
      </p:sp>
      <p:grpSp>
        <p:nvGrpSpPr>
          <p:cNvPr id="4" name="Group 3"/>
          <p:cNvGrpSpPr/>
          <p:nvPr/>
        </p:nvGrpSpPr>
        <p:grpSpPr>
          <a:xfrm>
            <a:off x="351664" y="144209"/>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3" name="Picture 2"/>
          <p:cNvPicPr>
            <a:picLocks noChangeAspect="1"/>
          </p:cNvPicPr>
          <p:nvPr/>
        </p:nvPicPr>
        <p:blipFill>
          <a:blip r:embed="rId5"/>
          <a:stretch>
            <a:fillRect/>
          </a:stretch>
        </p:blipFill>
        <p:spPr>
          <a:xfrm>
            <a:off x="2014307" y="3930162"/>
            <a:ext cx="3879734" cy="2776848"/>
          </a:xfrm>
          <a:prstGeom prst="rect">
            <a:avLst/>
          </a:prstGeom>
        </p:spPr>
      </p:pic>
      <p:sp>
        <p:nvSpPr>
          <p:cNvPr id="11" name="Rectangle 10"/>
          <p:cNvSpPr/>
          <p:nvPr/>
        </p:nvSpPr>
        <p:spPr>
          <a:xfrm>
            <a:off x="264896" y="1703859"/>
            <a:ext cx="5629145" cy="1754326"/>
          </a:xfrm>
          <a:prstGeom prst="rect">
            <a:avLst/>
          </a:prstGeom>
        </p:spPr>
        <p:txBody>
          <a:bodyPr wrap="square">
            <a:spAutoFit/>
          </a:bodyPr>
          <a:lstStyle/>
          <a:p>
            <a:r>
              <a:rPr lang="en-US" dirty="0">
                <a:latin typeface="Open Sans" panose="020B0606030504020204" pitchFamily="34" charset="0"/>
              </a:rPr>
              <a:t>Children will be able to:</a:t>
            </a:r>
          </a:p>
          <a:p>
            <a:r>
              <a:rPr lang="en-US" dirty="0" smtClean="0">
                <a:latin typeface="Open Sans" panose="020B0606030504020204" pitchFamily="34" charset="0"/>
              </a:rPr>
              <a:t>-Identify which parts of the human body are private</a:t>
            </a:r>
          </a:p>
          <a:p>
            <a:r>
              <a:rPr lang="en-US" dirty="0" smtClean="0">
                <a:latin typeface="Open Sans" panose="020B0606030504020204" pitchFamily="34" charset="0"/>
              </a:rPr>
              <a:t>-</a:t>
            </a:r>
            <a:r>
              <a:rPr lang="en-US" dirty="0" smtClean="0">
                <a:latin typeface="Open Sans" panose="020B0606030504020204" pitchFamily="34" charset="0"/>
              </a:rPr>
              <a:t>Understand that humans mostly have the same body parts but that they can look different from person to person</a:t>
            </a:r>
            <a:endParaRPr lang="en-US" b="0" i="0" dirty="0">
              <a:effectLst/>
              <a:latin typeface="Open Sans" panose="020B0606030504020204" pitchFamily="34" charset="0"/>
            </a:endParaRPr>
          </a:p>
        </p:txBody>
      </p:sp>
      <p:sp>
        <p:nvSpPr>
          <p:cNvPr id="14" name="Rectangle 13"/>
          <p:cNvSpPr/>
          <p:nvPr/>
        </p:nvSpPr>
        <p:spPr>
          <a:xfrm>
            <a:off x="6629400" y="1703859"/>
            <a:ext cx="5292970" cy="1754326"/>
          </a:xfrm>
          <a:prstGeom prst="rect">
            <a:avLst/>
          </a:prstGeom>
        </p:spPr>
        <p:txBody>
          <a:bodyPr wrap="square">
            <a:spAutoFit/>
          </a:bodyPr>
          <a:lstStyle/>
          <a:p>
            <a:r>
              <a:rPr lang="en-US" dirty="0">
                <a:solidFill>
                  <a:srgbClr val="333333"/>
                </a:solidFill>
                <a:latin typeface="Open Sans" panose="020B0606030504020204" pitchFamily="34" charset="0"/>
              </a:rPr>
              <a:t>Children will be able to:</a:t>
            </a:r>
          </a:p>
          <a:p>
            <a:r>
              <a:rPr lang="en-US" dirty="0" smtClean="0">
                <a:solidFill>
                  <a:srgbClr val="333333"/>
                </a:solidFill>
                <a:latin typeface="Open Sans" panose="020B0606030504020204" pitchFamily="34" charset="0"/>
              </a:rPr>
              <a:t>-Name </a:t>
            </a:r>
            <a:r>
              <a:rPr lang="en-US" dirty="0">
                <a:solidFill>
                  <a:srgbClr val="333333"/>
                </a:solidFill>
                <a:latin typeface="Open Sans" panose="020B0606030504020204" pitchFamily="34" charset="0"/>
              </a:rPr>
              <a:t>major internal body parts (heart, blood, lungs, stomach, small and large intestines, brain);</a:t>
            </a:r>
          </a:p>
          <a:p>
            <a:r>
              <a:rPr lang="en-US" dirty="0" smtClean="0">
                <a:solidFill>
                  <a:srgbClr val="333333"/>
                </a:solidFill>
                <a:latin typeface="Open Sans" panose="020B0606030504020204" pitchFamily="34" charset="0"/>
              </a:rPr>
              <a:t>-Describe </a:t>
            </a:r>
            <a:r>
              <a:rPr lang="en-US" dirty="0">
                <a:solidFill>
                  <a:srgbClr val="333333"/>
                </a:solidFill>
                <a:latin typeface="Open Sans" panose="020B0606030504020204" pitchFamily="34" charset="0"/>
              </a:rPr>
              <a:t>how food, water and air get into the body and blood.</a:t>
            </a:r>
            <a:endParaRPr lang="en-US" b="0" i="0" dirty="0">
              <a:solidFill>
                <a:srgbClr val="333333"/>
              </a:solidFill>
              <a:effectLst/>
              <a:latin typeface="Open Sans" panose="020B0606030504020204" pitchFamily="34" charset="0"/>
            </a:endParaRPr>
          </a:p>
        </p:txBody>
      </p:sp>
      <p:pic>
        <p:nvPicPr>
          <p:cNvPr id="15" name="Picture 14"/>
          <p:cNvPicPr>
            <a:picLocks noChangeAspect="1"/>
          </p:cNvPicPr>
          <p:nvPr/>
        </p:nvPicPr>
        <p:blipFill>
          <a:blip r:embed="rId6"/>
          <a:stretch>
            <a:fillRect/>
          </a:stretch>
        </p:blipFill>
        <p:spPr>
          <a:xfrm>
            <a:off x="8540464" y="3178428"/>
            <a:ext cx="2479682" cy="3528582"/>
          </a:xfrm>
          <a:prstGeom prst="rect">
            <a:avLst/>
          </a:prstGeom>
        </p:spPr>
      </p:pic>
    </p:spTree>
    <p:extLst>
      <p:ext uri="{BB962C8B-B14F-4D97-AF65-F5344CB8AC3E}">
        <p14:creationId xmlns:p14="http://schemas.microsoft.com/office/powerpoint/2010/main" val="191963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63" y="698308"/>
            <a:ext cx="10515600" cy="1110396"/>
          </a:xfrm>
        </p:spPr>
        <p:txBody>
          <a:bodyPr>
            <a:normAutofit fontScale="90000"/>
          </a:bodyPr>
          <a:lstStyle/>
          <a:p>
            <a:r>
              <a:rPr lang="en-US" sz="3600" b="1" dirty="0" smtClean="0"/>
              <a:t>Examples of resources: Year 2</a:t>
            </a:r>
            <a:br>
              <a:rPr lang="en-US" sz="3600" b="1" dirty="0" smtClean="0"/>
            </a:br>
            <a:r>
              <a:rPr lang="en-US" sz="2400" b="1" dirty="0" smtClean="0">
                <a:hlinkClick r:id="rId2"/>
              </a:rPr>
              <a:t>Should I tell?</a:t>
            </a:r>
            <a:r>
              <a:rPr lang="en-US" sz="2400" b="1" dirty="0" smtClean="0"/>
              <a:t>						</a:t>
            </a:r>
            <a:r>
              <a:rPr lang="en-US" sz="2400" b="1" dirty="0" smtClean="0">
                <a:hlinkClick r:id="rId3"/>
              </a:rPr>
              <a:t>Some secrets should never be kept</a:t>
            </a:r>
            <a:endParaRPr lang="en-GB" sz="2400" b="1" dirty="0"/>
          </a:p>
        </p:txBody>
      </p:sp>
      <p:grpSp>
        <p:nvGrpSpPr>
          <p:cNvPr id="4" name="Group 3"/>
          <p:cNvGrpSpPr/>
          <p:nvPr/>
        </p:nvGrpSpPr>
        <p:grpSpPr>
          <a:xfrm>
            <a:off x="305663" y="91455"/>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12" name="Rectangle 11"/>
          <p:cNvSpPr/>
          <p:nvPr/>
        </p:nvSpPr>
        <p:spPr>
          <a:xfrm>
            <a:off x="253882" y="1729148"/>
            <a:ext cx="6096000" cy="1754326"/>
          </a:xfrm>
          <a:prstGeom prst="rect">
            <a:avLst/>
          </a:prstGeom>
        </p:spPr>
        <p:txBody>
          <a:bodyPr>
            <a:spAutoFit/>
          </a:bodyPr>
          <a:lstStyle/>
          <a:p>
            <a:r>
              <a:rPr lang="en-US" dirty="0">
                <a:latin typeface="Open Sans" panose="020B0606030504020204" pitchFamily="34" charset="0"/>
              </a:rPr>
              <a:t>Children will be able to:</a:t>
            </a:r>
          </a:p>
          <a:p>
            <a:r>
              <a:rPr lang="en-US" dirty="0" smtClean="0">
                <a:latin typeface="Open Sans" panose="020B0606030504020204" pitchFamily="34" charset="0"/>
              </a:rPr>
              <a:t>-Identify </a:t>
            </a:r>
            <a:r>
              <a:rPr lang="en-US" dirty="0">
                <a:latin typeface="Open Sans" panose="020B0606030504020204" pitchFamily="34" charset="0"/>
              </a:rPr>
              <a:t>safe secrets (including surprises) and unsafe secrets; </a:t>
            </a:r>
          </a:p>
          <a:p>
            <a:r>
              <a:rPr lang="en-US" dirty="0" smtClean="0">
                <a:latin typeface="Open Sans" panose="020B0606030504020204" pitchFamily="34" charset="0"/>
              </a:rPr>
              <a:t>+</a:t>
            </a:r>
            <a:r>
              <a:rPr lang="en-US" dirty="0" err="1" smtClean="0">
                <a:latin typeface="Open Sans" panose="020B0606030504020204" pitchFamily="34" charset="0"/>
              </a:rPr>
              <a:t>Recognise</a:t>
            </a:r>
            <a:r>
              <a:rPr lang="en-US" dirty="0" smtClean="0">
                <a:latin typeface="Open Sans" panose="020B0606030504020204" pitchFamily="34" charset="0"/>
              </a:rPr>
              <a:t> </a:t>
            </a:r>
            <a:r>
              <a:rPr lang="en-US" dirty="0">
                <a:latin typeface="Open Sans" panose="020B0606030504020204" pitchFamily="34" charset="0"/>
              </a:rPr>
              <a:t>the importance of telling someone they trust about a secret which makes them feel unsafe or uncomfortable.</a:t>
            </a:r>
            <a:endParaRPr lang="en-US" b="0" i="0" dirty="0">
              <a:effectLst/>
              <a:latin typeface="Open Sans" panose="020B0606030504020204" pitchFamily="34" charset="0"/>
            </a:endParaRPr>
          </a:p>
        </p:txBody>
      </p:sp>
      <p:pic>
        <p:nvPicPr>
          <p:cNvPr id="16" name="Picture 15"/>
          <p:cNvPicPr>
            <a:picLocks noChangeAspect="1"/>
          </p:cNvPicPr>
          <p:nvPr/>
        </p:nvPicPr>
        <p:blipFill>
          <a:blip r:embed="rId5"/>
          <a:stretch>
            <a:fillRect/>
          </a:stretch>
        </p:blipFill>
        <p:spPr>
          <a:xfrm>
            <a:off x="1172101" y="3458185"/>
            <a:ext cx="4259561" cy="3321535"/>
          </a:xfrm>
          <a:prstGeom prst="rect">
            <a:avLst/>
          </a:prstGeom>
        </p:spPr>
      </p:pic>
      <p:sp>
        <p:nvSpPr>
          <p:cNvPr id="17" name="Rectangle 16"/>
          <p:cNvSpPr/>
          <p:nvPr/>
        </p:nvSpPr>
        <p:spPr>
          <a:xfrm>
            <a:off x="6670431" y="1699834"/>
            <a:ext cx="5216769" cy="2092881"/>
          </a:xfrm>
          <a:prstGeom prst="rect">
            <a:avLst/>
          </a:prstGeom>
        </p:spPr>
        <p:txBody>
          <a:bodyPr wrap="square">
            <a:spAutoFit/>
          </a:bodyPr>
          <a:lstStyle/>
          <a:p>
            <a:r>
              <a:rPr lang="en-US" sz="1600" dirty="0">
                <a:latin typeface="Open Sans" panose="020B0606030504020204" pitchFamily="34" charset="0"/>
              </a:rPr>
              <a:t>Children will be able to:</a:t>
            </a:r>
          </a:p>
          <a:p>
            <a:pPr>
              <a:buFont typeface="Arial" panose="020B0604020202020204" pitchFamily="34" charset="0"/>
              <a:buChar char="•"/>
            </a:pPr>
            <a:r>
              <a:rPr lang="en-US" sz="1600" dirty="0">
                <a:latin typeface="Open Sans" panose="020B0606030504020204" pitchFamily="34" charset="0"/>
              </a:rPr>
              <a:t>Identify how inappropriate touch can make someone feel;</a:t>
            </a:r>
          </a:p>
          <a:p>
            <a:pPr>
              <a:buFont typeface="Arial" panose="020B0604020202020204" pitchFamily="34" charset="0"/>
              <a:buChar char="•"/>
            </a:pPr>
            <a:r>
              <a:rPr lang="en-US" sz="1600" dirty="0">
                <a:latin typeface="Open Sans" panose="020B0606030504020204" pitchFamily="34" charset="0"/>
              </a:rPr>
              <a:t>Understand that there are unsafe secrets and secrets that are nice surprises;</a:t>
            </a:r>
          </a:p>
          <a:p>
            <a:pPr>
              <a:buFont typeface="Arial" panose="020B0604020202020204" pitchFamily="34" charset="0"/>
              <a:buChar char="•"/>
            </a:pPr>
            <a:r>
              <a:rPr lang="en-US" sz="1600" dirty="0">
                <a:latin typeface="Open Sans" panose="020B0606030504020204" pitchFamily="34" charset="0"/>
              </a:rPr>
              <a:t>Explain that if someone is being touched in a way that they don’t like they have to tell someone in their safety network so they can help it stop.</a:t>
            </a:r>
            <a:r>
              <a:rPr lang="en-US" dirty="0">
                <a:solidFill>
                  <a:srgbClr val="333333"/>
                </a:solidFill>
                <a:latin typeface="Open Sans" panose="020B0606030504020204" pitchFamily="34" charset="0"/>
              </a:rPr>
              <a:t> </a:t>
            </a:r>
            <a:endParaRPr lang="en-US" b="0" i="0" dirty="0">
              <a:solidFill>
                <a:srgbClr val="333333"/>
              </a:solidFill>
              <a:effectLst/>
              <a:latin typeface="Open Sans" panose="020B0606030504020204" pitchFamily="34" charset="0"/>
            </a:endParaRPr>
          </a:p>
        </p:txBody>
      </p:sp>
      <p:pic>
        <p:nvPicPr>
          <p:cNvPr id="18" name="Picture 17"/>
          <p:cNvPicPr>
            <a:picLocks noChangeAspect="1"/>
          </p:cNvPicPr>
          <p:nvPr/>
        </p:nvPicPr>
        <p:blipFill>
          <a:blip r:embed="rId6"/>
          <a:stretch>
            <a:fillRect/>
          </a:stretch>
        </p:blipFill>
        <p:spPr>
          <a:xfrm>
            <a:off x="6670431" y="3783613"/>
            <a:ext cx="2211309" cy="2996107"/>
          </a:xfrm>
          <a:prstGeom prst="rect">
            <a:avLst/>
          </a:prstGeom>
        </p:spPr>
      </p:pic>
      <p:sp>
        <p:nvSpPr>
          <p:cNvPr id="19" name="Rectangle 18"/>
          <p:cNvSpPr/>
          <p:nvPr/>
        </p:nvSpPr>
        <p:spPr>
          <a:xfrm>
            <a:off x="9074288" y="4193403"/>
            <a:ext cx="2812912" cy="1477328"/>
          </a:xfrm>
          <a:prstGeom prst="rect">
            <a:avLst/>
          </a:prstGeom>
        </p:spPr>
        <p:txBody>
          <a:bodyPr wrap="square">
            <a:spAutoFit/>
          </a:bodyPr>
          <a:lstStyle/>
          <a:p>
            <a:r>
              <a:rPr lang="en-US" dirty="0" smtClean="0">
                <a:solidFill>
                  <a:srgbClr val="030303"/>
                </a:solidFill>
                <a:latin typeface="Roboto"/>
              </a:rPr>
              <a:t>The </a:t>
            </a:r>
            <a:r>
              <a:rPr lang="en-US" dirty="0">
                <a:solidFill>
                  <a:srgbClr val="030303"/>
                </a:solidFill>
                <a:latin typeface="Roboto"/>
              </a:rPr>
              <a:t>book is aimed at 3-12 year old children and is intended to give them skills to deal with inappropriate touch.</a:t>
            </a:r>
            <a:endParaRPr lang="en-GB" dirty="0"/>
          </a:p>
        </p:txBody>
      </p:sp>
    </p:spTree>
    <p:extLst>
      <p:ext uri="{BB962C8B-B14F-4D97-AF65-F5344CB8AC3E}">
        <p14:creationId xmlns:p14="http://schemas.microsoft.com/office/powerpoint/2010/main" val="349281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smtClean="0"/>
              <a:t>Aims of the consultation</a:t>
            </a:r>
            <a:endParaRPr lang="en-GB" b="1" dirty="0"/>
          </a:p>
        </p:txBody>
      </p:sp>
      <p:sp>
        <p:nvSpPr>
          <p:cNvPr id="3" name="Content Placeholder 2"/>
          <p:cNvSpPr>
            <a:spLocks noGrp="1"/>
          </p:cNvSpPr>
          <p:nvPr>
            <p:ph idx="1"/>
          </p:nvPr>
        </p:nvSpPr>
        <p:spPr>
          <a:xfrm>
            <a:off x="838200" y="2041939"/>
            <a:ext cx="10515600" cy="4135023"/>
          </a:xfrm>
        </p:spPr>
        <p:txBody>
          <a:bodyPr>
            <a:normAutofit/>
          </a:bodyPr>
          <a:lstStyle/>
          <a:p>
            <a:pPr>
              <a:buFont typeface="Wingdings" panose="05000000000000000000" pitchFamily="2" charset="2"/>
              <a:buChar char="Ø"/>
            </a:pPr>
            <a:r>
              <a:rPr lang="en-GB" sz="3200" dirty="0"/>
              <a:t>To explain what the statutory requirements are for schools</a:t>
            </a:r>
          </a:p>
          <a:p>
            <a:pPr>
              <a:buFont typeface="Wingdings" panose="05000000000000000000" pitchFamily="2" charset="2"/>
              <a:buChar char="Ø"/>
            </a:pPr>
            <a:r>
              <a:rPr lang="en-GB" sz="3200" dirty="0"/>
              <a:t>To </a:t>
            </a:r>
            <a:r>
              <a:rPr lang="en-GB" sz="3200" dirty="0" smtClean="0"/>
              <a:t>present </a:t>
            </a:r>
            <a:r>
              <a:rPr lang="en-GB" sz="3200" dirty="0"/>
              <a:t>the school’s policy </a:t>
            </a:r>
            <a:r>
              <a:rPr lang="en-GB" sz="3200" dirty="0" smtClean="0"/>
              <a:t>and long term plan for RSE</a:t>
            </a:r>
            <a:endParaRPr lang="en-GB" sz="3200" dirty="0"/>
          </a:p>
          <a:p>
            <a:pPr>
              <a:buFont typeface="Wingdings" panose="05000000000000000000" pitchFamily="2" charset="2"/>
              <a:buChar char="Ø"/>
            </a:pPr>
            <a:r>
              <a:rPr lang="en-GB" sz="3200" dirty="0"/>
              <a:t>To </a:t>
            </a:r>
            <a:r>
              <a:rPr lang="en-GB" sz="3200" dirty="0" smtClean="0"/>
              <a:t>inform you of the non-statutory lessons that we propose to teach and why we propose to deliver them</a:t>
            </a:r>
          </a:p>
          <a:p>
            <a:pPr>
              <a:buFont typeface="Wingdings" panose="05000000000000000000" pitchFamily="2" charset="2"/>
              <a:buChar char="Ø"/>
            </a:pPr>
            <a:r>
              <a:rPr lang="en-US" sz="3200" dirty="0" smtClean="0"/>
              <a:t>How we intend to deliver RSE to children at St James</a:t>
            </a:r>
            <a:endParaRPr lang="en-GB" sz="3200" dirty="0" smtClean="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441645470"/>
      </p:ext>
    </p:extLst>
  </p:cSld>
  <p:clrMapOvr>
    <a:masterClrMapping/>
  </p:clrMapOvr>
  <mc:AlternateContent xmlns:mc="http://schemas.openxmlformats.org/markup-compatibility/2006" xmlns:p14="http://schemas.microsoft.com/office/powerpoint/2010/main">
    <mc:Choice Requires="p14">
      <p:transition spd="slow" p14:dur="2000" advTm="10349"/>
    </mc:Choice>
    <mc:Fallback xmlns="">
      <p:transition spd="slow" advTm="1034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64" y="470206"/>
            <a:ext cx="10515600" cy="1110396"/>
          </a:xfrm>
        </p:spPr>
        <p:txBody>
          <a:bodyPr>
            <a:normAutofit/>
          </a:bodyPr>
          <a:lstStyle/>
          <a:p>
            <a:r>
              <a:rPr lang="en-US" sz="3600" b="1" dirty="0" smtClean="0"/>
              <a:t>Examples of resources: Year 3</a:t>
            </a:r>
            <a:endParaRPr lang="en-GB" sz="3600"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13" name="Content Placeholder 2"/>
          <p:cNvSpPr txBox="1">
            <a:spLocks/>
          </p:cNvSpPr>
          <p:nvPr/>
        </p:nvSpPr>
        <p:spPr>
          <a:xfrm>
            <a:off x="5503048" y="1832321"/>
            <a:ext cx="6378262"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Sample Learning Outcomes</a:t>
            </a:r>
          </a:p>
          <a:p>
            <a:pPr lvl="0"/>
            <a:r>
              <a:rPr lang="en-GB" dirty="0"/>
              <a:t>Explain some of the feelings someone might have when they lose something important to them</a:t>
            </a:r>
          </a:p>
          <a:p>
            <a:pPr lvl="0"/>
            <a:r>
              <a:rPr lang="en-GB" dirty="0"/>
              <a:t>Recognise and describe appropriate behaviour online as well as offline</a:t>
            </a:r>
          </a:p>
          <a:p>
            <a:pPr lvl="0"/>
            <a:r>
              <a:rPr lang="en-GB" dirty="0"/>
              <a:t>Identify when it is appropriate or inappropriate to allow someone into their body space</a:t>
            </a:r>
          </a:p>
          <a:p>
            <a:pPr lvl="0"/>
            <a:r>
              <a:rPr lang="en-GB" dirty="0"/>
              <a:t>Recognise who they have positive healthy</a:t>
            </a:r>
          </a:p>
          <a:p>
            <a:r>
              <a:rPr lang="en-GB" dirty="0"/>
              <a:t>relationships with</a:t>
            </a:r>
          </a:p>
          <a:p>
            <a:pPr lvl="0"/>
            <a:r>
              <a:rPr lang="en-GB" dirty="0"/>
              <a:t>Recognise that repeated name calling is a form of bullying</a:t>
            </a:r>
          </a:p>
          <a:p>
            <a:pPr marL="0" indent="0">
              <a:buNone/>
            </a:pPr>
            <a:endParaRPr lang="en-GB" sz="2000" dirty="0">
              <a:solidFill>
                <a:prstClr val="black"/>
              </a:solidFill>
            </a:endParaRPr>
          </a:p>
          <a:p>
            <a:endParaRPr lang="en-GB" sz="2000" dirty="0" smtClean="0">
              <a:solidFill>
                <a:prstClr val="black"/>
              </a:solidFill>
            </a:endParaRPr>
          </a:p>
          <a:p>
            <a:endParaRPr lang="en-GB" dirty="0" smtClean="0">
              <a:solidFill>
                <a:prstClr val="black"/>
              </a:solidFill>
            </a:endParaRPr>
          </a:p>
          <a:p>
            <a:endParaRPr lang="en-GB" dirty="0" smtClean="0">
              <a:solidFill>
                <a:prstClr val="black"/>
              </a:solidFill>
            </a:endParaRPr>
          </a:p>
          <a:p>
            <a:endParaRPr lang="en-GB" dirty="0" smtClean="0">
              <a:solidFill>
                <a:prstClr val="black"/>
              </a:solidFill>
            </a:endParaRPr>
          </a:p>
        </p:txBody>
      </p:sp>
      <p:sp>
        <p:nvSpPr>
          <p:cNvPr id="14" name="Content Placeholder 2"/>
          <p:cNvSpPr txBox="1">
            <a:spLocks/>
          </p:cNvSpPr>
          <p:nvPr/>
        </p:nvSpPr>
        <p:spPr>
          <a:xfrm>
            <a:off x="600808" y="1821768"/>
            <a:ext cx="4609563"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smtClean="0">
                <a:latin typeface="Arial" panose="020B0604020202020204" pitchFamily="34" charset="0"/>
                <a:cs typeface="Arial" panose="020B0604020202020204" pitchFamily="34" charset="0"/>
              </a:rPr>
              <a:t>Extending learning in year 2. </a:t>
            </a:r>
          </a:p>
          <a:p>
            <a:pPr marL="0" indent="0">
              <a:buFont typeface="Arial" panose="020B0604020202020204" pitchFamily="34" charset="0"/>
              <a:buNone/>
            </a:pPr>
            <a:r>
              <a:rPr lang="en-GB" sz="2400" b="1" dirty="0" smtClean="0">
                <a:latin typeface="Arial" panose="020B0604020202020204" pitchFamily="34" charset="0"/>
                <a:cs typeface="Arial" panose="020B0604020202020204" pitchFamily="34" charset="0"/>
              </a:rPr>
              <a:t>New content to include:</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Change including bereavement</a:t>
            </a:r>
          </a:p>
          <a:p>
            <a:r>
              <a:rPr lang="en-GB" sz="2400" dirty="0" smtClean="0">
                <a:latin typeface="Arial" panose="020B0604020202020204" pitchFamily="34" charset="0"/>
                <a:cs typeface="Arial" panose="020B0604020202020204" pitchFamily="34" charset="0"/>
              </a:rPr>
              <a:t>Images in the media </a:t>
            </a:r>
          </a:p>
          <a:p>
            <a:r>
              <a:rPr lang="en-GB" sz="2400" dirty="0" smtClean="0">
                <a:latin typeface="Arial" panose="020B0604020202020204" pitchFamily="34" charset="0"/>
                <a:cs typeface="Arial" panose="020B0604020202020204" pitchFamily="34" charset="0"/>
              </a:rPr>
              <a:t>Protecting personal information online</a:t>
            </a:r>
          </a:p>
          <a:p>
            <a:r>
              <a:rPr lang="en-GB" sz="2400" dirty="0" smtClean="0">
                <a:latin typeface="Arial" panose="020B0604020202020204" pitchFamily="34" charset="0"/>
                <a:cs typeface="Arial" panose="020B0604020202020204" pitchFamily="34" charset="0"/>
              </a:rPr>
              <a:t>Different types of relationships</a:t>
            </a:r>
          </a:p>
          <a:p>
            <a:r>
              <a:rPr lang="en-GB" sz="2400" dirty="0" smtClean="0">
                <a:latin typeface="Arial" panose="020B0604020202020204" pitchFamily="34" charset="0"/>
                <a:cs typeface="Arial" panose="020B0604020202020204" pitchFamily="34" charset="0"/>
              </a:rPr>
              <a:t>Healthy and unhealthy relationships (friendships),</a:t>
            </a:r>
          </a:p>
          <a:p>
            <a:r>
              <a:rPr lang="en-GB" sz="2400" dirty="0" smtClean="0">
                <a:latin typeface="Arial" panose="020B0604020202020204" pitchFamily="34" charset="0"/>
                <a:cs typeface="Arial" panose="020B0604020202020204" pitchFamily="34" charset="0"/>
              </a:rPr>
              <a:t>Discrimination and its consequences</a:t>
            </a:r>
          </a:p>
          <a:p>
            <a:r>
              <a:rPr lang="en-GB" sz="2400" dirty="0" smtClean="0">
                <a:latin typeface="Arial" panose="020B0604020202020204" pitchFamily="34" charset="0"/>
                <a:cs typeface="Arial" panose="020B0604020202020204" pitchFamily="34" charset="0"/>
              </a:rPr>
              <a:t>Understanding risk </a:t>
            </a:r>
          </a:p>
          <a:p>
            <a:r>
              <a:rPr lang="en-GB" sz="2400" dirty="0" smtClean="0">
                <a:latin typeface="Arial" panose="020B0604020202020204" pitchFamily="34" charset="0"/>
                <a:cs typeface="Arial" panose="020B0604020202020204" pitchFamily="34" charset="0"/>
              </a:rPr>
              <a:t>Making informed choices</a:t>
            </a:r>
          </a:p>
          <a:p>
            <a:r>
              <a:rPr lang="en-GB" sz="2400" dirty="0" smtClean="0">
                <a:latin typeface="Arial" panose="020B0604020202020204" pitchFamily="34" charset="0"/>
                <a:cs typeface="Arial" panose="020B0604020202020204" pitchFamily="34" charset="0"/>
              </a:rPr>
              <a:t>Resisting pressure</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56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63" y="698308"/>
            <a:ext cx="10515600" cy="1110396"/>
          </a:xfrm>
        </p:spPr>
        <p:txBody>
          <a:bodyPr>
            <a:normAutofit/>
          </a:bodyPr>
          <a:lstStyle/>
          <a:p>
            <a:r>
              <a:rPr lang="en-US" sz="3600" b="1" dirty="0" smtClean="0"/>
              <a:t>Examples of resources: Year 3</a:t>
            </a:r>
            <a:br>
              <a:rPr lang="en-US" sz="3600" b="1" dirty="0" smtClean="0"/>
            </a:br>
            <a:r>
              <a:rPr lang="en-US" sz="2400" b="1" dirty="0" smtClean="0">
                <a:hlinkClick r:id="rId2" action="ppaction://hlinkfile"/>
              </a:rPr>
              <a:t>Body space</a:t>
            </a:r>
            <a:endParaRPr lang="en-GB" sz="2400" b="1" dirty="0"/>
          </a:p>
        </p:txBody>
      </p:sp>
      <p:grpSp>
        <p:nvGrpSpPr>
          <p:cNvPr id="4" name="Group 3"/>
          <p:cNvGrpSpPr/>
          <p:nvPr/>
        </p:nvGrpSpPr>
        <p:grpSpPr>
          <a:xfrm>
            <a:off x="305663" y="91455"/>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3" name="Rectangle 2"/>
          <p:cNvSpPr/>
          <p:nvPr/>
        </p:nvSpPr>
        <p:spPr>
          <a:xfrm>
            <a:off x="305663" y="1868667"/>
            <a:ext cx="6096000" cy="2031325"/>
          </a:xfrm>
          <a:prstGeom prst="rect">
            <a:avLst/>
          </a:prstGeom>
        </p:spPr>
        <p:txBody>
          <a:bodyPr>
            <a:spAutoFit/>
          </a:bodyPr>
          <a:lstStyle/>
          <a:p>
            <a:r>
              <a:rPr lang="en-US" dirty="0">
                <a:latin typeface="Open Sans" panose="020B0606030504020204" pitchFamily="34" charset="0"/>
              </a:rPr>
              <a:t>Children will be able to:</a:t>
            </a:r>
          </a:p>
          <a:p>
            <a:r>
              <a:rPr lang="en-US" dirty="0" smtClean="0">
                <a:latin typeface="Open Sans" panose="020B0606030504020204" pitchFamily="34" charset="0"/>
              </a:rPr>
              <a:t>-Understand </a:t>
            </a:r>
            <a:r>
              <a:rPr lang="en-US" dirty="0">
                <a:latin typeface="Open Sans" panose="020B0606030504020204" pitchFamily="34" charset="0"/>
              </a:rPr>
              <a:t>what is meant by the term body space (or personal space); </a:t>
            </a:r>
          </a:p>
          <a:p>
            <a:r>
              <a:rPr lang="en-US" dirty="0" smtClean="0">
                <a:latin typeface="Open Sans" panose="020B0606030504020204" pitchFamily="34" charset="0"/>
              </a:rPr>
              <a:t>-Identify </a:t>
            </a:r>
            <a:r>
              <a:rPr lang="en-US" dirty="0">
                <a:latin typeface="Open Sans" panose="020B0606030504020204" pitchFamily="34" charset="0"/>
              </a:rPr>
              <a:t>when it is appropriate or inappropriate to allow someone into their body space;</a:t>
            </a:r>
          </a:p>
          <a:p>
            <a:r>
              <a:rPr lang="en-US" dirty="0" smtClean="0">
                <a:latin typeface="Open Sans" panose="020B0606030504020204" pitchFamily="34" charset="0"/>
              </a:rPr>
              <a:t>-Rehearse </a:t>
            </a:r>
            <a:r>
              <a:rPr lang="en-US" dirty="0">
                <a:latin typeface="Open Sans" panose="020B0606030504020204" pitchFamily="34" charset="0"/>
              </a:rPr>
              <a:t>strategies for when someone is inappropriately in their body space</a:t>
            </a:r>
            <a:endParaRPr lang="en-US" b="0" i="0" dirty="0">
              <a:effectLst/>
              <a:latin typeface="Open Sans" panose="020B0606030504020204" pitchFamily="34" charset="0"/>
            </a:endParaRPr>
          </a:p>
        </p:txBody>
      </p:sp>
      <p:pic>
        <p:nvPicPr>
          <p:cNvPr id="11" name="Picture 10"/>
          <p:cNvPicPr>
            <a:picLocks noChangeAspect="1"/>
          </p:cNvPicPr>
          <p:nvPr/>
        </p:nvPicPr>
        <p:blipFill>
          <a:blip r:embed="rId4"/>
          <a:stretch>
            <a:fillRect/>
          </a:stretch>
        </p:blipFill>
        <p:spPr>
          <a:xfrm>
            <a:off x="6178619" y="2610797"/>
            <a:ext cx="5392058" cy="3708634"/>
          </a:xfrm>
          <a:prstGeom prst="rect">
            <a:avLst/>
          </a:prstGeom>
        </p:spPr>
      </p:pic>
    </p:spTree>
    <p:extLst>
      <p:ext uri="{BB962C8B-B14F-4D97-AF65-F5344CB8AC3E}">
        <p14:creationId xmlns:p14="http://schemas.microsoft.com/office/powerpoint/2010/main" val="3291038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64" y="470206"/>
            <a:ext cx="10515600" cy="1110396"/>
          </a:xfrm>
        </p:spPr>
        <p:txBody>
          <a:bodyPr>
            <a:normAutofit/>
          </a:bodyPr>
          <a:lstStyle/>
          <a:p>
            <a:r>
              <a:rPr lang="en-US" sz="3600" b="1" dirty="0" smtClean="0"/>
              <a:t>Examples of resources: Year 4</a:t>
            </a:r>
            <a:endParaRPr lang="en-GB" sz="3600"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13" name="Content Placeholder 2"/>
          <p:cNvSpPr txBox="1">
            <a:spLocks/>
          </p:cNvSpPr>
          <p:nvPr/>
        </p:nvSpPr>
        <p:spPr>
          <a:xfrm>
            <a:off x="5503048" y="1832321"/>
            <a:ext cx="6378262"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Sample Learning Outcomes</a:t>
            </a:r>
          </a:p>
          <a:p>
            <a:pPr lvl="0"/>
            <a:r>
              <a:rPr lang="en-GB" dirty="0"/>
              <a:t>Understand and explain why puberty happens</a:t>
            </a:r>
          </a:p>
          <a:p>
            <a:pPr lvl="0"/>
            <a:r>
              <a:rPr lang="en-GB" dirty="0"/>
              <a:t>Suggest reasons why young people sometimes fall out with their parents</a:t>
            </a:r>
          </a:p>
          <a:p>
            <a:pPr lvl="0"/>
            <a:r>
              <a:rPr lang="en-GB" dirty="0"/>
              <a:t>Discuss the reasons why a person would want to be married, or live together, or have a civil ceremony</a:t>
            </a:r>
          </a:p>
          <a:p>
            <a:pPr lvl="0"/>
            <a:r>
              <a:rPr lang="en-GB" dirty="0"/>
              <a:t>Define what is meant by 'being responsible‘</a:t>
            </a:r>
          </a:p>
          <a:p>
            <a:pPr lvl="0"/>
            <a:r>
              <a:rPr lang="en-GB" dirty="0"/>
              <a:t>Understand and identify stereotypes, including those promoted in the media</a:t>
            </a:r>
          </a:p>
          <a:p>
            <a:pPr lvl="0"/>
            <a:r>
              <a:rPr lang="en-GB" dirty="0"/>
              <a:t>Understand that we can be influenced both positively and negatively</a:t>
            </a:r>
          </a:p>
          <a:p>
            <a:pPr marL="0" indent="0">
              <a:buNone/>
            </a:pPr>
            <a:endParaRPr lang="en-GB" sz="2000" dirty="0">
              <a:solidFill>
                <a:prstClr val="black"/>
              </a:solidFill>
            </a:endParaRPr>
          </a:p>
          <a:p>
            <a:endParaRPr lang="en-GB" sz="2000" dirty="0" smtClean="0">
              <a:solidFill>
                <a:prstClr val="black"/>
              </a:solidFill>
            </a:endParaRPr>
          </a:p>
          <a:p>
            <a:endParaRPr lang="en-GB" dirty="0" smtClean="0">
              <a:solidFill>
                <a:prstClr val="black"/>
              </a:solidFill>
            </a:endParaRPr>
          </a:p>
          <a:p>
            <a:endParaRPr lang="en-GB" dirty="0" smtClean="0">
              <a:solidFill>
                <a:prstClr val="black"/>
              </a:solidFill>
            </a:endParaRPr>
          </a:p>
          <a:p>
            <a:endParaRPr lang="en-GB" dirty="0" smtClean="0">
              <a:solidFill>
                <a:prstClr val="black"/>
              </a:solidFill>
            </a:endParaRPr>
          </a:p>
        </p:txBody>
      </p:sp>
      <p:sp>
        <p:nvSpPr>
          <p:cNvPr id="14" name="Content Placeholder 2"/>
          <p:cNvSpPr txBox="1">
            <a:spLocks/>
          </p:cNvSpPr>
          <p:nvPr/>
        </p:nvSpPr>
        <p:spPr>
          <a:xfrm>
            <a:off x="600808" y="1821768"/>
            <a:ext cx="460956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smtClean="0"/>
              <a:t>Extending </a:t>
            </a:r>
            <a:r>
              <a:rPr lang="en-GB" b="1" dirty="0"/>
              <a:t>learning in Y3</a:t>
            </a:r>
          </a:p>
          <a:p>
            <a:pPr marL="0" indent="0">
              <a:buNone/>
            </a:pPr>
            <a:r>
              <a:rPr lang="en-GB" b="1" dirty="0"/>
              <a:t>New content to include:</a:t>
            </a:r>
            <a:endParaRPr lang="en-GB" sz="1400" dirty="0"/>
          </a:p>
          <a:p>
            <a:pPr lvl="1"/>
            <a:r>
              <a:rPr lang="en-GB" dirty="0"/>
              <a:t>Body changes in </a:t>
            </a:r>
            <a:r>
              <a:rPr lang="en-GB" dirty="0" smtClean="0"/>
              <a:t>puberty</a:t>
            </a:r>
          </a:p>
          <a:p>
            <a:pPr lvl="1"/>
            <a:r>
              <a:rPr lang="en-GB" dirty="0" smtClean="0"/>
              <a:t>Menstruation</a:t>
            </a:r>
          </a:p>
          <a:p>
            <a:pPr lvl="1"/>
            <a:r>
              <a:rPr lang="en-GB" dirty="0" smtClean="0"/>
              <a:t>Conflicting </a:t>
            </a:r>
            <a:r>
              <a:rPr lang="en-GB" dirty="0"/>
              <a:t>emotions</a:t>
            </a:r>
            <a:endParaRPr lang="en-GB" sz="1200" dirty="0"/>
          </a:p>
          <a:p>
            <a:pPr lvl="1"/>
            <a:r>
              <a:rPr lang="en-GB" dirty="0"/>
              <a:t>Good and not so good feelings</a:t>
            </a:r>
            <a:endParaRPr lang="en-GB" sz="1200" dirty="0"/>
          </a:p>
          <a:p>
            <a:pPr lvl="1"/>
            <a:r>
              <a:rPr lang="en-GB" dirty="0"/>
              <a:t>Marriage and other relationships</a:t>
            </a:r>
            <a:endParaRPr lang="en-GB" sz="1200" dirty="0"/>
          </a:p>
          <a:p>
            <a:pPr lvl="1"/>
            <a:r>
              <a:rPr lang="en-GB" dirty="0"/>
              <a:t>Consequences of our actions</a:t>
            </a:r>
            <a:endParaRPr lang="en-GB" sz="1200" dirty="0"/>
          </a:p>
          <a:p>
            <a:pPr lvl="1"/>
            <a:r>
              <a:rPr lang="en-GB" dirty="0"/>
              <a:t>Recognise and challenge stereotypes</a:t>
            </a:r>
            <a:endParaRPr lang="en-GB" sz="1200" dirty="0"/>
          </a:p>
          <a:p>
            <a:pPr lvl="1"/>
            <a:r>
              <a:rPr lang="en-GB" dirty="0"/>
              <a:t>Pressures to behave in an unacceptable, unhealthy or risky way</a:t>
            </a:r>
            <a:endParaRPr lang="en-GB" sz="1200" dirty="0"/>
          </a:p>
          <a:p>
            <a:endParaRPr lang="en-GB" dirty="0" smtClean="0"/>
          </a:p>
          <a:p>
            <a:endParaRPr lang="en-GB" dirty="0" smtClean="0"/>
          </a:p>
          <a:p>
            <a:endParaRPr lang="en-GB" dirty="0" smtClean="0"/>
          </a:p>
        </p:txBody>
      </p:sp>
    </p:spTree>
    <p:extLst>
      <p:ext uri="{BB962C8B-B14F-4D97-AF65-F5344CB8AC3E}">
        <p14:creationId xmlns:p14="http://schemas.microsoft.com/office/powerpoint/2010/main" val="3017751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63" y="698308"/>
            <a:ext cx="10515600" cy="1110396"/>
          </a:xfrm>
        </p:spPr>
        <p:txBody>
          <a:bodyPr>
            <a:normAutofit/>
          </a:bodyPr>
          <a:lstStyle/>
          <a:p>
            <a:r>
              <a:rPr lang="en-US" sz="3600" b="1" dirty="0" smtClean="0"/>
              <a:t>Examples of resources: Year 4</a:t>
            </a:r>
            <a:br>
              <a:rPr lang="en-US" sz="3600" b="1" dirty="0" smtClean="0"/>
            </a:br>
            <a:r>
              <a:rPr lang="en-US" sz="2400" b="1" dirty="0" smtClean="0">
                <a:hlinkClick r:id="rId2"/>
              </a:rPr>
              <a:t>My changing body</a:t>
            </a:r>
            <a:endParaRPr lang="en-GB" sz="2400" b="1" dirty="0"/>
          </a:p>
        </p:txBody>
      </p:sp>
      <p:grpSp>
        <p:nvGrpSpPr>
          <p:cNvPr id="4" name="Group 3"/>
          <p:cNvGrpSpPr/>
          <p:nvPr/>
        </p:nvGrpSpPr>
        <p:grpSpPr>
          <a:xfrm>
            <a:off x="305663" y="91455"/>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3" name="Rectangle 2"/>
          <p:cNvSpPr/>
          <p:nvPr/>
        </p:nvSpPr>
        <p:spPr>
          <a:xfrm>
            <a:off x="305663" y="1868667"/>
            <a:ext cx="6096000" cy="1477328"/>
          </a:xfrm>
          <a:prstGeom prst="rect">
            <a:avLst/>
          </a:prstGeom>
        </p:spPr>
        <p:txBody>
          <a:bodyPr>
            <a:spAutoFit/>
          </a:bodyPr>
          <a:lstStyle/>
          <a:p>
            <a:r>
              <a:rPr lang="en-US" dirty="0"/>
              <a:t>Children will be able to:</a:t>
            </a:r>
          </a:p>
          <a:p>
            <a:r>
              <a:rPr lang="en-US" dirty="0" smtClean="0"/>
              <a:t>-</a:t>
            </a:r>
            <a:r>
              <a:rPr lang="en-US" dirty="0" err="1" smtClean="0"/>
              <a:t>Recognise</a:t>
            </a:r>
            <a:r>
              <a:rPr lang="en-US" dirty="0" smtClean="0"/>
              <a:t> </a:t>
            </a:r>
            <a:r>
              <a:rPr lang="en-US" dirty="0"/>
              <a:t>that babies come from the joining of an egg and sperm;</a:t>
            </a:r>
          </a:p>
          <a:p>
            <a:r>
              <a:rPr lang="en-US" dirty="0" smtClean="0"/>
              <a:t>-Explain </a:t>
            </a:r>
            <a:r>
              <a:rPr lang="en-US" dirty="0"/>
              <a:t>what happens when an egg doesn’t meet a sperm;</a:t>
            </a:r>
          </a:p>
          <a:p>
            <a:r>
              <a:rPr lang="en-US" dirty="0"/>
              <a:t>Understand that for girls, periods are a normal part of puberty.</a:t>
            </a:r>
          </a:p>
        </p:txBody>
      </p:sp>
      <p:pic>
        <p:nvPicPr>
          <p:cNvPr id="12" name="Picture 11"/>
          <p:cNvPicPr>
            <a:picLocks noChangeAspect="1"/>
          </p:cNvPicPr>
          <p:nvPr/>
        </p:nvPicPr>
        <p:blipFill>
          <a:blip r:embed="rId4"/>
          <a:stretch>
            <a:fillRect/>
          </a:stretch>
        </p:blipFill>
        <p:spPr>
          <a:xfrm>
            <a:off x="6851001" y="1617784"/>
            <a:ext cx="3970262" cy="4507224"/>
          </a:xfrm>
          <a:prstGeom prst="rect">
            <a:avLst/>
          </a:prstGeom>
        </p:spPr>
      </p:pic>
    </p:spTree>
    <p:extLst>
      <p:ext uri="{BB962C8B-B14F-4D97-AF65-F5344CB8AC3E}">
        <p14:creationId xmlns:p14="http://schemas.microsoft.com/office/powerpoint/2010/main" val="3394587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64" y="470206"/>
            <a:ext cx="10515600" cy="1110396"/>
          </a:xfrm>
        </p:spPr>
        <p:txBody>
          <a:bodyPr>
            <a:normAutofit/>
          </a:bodyPr>
          <a:lstStyle/>
          <a:p>
            <a:r>
              <a:rPr lang="en-US" sz="3600" b="1" dirty="0" smtClean="0"/>
              <a:t>Examples of resources: Year 5</a:t>
            </a:r>
            <a:endParaRPr lang="en-GB" sz="3600"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13" name="Content Placeholder 2"/>
          <p:cNvSpPr txBox="1">
            <a:spLocks/>
          </p:cNvSpPr>
          <p:nvPr/>
        </p:nvSpPr>
        <p:spPr>
          <a:xfrm>
            <a:off x="5503048" y="1580602"/>
            <a:ext cx="6378262" cy="476744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Sample Learning Outcomes</a:t>
            </a:r>
            <a:endParaRPr lang="en-GB" dirty="0"/>
          </a:p>
          <a:p>
            <a:pPr lvl="0"/>
            <a:r>
              <a:rPr lang="en-GB" dirty="0"/>
              <a:t>Identify some products that they may need during puberty and why</a:t>
            </a:r>
          </a:p>
          <a:p>
            <a:pPr lvl="0"/>
            <a:r>
              <a:rPr lang="en-GB" dirty="0"/>
              <a:t>Understand that for girls, periods are a normal part of puberty</a:t>
            </a:r>
          </a:p>
          <a:p>
            <a:pPr lvl="0"/>
            <a:r>
              <a:rPr lang="en-GB" dirty="0"/>
              <a:t>Recognise some of the feelings associated with feeling excluded or ‘left out’</a:t>
            </a:r>
          </a:p>
          <a:p>
            <a:pPr lvl="0"/>
            <a:r>
              <a:rPr lang="en-GB" dirty="0"/>
              <a:t>Identify what things make a relationship unhealthy</a:t>
            </a:r>
          </a:p>
          <a:p>
            <a:pPr lvl="0"/>
            <a:r>
              <a:rPr lang="en-GB" dirty="0"/>
              <a:t>Explore and share their views about decision making when faced with a risky situation</a:t>
            </a:r>
          </a:p>
          <a:p>
            <a:pPr lvl="0"/>
            <a:r>
              <a:rPr lang="en-GB" dirty="0"/>
              <a:t>Recognise that people aren’t always who they say they are online</a:t>
            </a:r>
          </a:p>
          <a:p>
            <a:pPr lvl="0"/>
            <a:r>
              <a:rPr lang="en-GB" dirty="0"/>
              <a:t>Recognise that some people can get bullied because of the way they express their gender</a:t>
            </a:r>
          </a:p>
          <a:p>
            <a:pPr lvl="0"/>
            <a:r>
              <a:rPr lang="en-GB" dirty="0"/>
              <a:t>Know how to protect personal information online</a:t>
            </a:r>
          </a:p>
          <a:p>
            <a:pPr marL="0" indent="0">
              <a:buNone/>
            </a:pPr>
            <a:endParaRPr lang="en-GB" sz="2000" dirty="0">
              <a:solidFill>
                <a:prstClr val="black"/>
              </a:solidFill>
            </a:endParaRPr>
          </a:p>
          <a:p>
            <a:endParaRPr lang="en-GB" sz="2000" dirty="0" smtClean="0">
              <a:solidFill>
                <a:prstClr val="black"/>
              </a:solidFill>
            </a:endParaRPr>
          </a:p>
          <a:p>
            <a:endParaRPr lang="en-GB" dirty="0" smtClean="0">
              <a:solidFill>
                <a:prstClr val="black"/>
              </a:solidFill>
            </a:endParaRPr>
          </a:p>
          <a:p>
            <a:endParaRPr lang="en-GB" dirty="0" smtClean="0">
              <a:solidFill>
                <a:prstClr val="black"/>
              </a:solidFill>
            </a:endParaRPr>
          </a:p>
          <a:p>
            <a:endParaRPr lang="en-GB" dirty="0" smtClean="0">
              <a:solidFill>
                <a:prstClr val="black"/>
              </a:solidFill>
            </a:endParaRPr>
          </a:p>
        </p:txBody>
      </p:sp>
      <p:sp>
        <p:nvSpPr>
          <p:cNvPr id="14" name="Content Placeholder 2"/>
          <p:cNvSpPr txBox="1">
            <a:spLocks/>
          </p:cNvSpPr>
          <p:nvPr/>
        </p:nvSpPr>
        <p:spPr>
          <a:xfrm>
            <a:off x="600808" y="1821768"/>
            <a:ext cx="460956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Extending learning in Y4</a:t>
            </a:r>
          </a:p>
          <a:p>
            <a:pPr marL="0" indent="0">
              <a:buNone/>
            </a:pPr>
            <a:r>
              <a:rPr lang="en-GB" b="1" dirty="0"/>
              <a:t>New content to include:</a:t>
            </a:r>
            <a:endParaRPr lang="en-GB" sz="1400" dirty="0"/>
          </a:p>
          <a:p>
            <a:pPr lvl="1"/>
            <a:r>
              <a:rPr lang="en-GB" dirty="0"/>
              <a:t>Body changes and feelings during puberty</a:t>
            </a:r>
            <a:endParaRPr lang="en-GB" sz="1200" dirty="0"/>
          </a:p>
          <a:p>
            <a:pPr lvl="1"/>
            <a:r>
              <a:rPr lang="en-GB" dirty="0" smtClean="0"/>
              <a:t>Changing </a:t>
            </a:r>
            <a:r>
              <a:rPr lang="en-GB" dirty="0"/>
              <a:t>feelings and the effect on those we live with</a:t>
            </a:r>
            <a:endParaRPr lang="en-GB" sz="1200" dirty="0"/>
          </a:p>
          <a:p>
            <a:pPr lvl="1"/>
            <a:r>
              <a:rPr lang="en-GB" dirty="0"/>
              <a:t>Unhealthy relationships</a:t>
            </a:r>
            <a:endParaRPr lang="en-GB" sz="1200" dirty="0"/>
          </a:p>
          <a:p>
            <a:pPr lvl="1"/>
            <a:r>
              <a:rPr lang="en-GB" dirty="0"/>
              <a:t>Risky behaviour</a:t>
            </a:r>
            <a:endParaRPr lang="en-GB" sz="1200" dirty="0"/>
          </a:p>
          <a:p>
            <a:pPr lvl="1"/>
            <a:r>
              <a:rPr lang="en-GB" dirty="0"/>
              <a:t>Using social media safely</a:t>
            </a:r>
            <a:endParaRPr lang="en-GB" sz="1200" dirty="0"/>
          </a:p>
          <a:p>
            <a:pPr lvl="1"/>
            <a:r>
              <a:rPr lang="en-GB" dirty="0"/>
              <a:t>Types of bullying including homophobic</a:t>
            </a:r>
            <a:endParaRPr lang="en-GB" sz="1200" dirty="0"/>
          </a:p>
          <a:p>
            <a:pPr lvl="1"/>
            <a:r>
              <a:rPr lang="en-GB" dirty="0"/>
              <a:t>Keeping personal information private online</a:t>
            </a:r>
            <a:endParaRPr lang="en-GB" sz="1200" dirty="0"/>
          </a:p>
          <a:p>
            <a:pPr marL="0" indent="0">
              <a:buNone/>
            </a:pPr>
            <a:endParaRPr lang="en-GB" dirty="0" smtClean="0"/>
          </a:p>
          <a:p>
            <a:endParaRPr lang="en-GB" dirty="0" smtClean="0"/>
          </a:p>
          <a:p>
            <a:endParaRPr lang="en-GB" dirty="0" smtClean="0"/>
          </a:p>
        </p:txBody>
      </p:sp>
    </p:spTree>
    <p:extLst>
      <p:ext uri="{BB962C8B-B14F-4D97-AF65-F5344CB8AC3E}">
        <p14:creationId xmlns:p14="http://schemas.microsoft.com/office/powerpoint/2010/main" val="2311564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63" y="698308"/>
            <a:ext cx="10515600" cy="1110396"/>
          </a:xfrm>
        </p:spPr>
        <p:txBody>
          <a:bodyPr>
            <a:normAutofit/>
          </a:bodyPr>
          <a:lstStyle/>
          <a:p>
            <a:r>
              <a:rPr lang="en-US" sz="3600" b="1" dirty="0" smtClean="0"/>
              <a:t>Examples of resources: Year 5</a:t>
            </a:r>
            <a:br>
              <a:rPr lang="en-US" sz="3600" b="1" dirty="0" smtClean="0"/>
            </a:br>
            <a:r>
              <a:rPr lang="en-US" sz="2400" b="1" dirty="0" smtClean="0">
                <a:hlinkClick r:id="rId2"/>
              </a:rPr>
              <a:t>Is it true?</a:t>
            </a:r>
            <a:r>
              <a:rPr lang="en-US" sz="2400" b="1" dirty="0" smtClean="0"/>
              <a:t>				Please note this is non-statutory</a:t>
            </a:r>
            <a:endParaRPr lang="en-GB" sz="2400" b="1" dirty="0"/>
          </a:p>
        </p:txBody>
      </p:sp>
      <p:grpSp>
        <p:nvGrpSpPr>
          <p:cNvPr id="4" name="Group 3"/>
          <p:cNvGrpSpPr/>
          <p:nvPr/>
        </p:nvGrpSpPr>
        <p:grpSpPr>
          <a:xfrm>
            <a:off x="305663" y="91455"/>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3" name="Rectangle 2"/>
          <p:cNvSpPr/>
          <p:nvPr/>
        </p:nvSpPr>
        <p:spPr>
          <a:xfrm>
            <a:off x="305663" y="1868667"/>
            <a:ext cx="6096000" cy="2308324"/>
          </a:xfrm>
          <a:prstGeom prst="rect">
            <a:avLst/>
          </a:prstGeom>
        </p:spPr>
        <p:txBody>
          <a:bodyPr>
            <a:spAutoFit/>
          </a:bodyPr>
          <a:lstStyle/>
          <a:p>
            <a:r>
              <a:rPr lang="en-US" dirty="0"/>
              <a:t>Children will be able to:</a:t>
            </a:r>
          </a:p>
          <a:p>
            <a:r>
              <a:rPr lang="en-US" dirty="0" smtClean="0"/>
              <a:t>-Understand </a:t>
            </a:r>
            <a:r>
              <a:rPr lang="en-US" dirty="0"/>
              <a:t>that the information we see online, either text or images, is not always true or accurate;</a:t>
            </a:r>
          </a:p>
          <a:p>
            <a:r>
              <a:rPr lang="en-US" dirty="0" smtClean="0"/>
              <a:t>-</a:t>
            </a:r>
            <a:r>
              <a:rPr lang="en-US" dirty="0" err="1" smtClean="0"/>
              <a:t>Recognise</a:t>
            </a:r>
            <a:r>
              <a:rPr lang="en-US" dirty="0" smtClean="0"/>
              <a:t> </a:t>
            </a:r>
            <a:r>
              <a:rPr lang="en-US" dirty="0"/>
              <a:t>that some people post things online about themselves that aren’t true, sometimes this is so that people will like them;</a:t>
            </a:r>
          </a:p>
          <a:p>
            <a:r>
              <a:rPr lang="en-US" dirty="0" smtClean="0"/>
              <a:t>-Understand </a:t>
            </a:r>
            <a:r>
              <a:rPr lang="en-US" dirty="0"/>
              <a:t>and explain the difference between sex, gender identity, gender expression and sexual orientation.</a:t>
            </a:r>
          </a:p>
        </p:txBody>
      </p:sp>
      <p:pic>
        <p:nvPicPr>
          <p:cNvPr id="11" name="Picture 10"/>
          <p:cNvPicPr>
            <a:picLocks noChangeAspect="1"/>
          </p:cNvPicPr>
          <p:nvPr/>
        </p:nvPicPr>
        <p:blipFill>
          <a:blip r:embed="rId4"/>
          <a:stretch>
            <a:fillRect/>
          </a:stretch>
        </p:blipFill>
        <p:spPr>
          <a:xfrm>
            <a:off x="1230920" y="4374240"/>
            <a:ext cx="4217483" cy="2193614"/>
          </a:xfrm>
          <a:prstGeom prst="rect">
            <a:avLst/>
          </a:prstGeom>
        </p:spPr>
      </p:pic>
      <p:pic>
        <p:nvPicPr>
          <p:cNvPr id="14" name="Picture 13"/>
          <p:cNvPicPr>
            <a:picLocks noChangeAspect="1"/>
          </p:cNvPicPr>
          <p:nvPr/>
        </p:nvPicPr>
        <p:blipFill>
          <a:blip r:embed="rId5"/>
          <a:stretch>
            <a:fillRect/>
          </a:stretch>
        </p:blipFill>
        <p:spPr>
          <a:xfrm>
            <a:off x="6100296" y="2548722"/>
            <a:ext cx="5934233" cy="3937987"/>
          </a:xfrm>
          <a:prstGeom prst="rect">
            <a:avLst/>
          </a:prstGeom>
        </p:spPr>
      </p:pic>
    </p:spTree>
    <p:extLst>
      <p:ext uri="{BB962C8B-B14F-4D97-AF65-F5344CB8AC3E}">
        <p14:creationId xmlns:p14="http://schemas.microsoft.com/office/powerpoint/2010/main" val="1778196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63" y="698308"/>
            <a:ext cx="10515600" cy="1110396"/>
          </a:xfrm>
        </p:spPr>
        <p:txBody>
          <a:bodyPr>
            <a:normAutofit/>
          </a:bodyPr>
          <a:lstStyle/>
          <a:p>
            <a:r>
              <a:rPr lang="en-US" sz="3600" b="1" dirty="0" smtClean="0"/>
              <a:t>Examples of resources: Year 5</a:t>
            </a:r>
            <a:br>
              <a:rPr lang="en-US" sz="3600" b="1" dirty="0" smtClean="0"/>
            </a:br>
            <a:r>
              <a:rPr lang="en-US" sz="2400" b="1" dirty="0" smtClean="0">
                <a:hlinkClick r:id="rId2"/>
              </a:rPr>
              <a:t>Changing bodies and feelings</a:t>
            </a:r>
            <a:r>
              <a:rPr lang="en-US" sz="2400" b="1" dirty="0" smtClean="0"/>
              <a:t>		Please note that this is non-statutory</a:t>
            </a:r>
            <a:endParaRPr lang="en-GB" sz="2400" b="1" dirty="0"/>
          </a:p>
        </p:txBody>
      </p:sp>
      <p:grpSp>
        <p:nvGrpSpPr>
          <p:cNvPr id="4" name="Group 3"/>
          <p:cNvGrpSpPr/>
          <p:nvPr/>
        </p:nvGrpSpPr>
        <p:grpSpPr>
          <a:xfrm>
            <a:off x="305663" y="91455"/>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3" name="Rectangle 2"/>
          <p:cNvSpPr/>
          <p:nvPr/>
        </p:nvSpPr>
        <p:spPr>
          <a:xfrm>
            <a:off x="305663" y="1868667"/>
            <a:ext cx="6096000" cy="923330"/>
          </a:xfrm>
          <a:prstGeom prst="rect">
            <a:avLst/>
          </a:prstGeom>
        </p:spPr>
        <p:txBody>
          <a:bodyPr>
            <a:spAutoFit/>
          </a:bodyPr>
          <a:lstStyle/>
          <a:p>
            <a:r>
              <a:rPr lang="en-US" dirty="0"/>
              <a:t>Children will be able to:</a:t>
            </a:r>
          </a:p>
          <a:p>
            <a:r>
              <a:rPr lang="en-US" dirty="0" smtClean="0"/>
              <a:t>-Know </a:t>
            </a:r>
            <a:r>
              <a:rPr lang="en-US" dirty="0"/>
              <a:t>the correct words for the external sexual organs;</a:t>
            </a:r>
          </a:p>
          <a:p>
            <a:r>
              <a:rPr lang="en-US" dirty="0" smtClean="0"/>
              <a:t>-Discuss </a:t>
            </a:r>
            <a:r>
              <a:rPr lang="en-US" dirty="0"/>
              <a:t>some of the myths associated with puberty.</a:t>
            </a:r>
          </a:p>
        </p:txBody>
      </p:sp>
      <p:pic>
        <p:nvPicPr>
          <p:cNvPr id="12" name="Picture 11"/>
          <p:cNvPicPr>
            <a:picLocks noChangeAspect="1"/>
          </p:cNvPicPr>
          <p:nvPr/>
        </p:nvPicPr>
        <p:blipFill>
          <a:blip r:embed="rId4"/>
          <a:stretch>
            <a:fillRect/>
          </a:stretch>
        </p:blipFill>
        <p:spPr>
          <a:xfrm>
            <a:off x="4007508" y="3021766"/>
            <a:ext cx="5431008" cy="747386"/>
          </a:xfrm>
          <a:prstGeom prst="rect">
            <a:avLst/>
          </a:prstGeom>
        </p:spPr>
      </p:pic>
      <p:pic>
        <p:nvPicPr>
          <p:cNvPr id="13" name="Picture 12"/>
          <p:cNvPicPr>
            <a:picLocks noChangeAspect="1"/>
          </p:cNvPicPr>
          <p:nvPr/>
        </p:nvPicPr>
        <p:blipFill>
          <a:blip r:embed="rId5"/>
          <a:stretch>
            <a:fillRect/>
          </a:stretch>
        </p:blipFill>
        <p:spPr>
          <a:xfrm>
            <a:off x="2726460" y="4005059"/>
            <a:ext cx="3452159" cy="2370025"/>
          </a:xfrm>
          <a:prstGeom prst="rect">
            <a:avLst/>
          </a:prstGeom>
        </p:spPr>
      </p:pic>
      <p:pic>
        <p:nvPicPr>
          <p:cNvPr id="15" name="Picture 14"/>
          <p:cNvPicPr>
            <a:picLocks noChangeAspect="1"/>
          </p:cNvPicPr>
          <p:nvPr/>
        </p:nvPicPr>
        <p:blipFill>
          <a:blip r:embed="rId6"/>
          <a:stretch>
            <a:fillRect/>
          </a:stretch>
        </p:blipFill>
        <p:spPr>
          <a:xfrm>
            <a:off x="7865870" y="4108647"/>
            <a:ext cx="3406435" cy="2301439"/>
          </a:xfrm>
          <a:prstGeom prst="rect">
            <a:avLst/>
          </a:prstGeom>
        </p:spPr>
      </p:pic>
    </p:spTree>
    <p:extLst>
      <p:ext uri="{BB962C8B-B14F-4D97-AF65-F5344CB8AC3E}">
        <p14:creationId xmlns:p14="http://schemas.microsoft.com/office/powerpoint/2010/main" val="148653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64" y="470206"/>
            <a:ext cx="10515600" cy="1110396"/>
          </a:xfrm>
        </p:spPr>
        <p:txBody>
          <a:bodyPr>
            <a:normAutofit/>
          </a:bodyPr>
          <a:lstStyle/>
          <a:p>
            <a:r>
              <a:rPr lang="en-US" sz="3600" b="1" dirty="0" smtClean="0"/>
              <a:t>Examples of resources: Year 6</a:t>
            </a:r>
            <a:endParaRPr lang="en-GB" sz="3600"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13" name="Content Placeholder 2"/>
          <p:cNvSpPr txBox="1">
            <a:spLocks/>
          </p:cNvSpPr>
          <p:nvPr/>
        </p:nvSpPr>
        <p:spPr>
          <a:xfrm>
            <a:off x="5503048" y="1580602"/>
            <a:ext cx="6378262" cy="476744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Sample Learning Outcomes</a:t>
            </a:r>
            <a:endParaRPr lang="en-GB" dirty="0"/>
          </a:p>
          <a:p>
            <a:pPr lvl="0"/>
            <a:r>
              <a:rPr lang="en-GB" dirty="0"/>
              <a:t>Recognise that photos can be changed to match society's view of perfect</a:t>
            </a:r>
          </a:p>
          <a:p>
            <a:pPr lvl="0"/>
            <a:r>
              <a:rPr lang="en-GB" dirty="0"/>
              <a:t>Explore the risks of sharing photos and films of themselves with other people directly or online</a:t>
            </a:r>
          </a:p>
          <a:p>
            <a:pPr lvl="0"/>
            <a:r>
              <a:rPr lang="en-GB" dirty="0"/>
              <a:t>Describe ways in which people show their</a:t>
            </a:r>
          </a:p>
          <a:p>
            <a:r>
              <a:rPr lang="en-GB" dirty="0"/>
              <a:t>commitment to each other</a:t>
            </a:r>
          </a:p>
          <a:p>
            <a:pPr lvl="0"/>
            <a:r>
              <a:rPr lang="en-GB" dirty="0"/>
              <a:t>Know a variety of ways in which the sperm can fertilise the egg to create a baby</a:t>
            </a:r>
          </a:p>
          <a:p>
            <a:pPr lvl="0"/>
            <a:r>
              <a:rPr lang="en-GB" dirty="0"/>
              <a:t>Explain how HIV affects the body’s immune </a:t>
            </a:r>
            <a:r>
              <a:rPr lang="en-GB" dirty="0" smtClean="0"/>
              <a:t>system (non-statutory)</a:t>
            </a:r>
            <a:endParaRPr lang="en-GB" dirty="0"/>
          </a:p>
          <a:p>
            <a:pPr marL="0" indent="0">
              <a:buNone/>
            </a:pPr>
            <a:endParaRPr lang="en-GB" sz="2000" dirty="0">
              <a:solidFill>
                <a:prstClr val="black"/>
              </a:solidFill>
            </a:endParaRPr>
          </a:p>
          <a:p>
            <a:endParaRPr lang="en-GB" sz="2000" dirty="0" smtClean="0">
              <a:solidFill>
                <a:prstClr val="black"/>
              </a:solidFill>
            </a:endParaRPr>
          </a:p>
          <a:p>
            <a:endParaRPr lang="en-GB" dirty="0" smtClean="0">
              <a:solidFill>
                <a:prstClr val="black"/>
              </a:solidFill>
            </a:endParaRPr>
          </a:p>
          <a:p>
            <a:endParaRPr lang="en-GB" dirty="0" smtClean="0">
              <a:solidFill>
                <a:prstClr val="black"/>
              </a:solidFill>
            </a:endParaRPr>
          </a:p>
          <a:p>
            <a:endParaRPr lang="en-GB" dirty="0" smtClean="0">
              <a:solidFill>
                <a:prstClr val="black"/>
              </a:solidFill>
            </a:endParaRPr>
          </a:p>
        </p:txBody>
      </p:sp>
      <p:sp>
        <p:nvSpPr>
          <p:cNvPr id="14" name="Content Placeholder 2"/>
          <p:cNvSpPr txBox="1">
            <a:spLocks/>
          </p:cNvSpPr>
          <p:nvPr/>
        </p:nvSpPr>
        <p:spPr>
          <a:xfrm>
            <a:off x="600808" y="1821768"/>
            <a:ext cx="46095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Extending learning in Y5 </a:t>
            </a:r>
            <a:endParaRPr lang="en-GB" b="1" dirty="0" smtClean="0"/>
          </a:p>
          <a:p>
            <a:pPr marL="0" indent="0">
              <a:buNone/>
            </a:pPr>
            <a:r>
              <a:rPr lang="en-GB" b="1" dirty="0" smtClean="0"/>
              <a:t>New </a:t>
            </a:r>
            <a:r>
              <a:rPr lang="en-GB" b="1" dirty="0"/>
              <a:t>content to include:</a:t>
            </a:r>
          </a:p>
          <a:p>
            <a:pPr lvl="1"/>
            <a:r>
              <a:rPr lang="en-GB" dirty="0"/>
              <a:t>Body image</a:t>
            </a:r>
            <a:endParaRPr lang="en-GB" sz="1200" dirty="0"/>
          </a:p>
          <a:p>
            <a:pPr lvl="1"/>
            <a:r>
              <a:rPr lang="en-GB" dirty="0"/>
              <a:t>Sharing images online</a:t>
            </a:r>
            <a:endParaRPr lang="en-GB" sz="1200" dirty="0"/>
          </a:p>
          <a:p>
            <a:pPr lvl="1"/>
            <a:r>
              <a:rPr lang="en-GB" dirty="0"/>
              <a:t>Forced marriage</a:t>
            </a:r>
            <a:endParaRPr lang="en-GB" sz="1200" dirty="0"/>
          </a:p>
          <a:p>
            <a:pPr lvl="1"/>
            <a:r>
              <a:rPr lang="en-GB" dirty="0"/>
              <a:t>Conception, reproduction &amp; birth</a:t>
            </a:r>
            <a:endParaRPr lang="en-GB" sz="1200" dirty="0"/>
          </a:p>
          <a:p>
            <a:pPr lvl="1"/>
            <a:r>
              <a:rPr lang="en-GB" dirty="0" smtClean="0"/>
              <a:t>HIV (non-statutory)</a:t>
            </a:r>
            <a:endParaRPr lang="en-GB" sz="1200" dirty="0"/>
          </a:p>
          <a:p>
            <a:pPr marL="0" indent="0">
              <a:buNone/>
            </a:pPr>
            <a:endParaRPr lang="en-GB" dirty="0" smtClean="0"/>
          </a:p>
          <a:p>
            <a:endParaRPr lang="en-GB" dirty="0" smtClean="0"/>
          </a:p>
          <a:p>
            <a:endParaRPr lang="en-GB" dirty="0" smtClean="0"/>
          </a:p>
        </p:txBody>
      </p:sp>
    </p:spTree>
    <p:extLst>
      <p:ext uri="{BB962C8B-B14F-4D97-AF65-F5344CB8AC3E}">
        <p14:creationId xmlns:p14="http://schemas.microsoft.com/office/powerpoint/2010/main" val="110899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63" y="698308"/>
            <a:ext cx="10515600" cy="1110396"/>
          </a:xfrm>
        </p:spPr>
        <p:txBody>
          <a:bodyPr>
            <a:normAutofit/>
          </a:bodyPr>
          <a:lstStyle/>
          <a:p>
            <a:r>
              <a:rPr lang="en-US" sz="3600" b="1" dirty="0" smtClean="0"/>
              <a:t>Examples of resources: Year 6</a:t>
            </a:r>
            <a:br>
              <a:rPr lang="en-US" sz="3600" b="1" dirty="0" smtClean="0"/>
            </a:br>
            <a:r>
              <a:rPr lang="en-US" sz="2400" b="1" dirty="0" smtClean="0">
                <a:hlinkClick r:id="rId2"/>
              </a:rPr>
              <a:t>Making babies</a:t>
            </a:r>
            <a:r>
              <a:rPr lang="en-US" sz="2400" b="1" dirty="0" smtClean="0"/>
              <a:t>				Please note this lesson is non-statutory</a:t>
            </a:r>
            <a:endParaRPr lang="en-GB" sz="2400" b="1" dirty="0"/>
          </a:p>
        </p:txBody>
      </p:sp>
      <p:grpSp>
        <p:nvGrpSpPr>
          <p:cNvPr id="4" name="Group 3"/>
          <p:cNvGrpSpPr/>
          <p:nvPr/>
        </p:nvGrpSpPr>
        <p:grpSpPr>
          <a:xfrm>
            <a:off x="305663" y="91455"/>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
        <p:nvSpPr>
          <p:cNvPr id="3" name="Rectangle 2"/>
          <p:cNvSpPr/>
          <p:nvPr/>
        </p:nvSpPr>
        <p:spPr>
          <a:xfrm>
            <a:off x="305663" y="1868667"/>
            <a:ext cx="6096000" cy="1754326"/>
          </a:xfrm>
          <a:prstGeom prst="rect">
            <a:avLst/>
          </a:prstGeom>
        </p:spPr>
        <p:txBody>
          <a:bodyPr>
            <a:spAutoFit/>
          </a:bodyPr>
          <a:lstStyle/>
          <a:p>
            <a:r>
              <a:rPr lang="en-US" dirty="0"/>
              <a:t>Children will be able to:</a:t>
            </a:r>
          </a:p>
          <a:p>
            <a:r>
              <a:rPr lang="en-US" dirty="0" smtClean="0"/>
              <a:t>-Identify </a:t>
            </a:r>
            <a:r>
              <a:rPr lang="en-US" dirty="0"/>
              <a:t>the changes that happen through puberty to allow sexual reproduction to occur;</a:t>
            </a:r>
          </a:p>
          <a:p>
            <a:r>
              <a:rPr lang="en-US" dirty="0" smtClean="0"/>
              <a:t>-Know </a:t>
            </a:r>
            <a:r>
              <a:rPr lang="en-US" dirty="0"/>
              <a:t>a variety of ways in which the sperm can </a:t>
            </a:r>
            <a:r>
              <a:rPr lang="en-US" dirty="0" err="1"/>
              <a:t>fertilise</a:t>
            </a:r>
            <a:r>
              <a:rPr lang="en-US" dirty="0"/>
              <a:t> the egg to create a baby;</a:t>
            </a:r>
          </a:p>
          <a:p>
            <a:r>
              <a:rPr lang="en-US" dirty="0" smtClean="0"/>
              <a:t>-Know </a:t>
            </a:r>
            <a:r>
              <a:rPr lang="en-US" dirty="0"/>
              <a:t>the legal age of consent and what it means.</a:t>
            </a:r>
          </a:p>
        </p:txBody>
      </p:sp>
      <p:pic>
        <p:nvPicPr>
          <p:cNvPr id="11" name="Picture 10"/>
          <p:cNvPicPr>
            <a:picLocks noChangeAspect="1"/>
          </p:cNvPicPr>
          <p:nvPr/>
        </p:nvPicPr>
        <p:blipFill>
          <a:blip r:embed="rId4"/>
          <a:stretch>
            <a:fillRect/>
          </a:stretch>
        </p:blipFill>
        <p:spPr>
          <a:xfrm>
            <a:off x="6508327" y="1847990"/>
            <a:ext cx="5366861" cy="4311791"/>
          </a:xfrm>
          <a:prstGeom prst="rect">
            <a:avLst/>
          </a:prstGeom>
        </p:spPr>
      </p:pic>
    </p:spTree>
    <p:extLst>
      <p:ext uri="{BB962C8B-B14F-4D97-AF65-F5344CB8AC3E}">
        <p14:creationId xmlns:p14="http://schemas.microsoft.com/office/powerpoint/2010/main" val="185228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dirty="0" smtClean="0"/>
              <a:t>The consultation process</a:t>
            </a:r>
            <a:endParaRPr lang="en-GB" b="1" dirty="0"/>
          </a:p>
        </p:txBody>
      </p:sp>
      <p:sp>
        <p:nvSpPr>
          <p:cNvPr id="3" name="Content Placeholder 2"/>
          <p:cNvSpPr>
            <a:spLocks noGrp="1"/>
          </p:cNvSpPr>
          <p:nvPr>
            <p:ph idx="1"/>
          </p:nvPr>
        </p:nvSpPr>
        <p:spPr>
          <a:xfrm>
            <a:off x="838200" y="1825625"/>
            <a:ext cx="10515600" cy="4232276"/>
          </a:xfrm>
        </p:spPr>
        <p:txBody>
          <a:bodyPr>
            <a:normAutofit/>
          </a:bodyPr>
          <a:lstStyle/>
          <a:p>
            <a:r>
              <a:rPr lang="en-US" dirty="0" smtClean="0"/>
              <a:t>So far, we have shared our proposed long term plan and policy with Governors and with staff. </a:t>
            </a:r>
          </a:p>
          <a:p>
            <a:r>
              <a:rPr lang="en-US" dirty="0" smtClean="0"/>
              <a:t>Now we are asking parents for constructive advice and feedback on the proposed policy and school plans to deliver the RSE curriculum. </a:t>
            </a:r>
          </a:p>
          <a:p>
            <a:r>
              <a:rPr lang="en-US" dirty="0" smtClean="0"/>
              <a:t>All feedback will be considered and questions will be answered.</a:t>
            </a:r>
          </a:p>
          <a:p>
            <a:r>
              <a:rPr lang="en-US" dirty="0" smtClean="0"/>
              <a:t>There are further documents on the school website: Curriculum – RSE. Here you will find the RSE policy, the long term plan and Government guidance both for schools and parents. </a:t>
            </a:r>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165637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90" y="732712"/>
            <a:ext cx="10515600" cy="1110396"/>
          </a:xfrm>
        </p:spPr>
        <p:txBody>
          <a:bodyPr>
            <a:normAutofit/>
          </a:bodyPr>
          <a:lstStyle/>
          <a:p>
            <a:r>
              <a:rPr lang="en-US" b="1" dirty="0" smtClean="0"/>
              <a:t>How will we deliver RSE at St James?</a:t>
            </a:r>
            <a:endParaRPr lang="en-GB" b="1" dirty="0"/>
          </a:p>
        </p:txBody>
      </p:sp>
      <p:sp>
        <p:nvSpPr>
          <p:cNvPr id="3" name="Content Placeholder 2"/>
          <p:cNvSpPr>
            <a:spLocks noGrp="1"/>
          </p:cNvSpPr>
          <p:nvPr>
            <p:ph idx="1"/>
          </p:nvPr>
        </p:nvSpPr>
        <p:spPr>
          <a:xfrm>
            <a:off x="814990" y="1747747"/>
            <a:ext cx="10515600" cy="4513629"/>
          </a:xfrm>
        </p:spPr>
        <p:txBody>
          <a:bodyPr>
            <a:noAutofit/>
          </a:bodyPr>
          <a:lstStyle/>
          <a:p>
            <a:pPr marL="0" indent="0">
              <a:buNone/>
            </a:pPr>
            <a:r>
              <a:rPr lang="en-US" sz="2200" dirty="0" smtClean="0"/>
              <a:t>To be effective, RSE will:</a:t>
            </a:r>
          </a:p>
          <a:p>
            <a:r>
              <a:rPr lang="en-US" sz="2200" dirty="0" smtClean="0"/>
              <a:t>Be age appropriate</a:t>
            </a:r>
          </a:p>
          <a:p>
            <a:r>
              <a:rPr lang="en-US" sz="2200" dirty="0" smtClean="0"/>
              <a:t>Be based on the needs of the children</a:t>
            </a:r>
          </a:p>
          <a:p>
            <a:r>
              <a:rPr lang="en-US" sz="2200" dirty="0" smtClean="0"/>
              <a:t>Be progressive, recapping and building on prior knowledge</a:t>
            </a:r>
          </a:p>
          <a:p>
            <a:r>
              <a:rPr lang="en-US" sz="2200" dirty="0" smtClean="0"/>
              <a:t>Be inclusive</a:t>
            </a:r>
          </a:p>
          <a:p>
            <a:r>
              <a:rPr lang="en-US" sz="2200" dirty="0" smtClean="0"/>
              <a:t>Be delivered by trained and knowledgeable staff in a safe environment</a:t>
            </a:r>
          </a:p>
          <a:p>
            <a:r>
              <a:rPr lang="en-US" sz="2200" dirty="0"/>
              <a:t>Prepare </a:t>
            </a:r>
            <a:r>
              <a:rPr lang="en-US" sz="2200" dirty="0" smtClean="0"/>
              <a:t>children adequately </a:t>
            </a:r>
            <a:r>
              <a:rPr lang="en-US" sz="2200" dirty="0"/>
              <a:t>for puberty in </a:t>
            </a:r>
            <a:r>
              <a:rPr lang="en-US" sz="2200" dirty="0" smtClean="0"/>
              <a:t>a supportive and safe environment</a:t>
            </a:r>
            <a:endParaRPr lang="en-US" sz="2200" dirty="0"/>
          </a:p>
          <a:p>
            <a:r>
              <a:rPr lang="en-US" sz="2200" dirty="0" smtClean="0"/>
              <a:t>Prepare children for adult life</a:t>
            </a:r>
          </a:p>
          <a:p>
            <a:r>
              <a:rPr lang="en-US" sz="2200" dirty="0" smtClean="0"/>
              <a:t>Establish and agree basic ground rules that will be followed by children and the teacher</a:t>
            </a:r>
          </a:p>
          <a:p>
            <a:r>
              <a:rPr lang="en-US" sz="2200" dirty="0" smtClean="0"/>
              <a:t>Promote positive relationships</a:t>
            </a:r>
          </a:p>
          <a:p>
            <a:r>
              <a:rPr lang="en-US" sz="2200" dirty="0" smtClean="0"/>
              <a:t>Value all contributions </a:t>
            </a:r>
          </a:p>
          <a:p>
            <a:endParaRPr lang="en-US" sz="1900" dirty="0" smtClean="0"/>
          </a:p>
          <a:p>
            <a:endParaRPr lang="en-US" sz="2300"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3936044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dirty="0" smtClean="0"/>
              <a:t>Summary</a:t>
            </a:r>
            <a:endParaRPr lang="en-GB" b="1" dirty="0"/>
          </a:p>
        </p:txBody>
      </p:sp>
      <p:sp>
        <p:nvSpPr>
          <p:cNvPr id="3" name="Content Placeholder 2"/>
          <p:cNvSpPr>
            <a:spLocks noGrp="1"/>
          </p:cNvSpPr>
          <p:nvPr>
            <p:ph idx="1"/>
          </p:nvPr>
        </p:nvSpPr>
        <p:spPr>
          <a:xfrm>
            <a:off x="838200" y="1825625"/>
            <a:ext cx="10515600" cy="4565650"/>
          </a:xfrm>
        </p:spPr>
        <p:txBody>
          <a:bodyPr>
            <a:normAutofit/>
          </a:bodyPr>
          <a:lstStyle/>
          <a:p>
            <a:r>
              <a:rPr lang="en-US" dirty="0" smtClean="0"/>
              <a:t>Parents have the right to withdraw children from Sex Education lessons that are not part of the statutory Science and statutory Relationships and Health Education (the optional parts that we will teach)</a:t>
            </a:r>
          </a:p>
          <a:p>
            <a:r>
              <a:rPr lang="en-US" dirty="0" smtClean="0"/>
              <a:t>Schools have the right and obligation to teach RSE topics to prepare children for life when they leave primary school.</a:t>
            </a:r>
          </a:p>
          <a:p>
            <a:r>
              <a:rPr lang="en-US" dirty="0" smtClean="0"/>
              <a:t>You can view our RSE policy on our website: Curriculum - RSE</a:t>
            </a:r>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1475394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dirty="0" smtClean="0"/>
              <a:t>Any questions?</a:t>
            </a:r>
            <a:endParaRPr lang="en-GB" b="1" dirty="0"/>
          </a:p>
        </p:txBody>
      </p:sp>
      <p:sp>
        <p:nvSpPr>
          <p:cNvPr id="3" name="Content Placeholder 2"/>
          <p:cNvSpPr>
            <a:spLocks noGrp="1"/>
          </p:cNvSpPr>
          <p:nvPr>
            <p:ph idx="1"/>
          </p:nvPr>
        </p:nvSpPr>
        <p:spPr>
          <a:xfrm>
            <a:off x="838200" y="1623401"/>
            <a:ext cx="10515600" cy="4513629"/>
          </a:xfrm>
        </p:spPr>
        <p:txBody>
          <a:bodyPr>
            <a:noAutofit/>
          </a:bodyPr>
          <a:lstStyle/>
          <a:p>
            <a:pPr marL="0" indent="0">
              <a:buNone/>
            </a:pPr>
            <a:endParaRPr lang="en-US" sz="2400" dirty="0"/>
          </a:p>
          <a:p>
            <a:pPr marL="0" indent="0">
              <a:buNone/>
            </a:pPr>
            <a:r>
              <a:rPr lang="en-US" sz="2400" dirty="0" smtClean="0"/>
              <a:t> </a:t>
            </a:r>
            <a:endParaRPr lang="en-US" sz="2300" b="1" dirty="0" smtClean="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662" y="1548580"/>
            <a:ext cx="8291783" cy="492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46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smtClean="0"/>
              <a:t>Relationships and Health education</a:t>
            </a:r>
            <a:endParaRPr lang="en-GB" b="1" dirty="0"/>
          </a:p>
        </p:txBody>
      </p:sp>
      <p:sp>
        <p:nvSpPr>
          <p:cNvPr id="3" name="Content Placeholder 2"/>
          <p:cNvSpPr>
            <a:spLocks noGrp="1"/>
          </p:cNvSpPr>
          <p:nvPr>
            <p:ph idx="1"/>
          </p:nvPr>
        </p:nvSpPr>
        <p:spPr>
          <a:xfrm>
            <a:off x="838200" y="1565031"/>
            <a:ext cx="10515600" cy="4611932"/>
          </a:xfrm>
        </p:spPr>
        <p:txBody>
          <a:bodyPr>
            <a:normAutofit/>
          </a:bodyPr>
          <a:lstStyle/>
          <a:p>
            <a:r>
              <a:rPr lang="en-US" sz="2600" dirty="0" smtClean="0"/>
              <a:t>From Summer term 2021 it will be compulsory for all primary schools to deliver Relationships Education and Health Education lessons to children</a:t>
            </a:r>
          </a:p>
          <a:p>
            <a:r>
              <a:rPr lang="en-US" sz="2600" dirty="0" smtClean="0"/>
              <a:t>Health Education has 8 core areas of learning:</a:t>
            </a:r>
          </a:p>
          <a:p>
            <a:pPr lvl="1">
              <a:buFont typeface="Courier New" panose="02070309020205020404" pitchFamily="49" charset="0"/>
              <a:buChar char="o"/>
            </a:pPr>
            <a:r>
              <a:rPr lang="en-GB" dirty="0"/>
              <a:t>Mental </a:t>
            </a:r>
            <a:r>
              <a:rPr lang="en-GB" dirty="0" smtClean="0"/>
              <a:t>well-being</a:t>
            </a:r>
            <a:endParaRPr lang="en-GB" sz="2000" dirty="0"/>
          </a:p>
          <a:p>
            <a:pPr lvl="1">
              <a:buFont typeface="Courier New" panose="02070309020205020404" pitchFamily="49" charset="0"/>
              <a:buChar char="o"/>
            </a:pPr>
            <a:r>
              <a:rPr lang="en-GB" dirty="0" smtClean="0"/>
              <a:t>Internet </a:t>
            </a:r>
            <a:r>
              <a:rPr lang="en-GB" dirty="0"/>
              <a:t>safety and </a:t>
            </a:r>
            <a:r>
              <a:rPr lang="en-GB" dirty="0" smtClean="0"/>
              <a:t>harms</a:t>
            </a:r>
            <a:endParaRPr lang="en-GB" sz="2000" dirty="0"/>
          </a:p>
          <a:p>
            <a:pPr lvl="1">
              <a:buFont typeface="Courier New" panose="02070309020205020404" pitchFamily="49" charset="0"/>
              <a:buChar char="o"/>
            </a:pPr>
            <a:r>
              <a:rPr lang="en-GB" dirty="0" smtClean="0"/>
              <a:t>Physical </a:t>
            </a:r>
            <a:r>
              <a:rPr lang="en-GB" dirty="0"/>
              <a:t>health and </a:t>
            </a:r>
            <a:r>
              <a:rPr lang="en-GB" dirty="0" smtClean="0"/>
              <a:t>fitness</a:t>
            </a:r>
          </a:p>
          <a:p>
            <a:pPr lvl="1">
              <a:buFont typeface="Courier New" panose="02070309020205020404" pitchFamily="49" charset="0"/>
              <a:buChar char="o"/>
            </a:pPr>
            <a:r>
              <a:rPr lang="en-GB" dirty="0" smtClean="0"/>
              <a:t>Healthy eating</a:t>
            </a:r>
            <a:endParaRPr lang="en-GB" sz="2000" dirty="0"/>
          </a:p>
          <a:p>
            <a:pPr lvl="1">
              <a:buFont typeface="Courier New" panose="02070309020205020404" pitchFamily="49" charset="0"/>
              <a:buChar char="o"/>
            </a:pPr>
            <a:r>
              <a:rPr lang="en-GB" dirty="0" smtClean="0"/>
              <a:t>Drugs</a:t>
            </a:r>
            <a:r>
              <a:rPr lang="en-GB" dirty="0"/>
              <a:t>, alcohol and </a:t>
            </a:r>
            <a:r>
              <a:rPr lang="en-GB" dirty="0" smtClean="0"/>
              <a:t>tobacco</a:t>
            </a:r>
            <a:endParaRPr lang="en-GB" sz="2000" dirty="0"/>
          </a:p>
          <a:p>
            <a:pPr lvl="1">
              <a:buFont typeface="Courier New" panose="02070309020205020404" pitchFamily="49" charset="0"/>
              <a:buChar char="o"/>
            </a:pPr>
            <a:r>
              <a:rPr lang="en-GB" dirty="0" smtClean="0"/>
              <a:t>Health </a:t>
            </a:r>
            <a:r>
              <a:rPr lang="en-GB" dirty="0"/>
              <a:t>and </a:t>
            </a:r>
            <a:r>
              <a:rPr lang="en-GB" dirty="0" smtClean="0"/>
              <a:t>prevention</a:t>
            </a:r>
            <a:endParaRPr lang="en-GB" sz="2000" dirty="0"/>
          </a:p>
          <a:p>
            <a:pPr lvl="1">
              <a:buFont typeface="Courier New" panose="02070309020205020404" pitchFamily="49" charset="0"/>
              <a:buChar char="o"/>
            </a:pPr>
            <a:r>
              <a:rPr lang="en-GB" dirty="0" smtClean="0"/>
              <a:t>Basic </a:t>
            </a:r>
            <a:r>
              <a:rPr lang="en-GB" dirty="0"/>
              <a:t>first </a:t>
            </a:r>
            <a:r>
              <a:rPr lang="en-GB" dirty="0" smtClean="0"/>
              <a:t>aid</a:t>
            </a:r>
            <a:endParaRPr lang="en-GB" sz="2000" dirty="0"/>
          </a:p>
          <a:p>
            <a:pPr lvl="1">
              <a:buFont typeface="Courier New" panose="02070309020205020404" pitchFamily="49" charset="0"/>
              <a:buChar char="o"/>
            </a:pPr>
            <a:r>
              <a:rPr lang="en-GB" dirty="0" smtClean="0"/>
              <a:t>Changing </a:t>
            </a:r>
            <a:r>
              <a:rPr lang="en-GB" dirty="0"/>
              <a:t>adolescent body</a:t>
            </a:r>
            <a:endParaRPr lang="en-GB" sz="2000" dirty="0"/>
          </a:p>
          <a:p>
            <a:pPr lvl="1">
              <a:buFont typeface="Courier New" panose="02070309020205020404" pitchFamily="49" charset="0"/>
              <a:buChar char="o"/>
            </a:pPr>
            <a:endParaRPr lang="en-US"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968012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smtClean="0"/>
              <a:t>Relationships education</a:t>
            </a:r>
            <a:endParaRPr lang="en-GB" b="1" dirty="0"/>
          </a:p>
        </p:txBody>
      </p:sp>
      <p:sp>
        <p:nvSpPr>
          <p:cNvPr id="3" name="Content Placeholder 2"/>
          <p:cNvSpPr>
            <a:spLocks noGrp="1"/>
          </p:cNvSpPr>
          <p:nvPr>
            <p:ph idx="1"/>
          </p:nvPr>
        </p:nvSpPr>
        <p:spPr>
          <a:xfrm>
            <a:off x="838200" y="1565031"/>
            <a:ext cx="10515600" cy="4611932"/>
          </a:xfrm>
        </p:spPr>
        <p:txBody>
          <a:bodyPr>
            <a:normAutofit/>
          </a:bodyPr>
          <a:lstStyle/>
          <a:p>
            <a:r>
              <a:rPr lang="en-US" sz="2600" dirty="0" smtClean="0"/>
              <a:t>RSE stands for: Relationships and Sex Education</a:t>
            </a:r>
          </a:p>
          <a:p>
            <a:r>
              <a:rPr lang="en-US" sz="2600" dirty="0" smtClean="0"/>
              <a:t>Relationships Education has 5 core areas of learning:</a:t>
            </a:r>
          </a:p>
          <a:p>
            <a:pPr lvl="1">
              <a:buFont typeface="Courier New" panose="02070309020205020404" pitchFamily="49" charset="0"/>
              <a:buChar char="o"/>
            </a:pPr>
            <a:r>
              <a:rPr lang="en-US" dirty="0"/>
              <a:t>Families and people who care for me</a:t>
            </a:r>
          </a:p>
          <a:p>
            <a:pPr lvl="1">
              <a:buFont typeface="Courier New" panose="02070309020205020404" pitchFamily="49" charset="0"/>
              <a:buChar char="o"/>
            </a:pPr>
            <a:r>
              <a:rPr lang="en-US" dirty="0"/>
              <a:t>Caring friendships</a:t>
            </a:r>
          </a:p>
          <a:p>
            <a:pPr lvl="1">
              <a:buFont typeface="Courier New" panose="02070309020205020404" pitchFamily="49" charset="0"/>
              <a:buChar char="o"/>
            </a:pPr>
            <a:r>
              <a:rPr lang="en-US" dirty="0"/>
              <a:t>Respectful relationships</a:t>
            </a:r>
          </a:p>
          <a:p>
            <a:pPr lvl="1">
              <a:buFont typeface="Courier New" panose="02070309020205020404" pitchFamily="49" charset="0"/>
              <a:buChar char="o"/>
            </a:pPr>
            <a:r>
              <a:rPr lang="en-US" dirty="0"/>
              <a:t>Online relationships</a:t>
            </a:r>
          </a:p>
          <a:p>
            <a:pPr lvl="1">
              <a:buFont typeface="Courier New" panose="02070309020205020404" pitchFamily="49" charset="0"/>
              <a:buChar char="o"/>
            </a:pPr>
            <a:r>
              <a:rPr lang="en-US" dirty="0"/>
              <a:t>Being </a:t>
            </a:r>
            <a:r>
              <a:rPr lang="en-US" dirty="0" smtClean="0"/>
              <a:t>safe</a:t>
            </a:r>
            <a:endParaRPr lang="en-US" sz="3000" dirty="0" smtClean="0"/>
          </a:p>
          <a:p>
            <a:endParaRPr lang="en-US" sz="1900" dirty="0" smtClean="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933366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smtClean="0"/>
              <a:t>Damian Hinds:</a:t>
            </a:r>
            <a:endParaRPr lang="en-GB" b="1" dirty="0"/>
          </a:p>
        </p:txBody>
      </p:sp>
      <p:sp>
        <p:nvSpPr>
          <p:cNvPr id="3" name="Content Placeholder 2"/>
          <p:cNvSpPr>
            <a:spLocks noGrp="1"/>
          </p:cNvSpPr>
          <p:nvPr>
            <p:ph idx="1"/>
          </p:nvPr>
        </p:nvSpPr>
        <p:spPr>
          <a:xfrm>
            <a:off x="838200" y="1565031"/>
            <a:ext cx="10515600" cy="4611932"/>
          </a:xfrm>
        </p:spPr>
        <p:txBody>
          <a:bodyPr>
            <a:normAutofit/>
          </a:bodyPr>
          <a:lstStyle/>
          <a:p>
            <a:pPr>
              <a:buNone/>
            </a:pPr>
            <a:r>
              <a:rPr lang="en-GB" sz="3200" i="1" dirty="0"/>
              <a:t>“This compulsory subject has been introduced to help to keep children </a:t>
            </a:r>
            <a:r>
              <a:rPr lang="en-GB" sz="3200" i="1" dirty="0" smtClean="0"/>
              <a:t>safe; prepare </a:t>
            </a:r>
            <a:r>
              <a:rPr lang="en-GB" sz="3200" i="1" dirty="0"/>
              <a:t>them for the world in which they are growing up, including the laws as they relate to relationships, sex and </a:t>
            </a:r>
            <a:r>
              <a:rPr lang="en-GB" sz="3200" i="1" dirty="0" smtClean="0"/>
              <a:t>health; to </a:t>
            </a:r>
            <a:r>
              <a:rPr lang="en-GB" sz="3200" i="1" dirty="0"/>
              <a:t>help foster respect for others and for difference</a:t>
            </a:r>
            <a:r>
              <a:rPr lang="en-GB" sz="3200" i="1" dirty="0" smtClean="0"/>
              <a:t>.”</a:t>
            </a:r>
          </a:p>
          <a:p>
            <a:pPr>
              <a:buNone/>
            </a:pPr>
            <a:endParaRPr lang="en-US" altLang="en-US" sz="1600" b="1" dirty="0" smtClean="0"/>
          </a:p>
          <a:p>
            <a:pPr>
              <a:buNone/>
            </a:pPr>
            <a:r>
              <a:rPr lang="en-US" altLang="en-US" sz="1600" b="1" dirty="0" smtClean="0"/>
              <a:t>Damian </a:t>
            </a:r>
            <a:r>
              <a:rPr lang="en-US" altLang="en-US" sz="1600" b="1" dirty="0"/>
              <a:t>Hinds – Secretary of State for </a:t>
            </a:r>
            <a:r>
              <a:rPr lang="en-US" altLang="en-US" sz="1600" b="1" dirty="0" smtClean="0"/>
              <a:t>Education, February </a:t>
            </a:r>
            <a:r>
              <a:rPr lang="en-US" altLang="en-US" sz="1600" b="1" dirty="0"/>
              <a:t>25</a:t>
            </a:r>
            <a:r>
              <a:rPr lang="en-US" altLang="en-US" sz="1600" b="1" baseline="30000" dirty="0"/>
              <a:t>th</a:t>
            </a:r>
            <a:r>
              <a:rPr lang="en-US" altLang="en-US" sz="1600" b="1" dirty="0"/>
              <a:t> 2019</a:t>
            </a:r>
          </a:p>
          <a:p>
            <a:pPr>
              <a:buNone/>
            </a:pPr>
            <a:endParaRPr lang="en-US" i="1" dirty="0" smtClean="0"/>
          </a:p>
          <a:p>
            <a:pPr>
              <a:buNone/>
            </a:pPr>
            <a:endParaRPr lang="en-GB" i="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1276902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smtClean="0"/>
              <a:t>Relationships education</a:t>
            </a:r>
            <a:endParaRPr lang="en-GB" b="1" dirty="0"/>
          </a:p>
        </p:txBody>
      </p:sp>
      <p:sp>
        <p:nvSpPr>
          <p:cNvPr id="3" name="Content Placeholder 2"/>
          <p:cNvSpPr>
            <a:spLocks noGrp="1"/>
          </p:cNvSpPr>
          <p:nvPr>
            <p:ph idx="1"/>
          </p:nvPr>
        </p:nvSpPr>
        <p:spPr>
          <a:xfrm>
            <a:off x="838200" y="1565031"/>
            <a:ext cx="10515600" cy="4611932"/>
          </a:xfrm>
        </p:spPr>
        <p:txBody>
          <a:bodyPr>
            <a:normAutofit/>
          </a:bodyPr>
          <a:lstStyle/>
          <a:p>
            <a:pPr marL="0" indent="0">
              <a:buNone/>
            </a:pPr>
            <a:r>
              <a:rPr lang="en-GB" dirty="0">
                <a:latin typeface="Arial" panose="020B0604020202020204" pitchFamily="34" charset="0"/>
                <a:cs typeface="Arial" panose="020B0604020202020204" pitchFamily="34" charset="0"/>
              </a:rPr>
              <a:t>Relationships and Sex Education can also be found in the following Health Education </a:t>
            </a:r>
            <a:r>
              <a:rPr lang="en-GB" dirty="0" smtClean="0">
                <a:latin typeface="Arial" panose="020B0604020202020204" pitchFamily="34" charset="0"/>
                <a:cs typeface="Arial" panose="020B0604020202020204" pitchFamily="34" charset="0"/>
              </a:rPr>
              <a:t>units:</a:t>
            </a:r>
          </a:p>
          <a:p>
            <a:pPr marL="0" indent="0">
              <a:buNone/>
            </a:pP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Mental Wellbeing</a:t>
            </a:r>
          </a:p>
          <a:p>
            <a:r>
              <a:rPr lang="en-US" sz="2400" dirty="0" smtClean="0">
                <a:latin typeface="Arial" panose="020B0604020202020204" pitchFamily="34" charset="0"/>
                <a:cs typeface="Arial" panose="020B0604020202020204" pitchFamily="34" charset="0"/>
              </a:rPr>
              <a:t>Internet safety and harms</a:t>
            </a:r>
          </a:p>
          <a:p>
            <a:r>
              <a:rPr lang="en-US" sz="2400" dirty="0" smtClean="0">
                <a:latin typeface="Arial" panose="020B0604020202020204" pitchFamily="34" charset="0"/>
                <a:cs typeface="Arial" panose="020B0604020202020204" pitchFamily="34" charset="0"/>
              </a:rPr>
              <a:t>Health and prevention</a:t>
            </a:r>
          </a:p>
          <a:p>
            <a:r>
              <a:rPr lang="en-US" sz="2400" dirty="0" smtClean="0">
                <a:latin typeface="Arial" panose="020B0604020202020204" pitchFamily="34" charset="0"/>
                <a:cs typeface="Arial" panose="020B0604020202020204" pitchFamily="34" charset="0"/>
              </a:rPr>
              <a:t>Changing adolescent body</a:t>
            </a:r>
            <a:endParaRPr lang="en-US" sz="2400" dirty="0" smtClean="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0621" y="2457165"/>
            <a:ext cx="4392938" cy="3665410"/>
          </a:xfrm>
          <a:prstGeom prst="rect">
            <a:avLst/>
          </a:prstGeom>
        </p:spPr>
      </p:pic>
    </p:spTree>
    <p:extLst>
      <p:ext uri="{BB962C8B-B14F-4D97-AF65-F5344CB8AC3E}">
        <p14:creationId xmlns:p14="http://schemas.microsoft.com/office/powerpoint/2010/main" val="1142340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89" y="465855"/>
            <a:ext cx="10515600" cy="1110396"/>
          </a:xfrm>
        </p:spPr>
        <p:txBody>
          <a:bodyPr>
            <a:normAutofit/>
          </a:bodyPr>
          <a:lstStyle/>
          <a:p>
            <a:r>
              <a:rPr lang="en-US" b="1" dirty="0" smtClean="0"/>
              <a:t>Relationships &amp; health education</a:t>
            </a:r>
            <a:endParaRPr lang="en-GB" b="1" dirty="0"/>
          </a:p>
        </p:txBody>
      </p:sp>
      <p:sp>
        <p:nvSpPr>
          <p:cNvPr id="3" name="Content Placeholder 2"/>
          <p:cNvSpPr>
            <a:spLocks noGrp="1"/>
          </p:cNvSpPr>
          <p:nvPr>
            <p:ph idx="1"/>
          </p:nvPr>
        </p:nvSpPr>
        <p:spPr>
          <a:xfrm>
            <a:off x="126498" y="2183096"/>
            <a:ext cx="1875690" cy="4611932"/>
          </a:xfrm>
        </p:spPr>
        <p:txBody>
          <a:bodyPr>
            <a:normAutofit/>
          </a:bodyPr>
          <a:lstStyle/>
          <a:p>
            <a:pPr marL="0" indent="0">
              <a:buNone/>
            </a:pPr>
            <a:r>
              <a:rPr lang="en-US" sz="2200" dirty="0" smtClean="0">
                <a:latin typeface="Arial" panose="020B0604020202020204" pitchFamily="34" charset="0"/>
                <a:cs typeface="Arial" panose="020B0604020202020204" pitchFamily="34" charset="0"/>
              </a:rPr>
              <a:t>There is some cross over between relationships education and health education</a:t>
            </a:r>
          </a:p>
          <a:p>
            <a:pPr marL="0" indent="0">
              <a:buNone/>
            </a:pPr>
            <a:endParaRPr lang="en-US" sz="2400" dirty="0" smtClean="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a:extLst/>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graphicFrame>
        <p:nvGraphicFramePr>
          <p:cNvPr id="11" name="Table 10"/>
          <p:cNvGraphicFramePr>
            <a:graphicFrameLocks noGrp="1"/>
          </p:cNvGraphicFramePr>
          <p:nvPr>
            <p:extLst>
              <p:ext uri="{D42A27DB-BD31-4B8C-83A1-F6EECF244321}">
                <p14:modId xmlns:p14="http://schemas.microsoft.com/office/powerpoint/2010/main" val="1549943504"/>
              </p:ext>
            </p:extLst>
          </p:nvPr>
        </p:nvGraphicFramePr>
        <p:xfrm>
          <a:off x="2002188" y="1324767"/>
          <a:ext cx="9750670" cy="5309108"/>
        </p:xfrm>
        <a:graphic>
          <a:graphicData uri="http://schemas.openxmlformats.org/drawingml/2006/table">
            <a:tbl>
              <a:tblPr firstRow="1" bandRow="1">
                <a:tableStyleId>{5C22544A-7EE6-4342-B048-85BDC9FD1C3A}</a:tableStyleId>
              </a:tblPr>
              <a:tblGrid>
                <a:gridCol w="4875335">
                  <a:extLst>
                    <a:ext uri="{9D8B030D-6E8A-4147-A177-3AD203B41FA5}">
                      <a16:colId xmlns:a16="http://schemas.microsoft.com/office/drawing/2014/main" val="3353393954"/>
                    </a:ext>
                  </a:extLst>
                </a:gridCol>
                <a:gridCol w="4875335">
                  <a:extLst>
                    <a:ext uri="{9D8B030D-6E8A-4147-A177-3AD203B41FA5}">
                      <a16:colId xmlns:a16="http://schemas.microsoft.com/office/drawing/2014/main" val="2442022047"/>
                    </a:ext>
                  </a:extLst>
                </a:gridCol>
              </a:tblGrid>
              <a:tr h="370840">
                <a:tc>
                  <a:txBody>
                    <a:bodyPr/>
                    <a:lstStyle/>
                    <a:p>
                      <a:pPr>
                        <a:spcAft>
                          <a:spcPts val="0"/>
                        </a:spcAft>
                      </a:pPr>
                      <a:r>
                        <a:rPr lang="en-GB" sz="2000" b="1" dirty="0">
                          <a:solidFill>
                            <a:srgbClr val="C00000"/>
                          </a:solidFill>
                          <a:effectLst/>
                          <a:latin typeface="Arial" panose="020B0604020202020204" pitchFamily="34" charset="0"/>
                          <a:ea typeface="Calibri"/>
                          <a:cs typeface="Arial" panose="020B0604020202020204" pitchFamily="34" charset="0"/>
                        </a:rPr>
                        <a:t>Relationships Education</a:t>
                      </a:r>
                      <a:endParaRPr lang="en-GB" sz="2000" dirty="0">
                        <a:solidFill>
                          <a:srgbClr val="C00000"/>
                        </a:solidFill>
                        <a:effectLst/>
                        <a:latin typeface="Arial" panose="020B0604020202020204" pitchFamily="34" charset="0"/>
                        <a:ea typeface="Calibri"/>
                        <a:cs typeface="Arial" panose="020B0604020202020204" pitchFamily="34" charset="0"/>
                      </a:endParaRPr>
                    </a:p>
                  </a:txBody>
                  <a:tcPr marL="68577" marR="68577" marT="0" marB="0"/>
                </a:tc>
                <a:tc>
                  <a:txBody>
                    <a:bodyPr/>
                    <a:lstStyle/>
                    <a:p>
                      <a:pPr>
                        <a:spcAft>
                          <a:spcPts val="0"/>
                        </a:spcAft>
                      </a:pPr>
                      <a:r>
                        <a:rPr lang="en-GB" sz="2000" b="1" dirty="0">
                          <a:solidFill>
                            <a:srgbClr val="C00000"/>
                          </a:solidFill>
                          <a:effectLst/>
                          <a:latin typeface="Arial" panose="020B0604020202020204" pitchFamily="34" charset="0"/>
                          <a:ea typeface="Calibri"/>
                          <a:cs typeface="Arial" panose="020B0604020202020204" pitchFamily="34" charset="0"/>
                        </a:rPr>
                        <a:t>Health Education</a:t>
                      </a:r>
                      <a:endParaRPr lang="en-GB" sz="2000" dirty="0">
                        <a:solidFill>
                          <a:srgbClr val="C00000"/>
                        </a:solidFill>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662481392"/>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Families and people who </a:t>
                      </a:r>
                      <a:endParaRPr lang="en-GB" sz="1800" dirty="0" smtClean="0">
                        <a:solidFill>
                          <a:srgbClr val="0070C0"/>
                        </a:solidFill>
                        <a:effectLst/>
                        <a:latin typeface="Arial" panose="020B0604020202020204" pitchFamily="34" charset="0"/>
                        <a:ea typeface="Calibri"/>
                        <a:cs typeface="Arial" panose="020B0604020202020204" pitchFamily="34" charset="0"/>
                      </a:endParaRPr>
                    </a:p>
                    <a:p>
                      <a:pPr>
                        <a:lnSpc>
                          <a:spcPct val="115000"/>
                        </a:lnSpc>
                        <a:spcAft>
                          <a:spcPts val="0"/>
                        </a:spcAft>
                      </a:pPr>
                      <a:r>
                        <a:rPr lang="en-GB" sz="1800" dirty="0" smtClean="0">
                          <a:solidFill>
                            <a:srgbClr val="0070C0"/>
                          </a:solidFill>
                          <a:effectLst/>
                          <a:latin typeface="Arial" panose="020B0604020202020204" pitchFamily="34" charset="0"/>
                          <a:ea typeface="Calibri"/>
                          <a:cs typeface="Arial" panose="020B0604020202020204" pitchFamily="34" charset="0"/>
                        </a:rPr>
                        <a:t>care </a:t>
                      </a:r>
                      <a:r>
                        <a:rPr lang="en-GB" sz="1800" dirty="0">
                          <a:solidFill>
                            <a:srgbClr val="0070C0"/>
                          </a:solidFill>
                          <a:effectLst/>
                          <a:latin typeface="Arial" panose="020B0604020202020204" pitchFamily="34" charset="0"/>
                          <a:ea typeface="Calibri"/>
                          <a:cs typeface="Arial" panose="020B0604020202020204" pitchFamily="34" charset="0"/>
                        </a:rPr>
                        <a:t>for me </a:t>
                      </a:r>
                    </a:p>
                    <a:p>
                      <a:pPr>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 </a:t>
                      </a:r>
                    </a:p>
                  </a:txBody>
                  <a:tcPr marL="68577" marR="68577" marT="0" marB="0"/>
                </a:tc>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Mental Wellbeing</a:t>
                      </a:r>
                    </a:p>
                  </a:txBody>
                  <a:tcPr marL="68577" marR="68577" marT="0" marB="0"/>
                </a:tc>
                <a:extLst>
                  <a:ext uri="{0D108BD9-81ED-4DB2-BD59-A6C34878D82A}">
                    <a16:rowId xmlns:a16="http://schemas.microsoft.com/office/drawing/2014/main" val="2771767110"/>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Caring friendships </a:t>
                      </a:r>
                    </a:p>
                    <a:p>
                      <a:pPr>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 </a:t>
                      </a:r>
                    </a:p>
                  </a:txBody>
                  <a:tcPr marL="68577" marR="68577" marT="0" marB="0"/>
                </a:tc>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Internet safety and harms</a:t>
                      </a:r>
                    </a:p>
                  </a:txBody>
                  <a:tcPr marL="68577" marR="68577" marT="0" marB="0"/>
                </a:tc>
                <a:extLst>
                  <a:ext uri="{0D108BD9-81ED-4DB2-BD59-A6C34878D82A}">
                    <a16:rowId xmlns:a16="http://schemas.microsoft.com/office/drawing/2014/main" val="3128190446"/>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Respectful relationships </a:t>
                      </a:r>
                    </a:p>
                    <a:p>
                      <a:pPr>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 </a:t>
                      </a:r>
                    </a:p>
                  </a:txBody>
                  <a:tcPr marL="68577" marR="68577" marT="0" marB="0"/>
                </a:tc>
                <a:tc>
                  <a:txBody>
                    <a:bodyPr/>
                    <a:lstStyle/>
                    <a:p>
                      <a:pPr>
                        <a:lnSpc>
                          <a:spcPct val="115000"/>
                        </a:lnSpc>
                        <a:spcAft>
                          <a:spcPts val="0"/>
                        </a:spcAft>
                      </a:pPr>
                      <a:r>
                        <a:rPr lang="en-GB" sz="1800" dirty="0">
                          <a:solidFill>
                            <a:srgbClr val="000000"/>
                          </a:solidFill>
                          <a:effectLst/>
                          <a:latin typeface="Arial" panose="020B0604020202020204" pitchFamily="34" charset="0"/>
                          <a:ea typeface="Calibri"/>
                          <a:cs typeface="Arial" panose="020B0604020202020204" pitchFamily="34" charset="0"/>
                        </a:rPr>
                        <a:t>Physical health and fitness</a:t>
                      </a:r>
                      <a:endParaRPr lang="en-GB" sz="1800" dirty="0">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2288712534"/>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Online relationships </a:t>
                      </a:r>
                    </a:p>
                    <a:p>
                      <a:pPr>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 </a:t>
                      </a:r>
                    </a:p>
                  </a:txBody>
                  <a:tcPr marL="68577" marR="68577" marT="0" marB="0"/>
                </a:tc>
                <a:tc>
                  <a:txBody>
                    <a:bodyPr/>
                    <a:lstStyle/>
                    <a:p>
                      <a:pPr>
                        <a:lnSpc>
                          <a:spcPct val="115000"/>
                        </a:lnSpc>
                        <a:spcAft>
                          <a:spcPts val="0"/>
                        </a:spcAft>
                      </a:pPr>
                      <a:r>
                        <a:rPr lang="en-GB" sz="1800" dirty="0">
                          <a:solidFill>
                            <a:srgbClr val="000000"/>
                          </a:solidFill>
                          <a:effectLst/>
                          <a:latin typeface="Arial" panose="020B0604020202020204" pitchFamily="34" charset="0"/>
                          <a:ea typeface="Calibri"/>
                          <a:cs typeface="Arial" panose="020B0604020202020204" pitchFamily="34" charset="0"/>
                        </a:rPr>
                        <a:t>Healthy eating</a:t>
                      </a:r>
                      <a:endParaRPr lang="en-GB" sz="1800" dirty="0">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3011711949"/>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Being safe </a:t>
                      </a:r>
                    </a:p>
                    <a:p>
                      <a:pPr marL="228600">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 </a:t>
                      </a:r>
                    </a:p>
                  </a:txBody>
                  <a:tcPr marL="68577" marR="68577" marT="0" marB="0"/>
                </a:tc>
                <a:tc>
                  <a:txBody>
                    <a:bodyPr/>
                    <a:lstStyle/>
                    <a:p>
                      <a:pPr>
                        <a:lnSpc>
                          <a:spcPct val="115000"/>
                        </a:lnSpc>
                        <a:spcAft>
                          <a:spcPts val="0"/>
                        </a:spcAft>
                      </a:pPr>
                      <a:r>
                        <a:rPr lang="en-GB" sz="1800" dirty="0">
                          <a:solidFill>
                            <a:srgbClr val="000000"/>
                          </a:solidFill>
                          <a:effectLst/>
                          <a:latin typeface="Arial" panose="020B0604020202020204" pitchFamily="34" charset="0"/>
                          <a:ea typeface="Calibri"/>
                          <a:cs typeface="Arial" panose="020B0604020202020204" pitchFamily="34" charset="0"/>
                        </a:rPr>
                        <a:t>Drugs, alcohol and tobacco</a:t>
                      </a:r>
                      <a:endParaRPr lang="en-GB" sz="1800" dirty="0">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1576298358"/>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Non-mandatory Sex </a:t>
                      </a:r>
                      <a:r>
                        <a:rPr lang="en-GB" sz="1800" dirty="0" smtClean="0">
                          <a:solidFill>
                            <a:srgbClr val="0070C0"/>
                          </a:solidFill>
                          <a:effectLst/>
                          <a:latin typeface="Arial" panose="020B0604020202020204" pitchFamily="34" charset="0"/>
                          <a:ea typeface="Calibri"/>
                          <a:cs typeface="Arial" panose="020B0604020202020204" pitchFamily="34" charset="0"/>
                        </a:rPr>
                        <a:t>Education – </a:t>
                      </a:r>
                    </a:p>
                    <a:p>
                      <a:pPr>
                        <a:lnSpc>
                          <a:spcPct val="115000"/>
                        </a:lnSpc>
                        <a:spcAft>
                          <a:spcPts val="0"/>
                        </a:spcAft>
                      </a:pPr>
                      <a:r>
                        <a:rPr lang="en-GB" sz="1800" dirty="0" smtClean="0">
                          <a:solidFill>
                            <a:srgbClr val="0070C0"/>
                          </a:solidFill>
                          <a:effectLst/>
                          <a:latin typeface="Arial" panose="020B0604020202020204" pitchFamily="34" charset="0"/>
                          <a:ea typeface="Calibri"/>
                          <a:cs typeface="Arial" panose="020B0604020202020204" pitchFamily="34" charset="0"/>
                        </a:rPr>
                        <a:t>children </a:t>
                      </a:r>
                      <a:r>
                        <a:rPr lang="en-GB" sz="1800" dirty="0">
                          <a:solidFill>
                            <a:srgbClr val="0070C0"/>
                          </a:solidFill>
                          <a:effectLst/>
                          <a:latin typeface="Arial" panose="020B0604020202020204" pitchFamily="34" charset="0"/>
                          <a:ea typeface="Calibri"/>
                          <a:cs typeface="Arial" panose="020B0604020202020204" pitchFamily="34" charset="0"/>
                        </a:rPr>
                        <a:t>will have the ‘right to be excused’ </a:t>
                      </a:r>
                    </a:p>
                  </a:txBody>
                  <a:tcPr marL="68577" marR="68577" marT="0" marB="0"/>
                </a:tc>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Health and prevention</a:t>
                      </a:r>
                    </a:p>
                  </a:txBody>
                  <a:tcPr marL="68577" marR="68577" marT="0" marB="0"/>
                </a:tc>
                <a:extLst>
                  <a:ext uri="{0D108BD9-81ED-4DB2-BD59-A6C34878D82A}">
                    <a16:rowId xmlns:a16="http://schemas.microsoft.com/office/drawing/2014/main" val="932603941"/>
                  </a:ext>
                </a:extLst>
              </a:tr>
              <a:tr h="370840">
                <a:tc>
                  <a:txBody>
                    <a:bodyPr/>
                    <a:lstStyle/>
                    <a:p>
                      <a:endParaRPr lang="en-GB" sz="1800"/>
                    </a:p>
                  </a:txBody>
                  <a:tcPr/>
                </a:tc>
                <a:tc>
                  <a:txBody>
                    <a:bodyPr/>
                    <a:lstStyle/>
                    <a:p>
                      <a:pPr>
                        <a:lnSpc>
                          <a:spcPct val="115000"/>
                        </a:lnSpc>
                        <a:spcAft>
                          <a:spcPts val="0"/>
                        </a:spcAft>
                      </a:pPr>
                      <a:r>
                        <a:rPr lang="en-GB" sz="1800" dirty="0">
                          <a:solidFill>
                            <a:srgbClr val="000000"/>
                          </a:solidFill>
                          <a:effectLst/>
                          <a:latin typeface="Arial" panose="020B0604020202020204" pitchFamily="34" charset="0"/>
                          <a:ea typeface="Calibri"/>
                          <a:cs typeface="Arial" panose="020B0604020202020204" pitchFamily="34" charset="0"/>
                        </a:rPr>
                        <a:t>Basic first aid</a:t>
                      </a:r>
                      <a:endParaRPr lang="en-GB" sz="18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GB" sz="1800" dirty="0">
                          <a:solidFill>
                            <a:srgbClr val="000000"/>
                          </a:solidFill>
                          <a:effectLst/>
                          <a:latin typeface="Arial" panose="020B0604020202020204" pitchFamily="34" charset="0"/>
                          <a:ea typeface="Calibri"/>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4266643887"/>
                  </a:ext>
                </a:extLst>
              </a:tr>
              <a:tr h="370840">
                <a:tc>
                  <a:txBody>
                    <a:bodyPr/>
                    <a:lstStyle/>
                    <a:p>
                      <a:endParaRPr lang="en-GB" sz="1800"/>
                    </a:p>
                  </a:txBody>
                  <a:tcPr/>
                </a:tc>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Changing adolescent </a:t>
                      </a:r>
                      <a:r>
                        <a:rPr lang="en-GB" sz="1800" dirty="0" smtClean="0">
                          <a:solidFill>
                            <a:srgbClr val="0070C0"/>
                          </a:solidFill>
                          <a:effectLst/>
                          <a:latin typeface="Arial" panose="020B0604020202020204" pitchFamily="34" charset="0"/>
                          <a:ea typeface="Calibri"/>
                          <a:cs typeface="Arial" panose="020B0604020202020204" pitchFamily="34" charset="0"/>
                        </a:rPr>
                        <a:t>body, including</a:t>
                      </a:r>
                      <a:r>
                        <a:rPr lang="en-GB" sz="1800" baseline="0" dirty="0" smtClean="0">
                          <a:solidFill>
                            <a:srgbClr val="0070C0"/>
                          </a:solidFill>
                          <a:effectLst/>
                          <a:latin typeface="Arial" panose="020B0604020202020204" pitchFamily="34" charset="0"/>
                          <a:ea typeface="Calibri"/>
                          <a:cs typeface="Arial" panose="020B0604020202020204" pitchFamily="34" charset="0"/>
                        </a:rPr>
                        <a:t> puberty</a:t>
                      </a:r>
                      <a:r>
                        <a:rPr lang="en-GB" sz="1800" dirty="0">
                          <a:solidFill>
                            <a:srgbClr val="000000"/>
                          </a:solidFill>
                          <a:effectLst/>
                          <a:latin typeface="Arial" panose="020B0604020202020204" pitchFamily="34" charset="0"/>
                          <a:ea typeface="Calibri"/>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2891566548"/>
                  </a:ext>
                </a:extLst>
              </a:tr>
            </a:tbl>
          </a:graphicData>
        </a:graphic>
      </p:graphicFrame>
    </p:spTree>
    <p:extLst>
      <p:ext uri="{BB962C8B-B14F-4D97-AF65-F5344CB8AC3E}">
        <p14:creationId xmlns:p14="http://schemas.microsoft.com/office/powerpoint/2010/main" val="3936176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054F563679E43AEE30E139182C02D" ma:contentTypeVersion="10" ma:contentTypeDescription="Create a new document." ma:contentTypeScope="" ma:versionID="c76aca66afb7c03cb6f78d423da9cb6c">
  <xsd:schema xmlns:xsd="http://www.w3.org/2001/XMLSchema" xmlns:xs="http://www.w3.org/2001/XMLSchema" xmlns:p="http://schemas.microsoft.com/office/2006/metadata/properties" xmlns:ns2="ae79323d-bcd9-4829-ae8e-04ae6b6fb0b5" targetNamespace="http://schemas.microsoft.com/office/2006/metadata/properties" ma:root="true" ma:fieldsID="74ff7dd2765885bd61ad219e31a87eab" ns2:_="">
    <xsd:import namespace="ae79323d-bcd9-4829-ae8e-04ae6b6fb0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9323d-bcd9-4829-ae8e-04ae6b6fb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A55E14-B05E-4017-A1D6-02704FC1F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9323d-bcd9-4829-ae8e-04ae6b6fb0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9779FD-ADF1-464E-A0E6-6C2C2040A7F7}">
  <ds:schemaRefs>
    <ds:schemaRef ds:uri="http://schemas.microsoft.com/sharepoint/v3/contenttype/forms"/>
  </ds:schemaRefs>
</ds:datastoreItem>
</file>

<file path=customXml/itemProps3.xml><?xml version="1.0" encoding="utf-8"?>
<ds:datastoreItem xmlns:ds="http://schemas.openxmlformats.org/officeDocument/2006/customXml" ds:itemID="{20B71189-6A33-45A2-95CC-2FC4D5714C5B}">
  <ds:schemaRefs>
    <ds:schemaRef ds:uri="http://schemas.openxmlformats.org/package/2006/metadata/core-properties"/>
    <ds:schemaRef ds:uri="http://purl.org/dc/terms/"/>
    <ds:schemaRef ds:uri="http://purl.org/dc/dcmitype/"/>
    <ds:schemaRef ds:uri="http://purl.org/dc/elements/1.1/"/>
    <ds:schemaRef ds:uri="http://schemas.microsoft.com/office/2006/documentManagement/types"/>
    <ds:schemaRef ds:uri="http://www.w3.org/XML/1998/namespace"/>
    <ds:schemaRef ds:uri="ae79323d-bcd9-4829-ae8e-04ae6b6fb0b5"/>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21300</TotalTime>
  <Words>3785</Words>
  <Application>Microsoft Office PowerPoint</Application>
  <PresentationFormat>Widescreen</PresentationFormat>
  <Paragraphs>373</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Courier New</vt:lpstr>
      <vt:lpstr>Open Sans</vt:lpstr>
      <vt:lpstr>Roboto</vt:lpstr>
      <vt:lpstr>Symbol</vt:lpstr>
      <vt:lpstr>Times New Roman</vt:lpstr>
      <vt:lpstr>Wingdings</vt:lpstr>
      <vt:lpstr>Office Theme</vt:lpstr>
      <vt:lpstr>Relationships, Health and sex education</vt:lpstr>
      <vt:lpstr>Relationship education: The view of the DfE</vt:lpstr>
      <vt:lpstr>Aims of the consultation</vt:lpstr>
      <vt:lpstr>How will we deliver RSE at St James?</vt:lpstr>
      <vt:lpstr>Relationships and Health education</vt:lpstr>
      <vt:lpstr>Relationships education</vt:lpstr>
      <vt:lpstr>Damian Hinds:</vt:lpstr>
      <vt:lpstr>Relationships education</vt:lpstr>
      <vt:lpstr>Relationships &amp; health education</vt:lpstr>
      <vt:lpstr>Some of the documents we use</vt:lpstr>
      <vt:lpstr>EYFS – Where Relationships Education fits in</vt:lpstr>
      <vt:lpstr>EYFS – Where Relationships Education fits in</vt:lpstr>
      <vt:lpstr>National Science Curriculum</vt:lpstr>
      <vt:lpstr>Equalities Act 2010 and schools</vt:lpstr>
      <vt:lpstr>The RSE curriculum at St James will:</vt:lpstr>
      <vt:lpstr>Why will we teach sex education?</vt:lpstr>
      <vt:lpstr>The Government’s view on sex education</vt:lpstr>
      <vt:lpstr>Why is Relationships and sex education important?</vt:lpstr>
      <vt:lpstr>Which are the optional areas?</vt:lpstr>
      <vt:lpstr>Which are the optional areas?</vt:lpstr>
      <vt:lpstr>RSE Long term plan</vt:lpstr>
      <vt:lpstr>How will we deliver RSE at St James?</vt:lpstr>
      <vt:lpstr>Examples of resources: Reception</vt:lpstr>
      <vt:lpstr>Examples of resources: Reception Where do babies come from?    Me and my special people     </vt:lpstr>
      <vt:lpstr>Examples of resources: Year 1</vt:lpstr>
      <vt:lpstr>Examples of resources: Year 1 Surprises and secrets</vt:lpstr>
      <vt:lpstr>Examples of resources: Year 2</vt:lpstr>
      <vt:lpstr>Examples of resources: Year 2 My body, your body     What does your body do?</vt:lpstr>
      <vt:lpstr>Examples of resources: Year 2 Should I tell?      Some secrets should never be kept</vt:lpstr>
      <vt:lpstr>Examples of resources: Year 3</vt:lpstr>
      <vt:lpstr>Examples of resources: Year 3 Body space</vt:lpstr>
      <vt:lpstr>Examples of resources: Year 4</vt:lpstr>
      <vt:lpstr>Examples of resources: Year 4 My changing body</vt:lpstr>
      <vt:lpstr>Examples of resources: Year 5</vt:lpstr>
      <vt:lpstr>Examples of resources: Year 5 Is it true?    Please note this is non-statutory</vt:lpstr>
      <vt:lpstr>Examples of resources: Year 5 Changing bodies and feelings  Please note that this is non-statutory</vt:lpstr>
      <vt:lpstr>Examples of resources: Year 6</vt:lpstr>
      <vt:lpstr>Examples of resources: Year 6 Making babies    Please note this lesson is non-statutory</vt:lpstr>
      <vt:lpstr>The consultation process</vt:lpstr>
      <vt:lpstr>Summary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Lateral flow testing</dc:title>
  <dc:creator>Headteacher</dc:creator>
  <cp:lastModifiedBy>Headteacher</cp:lastModifiedBy>
  <cp:revision>79</cp:revision>
  <dcterms:created xsi:type="dcterms:W3CDTF">2021-01-23T11:30:11Z</dcterms:created>
  <dcterms:modified xsi:type="dcterms:W3CDTF">2021-03-25T21:16:33Z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0x010100F73054F563679E43AEE30E139182C02D</vt:lpwstr>
  </property>
</Properties>
</file>