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24"/>
  </p:notesMasterIdLst>
  <p:handoutMasterIdLst>
    <p:handoutMasterId r:id="rId25"/>
  </p:handoutMasterIdLst>
  <p:sldIdLst>
    <p:sldId id="256" r:id="rId5"/>
    <p:sldId id="328" r:id="rId6"/>
    <p:sldId id="333" r:id="rId7"/>
    <p:sldId id="334" r:id="rId8"/>
    <p:sldId id="301" r:id="rId9"/>
    <p:sldId id="266" r:id="rId10"/>
    <p:sldId id="330" r:id="rId11"/>
    <p:sldId id="331" r:id="rId12"/>
    <p:sldId id="332" r:id="rId13"/>
    <p:sldId id="312" r:id="rId14"/>
    <p:sldId id="305" r:id="rId15"/>
    <p:sldId id="313" r:id="rId16"/>
    <p:sldId id="326" r:id="rId17"/>
    <p:sldId id="329" r:id="rId18"/>
    <p:sldId id="314" r:id="rId19"/>
    <p:sldId id="315" r:id="rId20"/>
    <p:sldId id="299" r:id="rId21"/>
    <p:sldId id="307" r:id="rId22"/>
    <p:sldId id="335" r:id="rId23"/>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0923" autoAdjust="0"/>
  </p:normalViewPr>
  <p:slideViewPr>
    <p:cSldViewPr>
      <p:cViewPr varScale="1">
        <p:scale>
          <a:sx n="82" d="100"/>
          <a:sy n="82" d="100"/>
        </p:scale>
        <p:origin x="119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ie Anderson" userId="84c9d52b-6100-4670-a482-9ade6f216f5d" providerId="ADAL" clId="{51A9CE90-3F77-4DE8-9362-0E09109D5D78}"/>
    <pc:docChg chg="addSld modSld">
      <pc:chgData name="Frankie Anderson" userId="84c9d52b-6100-4670-a482-9ade6f216f5d" providerId="ADAL" clId="{51A9CE90-3F77-4DE8-9362-0E09109D5D78}" dt="2026-06-18T14:50:24.903" v="4" actId="680"/>
      <pc:docMkLst>
        <pc:docMk/>
      </pc:docMkLst>
      <pc:sldChg chg="modSp mod">
        <pc:chgData name="Frankie Anderson" userId="84c9d52b-6100-4670-a482-9ade6f216f5d" providerId="ADAL" clId="{51A9CE90-3F77-4DE8-9362-0E09109D5D78}" dt="2026-06-18T14:04:46.426" v="3" actId="20577"/>
        <pc:sldMkLst>
          <pc:docMk/>
          <pc:sldMk cId="0" sldId="266"/>
        </pc:sldMkLst>
        <pc:spChg chg="mod">
          <ac:chgData name="Frankie Anderson" userId="84c9d52b-6100-4670-a482-9ade6f216f5d" providerId="ADAL" clId="{51A9CE90-3F77-4DE8-9362-0E09109D5D78}" dt="2026-06-18T14:04:46.426" v="3" actId="20577"/>
          <ac:spMkLst>
            <pc:docMk/>
            <pc:sldMk cId="0" sldId="266"/>
            <ac:spMk id="9219" creationId="{00000000-0000-0000-0000-000000000000}"/>
          </ac:spMkLst>
        </pc:spChg>
      </pc:sldChg>
      <pc:sldChg chg="new">
        <pc:chgData name="Frankie Anderson" userId="84c9d52b-6100-4670-a482-9ade6f216f5d" providerId="ADAL" clId="{51A9CE90-3F77-4DE8-9362-0E09109D5D78}" dt="2026-06-18T14:50:24.903" v="4" actId="680"/>
        <pc:sldMkLst>
          <pc:docMk/>
          <pc:sldMk cId="3741336237"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6451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D239225-C57F-4263-A36B-6165F72FE152}" type="datetimeFigureOut">
              <a:rPr lang="en-GB"/>
              <a:pPr>
                <a:defRPr/>
              </a:pPr>
              <a:t>18/06/2026</a:t>
            </a:fld>
            <a:endParaRPr lang="en-GB"/>
          </a:p>
        </p:txBody>
      </p:sp>
      <p:sp>
        <p:nvSpPr>
          <p:cNvPr id="6451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6451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CD96C86-6E88-4E72-892E-C84EBF0D590D}"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919A8232-9E9A-4858-9F9D-B1D4059A97BB}" type="datetimeFigureOut">
              <a:rPr lang="en-US"/>
              <a:pPr>
                <a:defRPr/>
              </a:pPr>
              <a:t>6/18/2026</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7AC897-1B50-4C94-96AD-2E9A352D782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ECA02-2ECF-4A1C-BA05-EF5FA904A4E6}" type="slidenum">
              <a:rPr lang="en-GB" altLang="en-US" smtClean="0">
                <a:latin typeface="Times New Roman" panose="02020603050405020304" pitchFamily="18" charset="0"/>
              </a:rPr>
              <a:pPr>
                <a:spcBef>
                  <a:spcPct val="0"/>
                </a:spcBef>
              </a:pPr>
              <a:t>1</a:t>
            </a:fld>
            <a:endParaRPr lang="en-GB"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EC6485-49E1-4DE6-BBA2-A675528F5B20}" type="slidenum">
              <a:rPr lang="en-GB" altLang="en-US" smtClean="0">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4D3AC4-4038-4FAE-8D36-A4A48FFF1D01}" type="slidenum">
              <a:rPr lang="en-GB" altLang="en-US" smtClean="0">
                <a:latin typeface="Times New Roman" panose="02020603050405020304" pitchFamily="18" charset="0"/>
              </a:rPr>
              <a:pPr>
                <a:spcBef>
                  <a:spcPct val="0"/>
                </a:spcBef>
              </a:pPr>
              <a:t>14</a:t>
            </a:fld>
            <a:endParaRPr lang="en-GB"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6944E8-ED4C-4E70-B2F4-6CA3347BA6C9}" type="slidenum">
              <a:rPr lang="en-GB" altLang="en-US" smtClean="0">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93A0DA-8195-464F-877B-3A8C6C709BD7}" type="slidenum">
              <a:rPr lang="en-GB" altLang="en-US" sz="1200" smtClean="0"/>
              <a:pPr/>
              <a:t>16</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D41963-7C92-4860-9C20-A8A6898F0CCE}" type="slidenum">
              <a:rPr lang="en-GB" altLang="en-US" sz="1200" smtClean="0"/>
              <a:pPr/>
              <a:t>17</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8674E7-920E-454F-8603-8B79DEA77522}" type="slidenum">
              <a:rPr lang="en-GB" altLang="en-US" smtClean="0">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E62888-6B10-440E-87BD-4F0AB764486C}" type="slidenum">
              <a:rPr lang="en-GB" altLang="en-US" sz="1200" smtClean="0"/>
              <a:pPr/>
              <a:t>5</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55B78-AABC-401D-8331-E80EED97AA57}" type="slidenum">
              <a:rPr lang="en-GB" altLang="en-US" smtClean="0">
                <a:latin typeface="Times New Roman" panose="02020603050405020304" pitchFamily="18" charset="0"/>
              </a:rPr>
              <a:pPr>
                <a:spcBef>
                  <a:spcPct val="0"/>
                </a:spcBef>
              </a:pPr>
              <a:t>6</a:t>
            </a:fld>
            <a:endParaRPr lang="en-GB"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55B78-AABC-401D-8331-E80EED97AA57}" type="slidenum">
              <a:rPr lang="en-GB" altLang="en-US" smtClean="0">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60769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55B78-AABC-401D-8331-E80EED97AA57}" type="slidenum">
              <a:rPr lang="en-GB" altLang="en-US" smtClean="0">
                <a:latin typeface="Times New Roman" panose="02020603050405020304" pitchFamily="18" charset="0"/>
              </a:rPr>
              <a:pPr>
                <a:spcBef>
                  <a:spcPct val="0"/>
                </a:spcBef>
              </a:pPr>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8347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55B78-AABC-401D-8331-E80EED97AA57}" type="slidenum">
              <a:rPr lang="en-GB" altLang="en-US" smtClean="0">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2800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62AA8C-0626-49B2-9397-D098732694A5}" type="slidenum">
              <a:rPr lang="en-GB" altLang="en-US" sz="1200" smtClean="0"/>
              <a:pPr/>
              <a:t>10</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4D1D91-0895-4707-B3C3-C7A3A8245F53}" type="slidenum">
              <a:rPr lang="en-GB" altLang="en-US" smtClean="0">
                <a:latin typeface="Times New Roman" panose="02020603050405020304" pitchFamily="18" charset="0"/>
              </a:rPr>
              <a:pPr>
                <a:spcBef>
                  <a:spcPct val="0"/>
                </a:spcBef>
              </a:pPr>
              <a:t>11</a:t>
            </a:fld>
            <a:endParaRPr lang="en-GB"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A124F7-05D6-45D3-9673-D7EAF7172983}" type="slidenum">
              <a:rPr lang="en-GB" altLang="en-US" smtClean="0">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BC376417-0558-41FA-BC9A-C80959174BD8}" type="slidenum">
              <a:rPr lang="en-GB" altLang="en-US"/>
              <a:pPr>
                <a:defRPr/>
              </a:pPr>
              <a:t>‹#›</a:t>
            </a:fld>
            <a:endParaRPr lang="en-GB" altLang="en-US"/>
          </a:p>
        </p:txBody>
      </p:sp>
    </p:spTree>
    <p:extLst>
      <p:ext uri="{BB962C8B-B14F-4D97-AF65-F5344CB8AC3E}">
        <p14:creationId xmlns:p14="http://schemas.microsoft.com/office/powerpoint/2010/main" val="10743375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638E47D-6939-439A-9932-10AAF2D55847}" type="slidenum">
              <a:rPr lang="en-GB" altLang="en-US"/>
              <a:pPr>
                <a:defRPr/>
              </a:pPr>
              <a:t>‹#›</a:t>
            </a:fld>
            <a:endParaRPr lang="en-GB" altLang="en-US"/>
          </a:p>
        </p:txBody>
      </p:sp>
    </p:spTree>
    <p:extLst>
      <p:ext uri="{BB962C8B-B14F-4D97-AF65-F5344CB8AC3E}">
        <p14:creationId xmlns:p14="http://schemas.microsoft.com/office/powerpoint/2010/main" val="13257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A9F705C-6467-443A-B16C-ECD072EE8674}" type="slidenum">
              <a:rPr lang="en-GB" altLang="en-US"/>
              <a:pPr>
                <a:defRPr/>
              </a:pPr>
              <a:t>‹#›</a:t>
            </a:fld>
            <a:endParaRPr lang="en-GB" altLang="en-US"/>
          </a:p>
        </p:txBody>
      </p:sp>
    </p:spTree>
    <p:extLst>
      <p:ext uri="{BB962C8B-B14F-4D97-AF65-F5344CB8AC3E}">
        <p14:creationId xmlns:p14="http://schemas.microsoft.com/office/powerpoint/2010/main" val="96640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85080F1C-224A-4F35-8E54-9180377049E3}" type="slidenum">
              <a:rPr lang="en-GB" altLang="en-US"/>
              <a:pPr>
                <a:defRPr/>
              </a:pPr>
              <a:t>‹#›</a:t>
            </a:fld>
            <a:endParaRPr lang="en-GB" altLang="en-US"/>
          </a:p>
        </p:txBody>
      </p:sp>
    </p:spTree>
    <p:extLst>
      <p:ext uri="{BB962C8B-B14F-4D97-AF65-F5344CB8AC3E}">
        <p14:creationId xmlns:p14="http://schemas.microsoft.com/office/powerpoint/2010/main" val="207747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73543CF-0C4B-430E-94BC-E541B0DEB9F2}" type="slidenum">
              <a:rPr lang="en-GB" altLang="en-US"/>
              <a:pPr>
                <a:defRPr/>
              </a:pPr>
              <a:t>‹#›</a:t>
            </a:fld>
            <a:endParaRPr lang="en-GB" altLang="en-US"/>
          </a:p>
        </p:txBody>
      </p:sp>
    </p:spTree>
    <p:extLst>
      <p:ext uri="{BB962C8B-B14F-4D97-AF65-F5344CB8AC3E}">
        <p14:creationId xmlns:p14="http://schemas.microsoft.com/office/powerpoint/2010/main" val="27060674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2B9436F2-793A-4DE8-8789-B28199FB0DBB}" type="slidenum">
              <a:rPr lang="en-GB" altLang="en-US"/>
              <a:pPr>
                <a:defRPr/>
              </a:pPr>
              <a:t>‹#›</a:t>
            </a:fld>
            <a:endParaRPr lang="en-GB" altLang="en-US"/>
          </a:p>
        </p:txBody>
      </p:sp>
    </p:spTree>
    <p:extLst>
      <p:ext uri="{BB962C8B-B14F-4D97-AF65-F5344CB8AC3E}">
        <p14:creationId xmlns:p14="http://schemas.microsoft.com/office/powerpoint/2010/main" val="61778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A269F824-3635-45FF-96F4-3354FF48F27E}" type="slidenum">
              <a:rPr lang="en-GB" altLang="en-US"/>
              <a:pPr>
                <a:defRPr/>
              </a:pPr>
              <a:t>‹#›</a:t>
            </a:fld>
            <a:endParaRPr lang="en-GB" altLang="en-US"/>
          </a:p>
        </p:txBody>
      </p:sp>
    </p:spTree>
    <p:extLst>
      <p:ext uri="{BB962C8B-B14F-4D97-AF65-F5344CB8AC3E}">
        <p14:creationId xmlns:p14="http://schemas.microsoft.com/office/powerpoint/2010/main" val="339415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02089DE3-4378-4FE6-90AD-636FBE88A2DD}" type="slidenum">
              <a:rPr lang="en-GB" altLang="en-US"/>
              <a:pPr>
                <a:defRPr/>
              </a:pPr>
              <a:t>‹#›</a:t>
            </a:fld>
            <a:endParaRPr lang="en-GB" altLang="en-US"/>
          </a:p>
        </p:txBody>
      </p:sp>
    </p:spTree>
    <p:extLst>
      <p:ext uri="{BB962C8B-B14F-4D97-AF65-F5344CB8AC3E}">
        <p14:creationId xmlns:p14="http://schemas.microsoft.com/office/powerpoint/2010/main" val="254720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A6CE79E8-9D62-4048-824D-323BDCEEBE60}" type="slidenum">
              <a:rPr lang="en-GB" altLang="en-US"/>
              <a:pPr>
                <a:defRPr/>
              </a:pPr>
              <a:t>‹#›</a:t>
            </a:fld>
            <a:endParaRPr lang="en-GB" altLang="en-US"/>
          </a:p>
        </p:txBody>
      </p:sp>
    </p:spTree>
    <p:extLst>
      <p:ext uri="{BB962C8B-B14F-4D97-AF65-F5344CB8AC3E}">
        <p14:creationId xmlns:p14="http://schemas.microsoft.com/office/powerpoint/2010/main" val="325428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F617BBE0-C12C-4C02-9272-FB03600D7903}" type="slidenum">
              <a:rPr lang="en-GB" altLang="en-US"/>
              <a:pPr>
                <a:defRPr/>
              </a:pPr>
              <a:t>‹#›</a:t>
            </a:fld>
            <a:endParaRPr lang="en-GB" altLang="en-US"/>
          </a:p>
        </p:txBody>
      </p:sp>
    </p:spTree>
    <p:extLst>
      <p:ext uri="{BB962C8B-B14F-4D97-AF65-F5344CB8AC3E}">
        <p14:creationId xmlns:p14="http://schemas.microsoft.com/office/powerpoint/2010/main" val="183027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2C6C16-E581-454C-B51B-A7B516AEE8B0}" type="slidenum">
              <a:rPr lang="en-GB" altLang="en-US"/>
              <a:pPr>
                <a:defRPr/>
              </a:pPr>
              <a:t>‹#›</a:t>
            </a:fld>
            <a:endParaRPr lang="en-GB" altLang="en-US"/>
          </a:p>
        </p:txBody>
      </p:sp>
    </p:spTree>
    <p:extLst>
      <p:ext uri="{BB962C8B-B14F-4D97-AF65-F5344CB8AC3E}">
        <p14:creationId xmlns:p14="http://schemas.microsoft.com/office/powerpoint/2010/main" val="333278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4F9F590F-5552-4A9E-950F-A3213137829F}" type="slidenum">
              <a:rPr lang="en-GB" altLang="en-US"/>
              <a:pPr>
                <a:defRPr/>
              </a:pPr>
              <a:t>‹#›</a:t>
            </a:fld>
            <a:endParaRPr lang="en-GB"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160" r:id="rId1"/>
    <p:sldLayoutId id="2147484152" r:id="rId2"/>
    <p:sldLayoutId id="2147484161" r:id="rId3"/>
    <p:sldLayoutId id="2147484153" r:id="rId4"/>
    <p:sldLayoutId id="2147484154" r:id="rId5"/>
    <p:sldLayoutId id="2147484155" r:id="rId6"/>
    <p:sldLayoutId id="2147484156" r:id="rId7"/>
    <p:sldLayoutId id="2147484157" r:id="rId8"/>
    <p:sldLayoutId id="2147484162" r:id="rId9"/>
    <p:sldLayoutId id="2147484158" r:id="rId10"/>
    <p:sldLayoutId id="214748415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ei5SPoqPNAhVICcAKHUXYBwgQjRwIBw&amp;url=http%3A%2F%2Fwww.bayards-hill.oxon.sch.uk%2Fpage%2F%3Fpid%3D54&amp;psig=AFQjCNFUCYY_rxOiVZZ2rBnklbk-8DtmTQ&amp;ust=1465847628884307"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9640" y="2439988"/>
            <a:ext cx="7721600" cy="2786062"/>
          </a:xfrm>
        </p:spPr>
        <p:txBody>
          <a:bodyPr>
            <a:normAutofit fontScale="90000"/>
          </a:bodyPr>
          <a:lstStyle/>
          <a:p>
            <a:pPr algn="ctr" eaLnBrk="1" fontAlgn="auto" hangingPunct="1">
              <a:spcAft>
                <a:spcPts val="0"/>
              </a:spcAft>
              <a:defRPr/>
            </a:pPr>
            <a:r>
              <a:rPr lang="en-GB" altLang="en-US" sz="6000" dirty="0">
                <a:effectLst>
                  <a:outerShdw blurRad="38100" dist="38100" dir="2700000" algn="tl">
                    <a:srgbClr val="000000">
                      <a:alpha val="43137"/>
                    </a:srgbClr>
                  </a:outerShdw>
                </a:effectLst>
                <a:latin typeface="Segoe Print" panose="02000600000000000000" pitchFamily="2" charset="0"/>
              </a:rPr>
              <a:t>Welcome to </a:t>
            </a:r>
            <a:r>
              <a:rPr lang="en-GB" altLang="en-US" sz="6000" dirty="0" err="1">
                <a:effectLst>
                  <a:outerShdw blurRad="38100" dist="38100" dir="2700000" algn="tl">
                    <a:srgbClr val="000000">
                      <a:alpha val="43137"/>
                    </a:srgbClr>
                  </a:outerShdw>
                </a:effectLst>
                <a:latin typeface="Segoe Print" panose="02000600000000000000" pitchFamily="2" charset="0"/>
              </a:rPr>
              <a:t>Crigglestone</a:t>
            </a:r>
            <a:r>
              <a:rPr lang="en-GB" altLang="en-US" sz="6000" dirty="0">
                <a:effectLst>
                  <a:outerShdw blurRad="38100" dist="38100" dir="2700000" algn="tl">
                    <a:srgbClr val="000000">
                      <a:alpha val="43137"/>
                    </a:srgbClr>
                  </a:outerShdw>
                </a:effectLst>
                <a:latin typeface="Segoe Print" panose="02000600000000000000" pitchFamily="2" charset="0"/>
              </a:rPr>
              <a:t> St James CE Primary Academy </a:t>
            </a:r>
            <a:br>
              <a:rPr lang="en-GB" altLang="en-US" sz="7200" dirty="0">
                <a:latin typeface="Comic Sans MS" pitchFamily="66" charset="0"/>
              </a:rPr>
            </a:br>
            <a:endParaRPr lang="en-GB" altLang="en-US" sz="7200" dirty="0">
              <a:latin typeface="Comic Sans MS" pitchFamily="66" charset="0"/>
            </a:endParaRPr>
          </a:p>
        </p:txBody>
      </p:sp>
      <p:pic>
        <p:nvPicPr>
          <p:cNvPr id="7171" name="Picture 5" descr="C:\Documents and Settings\Gina\Application Data\Microsoft\Media Catalog\Downloaded Clips\cl5e\j023647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4941888"/>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C:\Documents and Settings\Gina\Application Data\Microsoft\Media Catalog\Downloaded Clips\cl5e\j023648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175" y="50419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774548" y="4341813"/>
            <a:ext cx="756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3600" dirty="0">
                <a:latin typeface="Segoe Print" panose="02000600000000000000" pitchFamily="2" charset="0"/>
              </a:rPr>
              <a:t>New Starter Information</a:t>
            </a:r>
          </a:p>
          <a:p>
            <a:pPr algn="ctr" eaLnBrk="1" hangingPunct="1">
              <a:spcBef>
                <a:spcPct val="0"/>
              </a:spcBef>
              <a:buClrTx/>
              <a:buSzTx/>
              <a:buFontTx/>
              <a:buNone/>
            </a:pPr>
            <a:r>
              <a:rPr lang="en-GB" altLang="en-US" sz="3600" dirty="0">
                <a:latin typeface="Segoe Print" panose="02000600000000000000" pitchFamily="2" charset="0"/>
              </a:rPr>
              <a:t>September 2026-27</a:t>
            </a:r>
          </a:p>
        </p:txBody>
      </p:sp>
      <p:pic>
        <p:nvPicPr>
          <p:cNvPr id="8" name="Picture 7"/>
          <p:cNvPicPr/>
          <p:nvPr/>
        </p:nvPicPr>
        <p:blipFill rotWithShape="1">
          <a:blip r:embed="rId5">
            <a:clrChange>
              <a:clrFrom>
                <a:srgbClr val="D9AEC6"/>
              </a:clrFrom>
              <a:clrTo>
                <a:srgbClr val="D9AEC6">
                  <a:alpha val="0"/>
                </a:srgbClr>
              </a:clrTo>
            </a:clrChange>
          </a:blip>
          <a:srcRect r="51633" b="56376"/>
          <a:stretch/>
        </p:blipFill>
        <p:spPr bwMode="auto">
          <a:xfrm>
            <a:off x="3800475" y="401638"/>
            <a:ext cx="1449388" cy="15684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765175"/>
            <a:ext cx="8229600" cy="866775"/>
          </a:xfrm>
        </p:spPr>
        <p:txBody>
          <a:bodyPr anchor="t"/>
          <a:lstStyle/>
          <a:p>
            <a:pPr algn="ctr"/>
            <a:r>
              <a:rPr lang="en-GB" altLang="en-US" sz="4500" b="1">
                <a:latin typeface="Segoe Print" panose="02000600000000000000" pitchFamily="2" charset="0"/>
              </a:rPr>
              <a:t>Tapestry</a:t>
            </a:r>
          </a:p>
        </p:txBody>
      </p:sp>
      <p:sp>
        <p:nvSpPr>
          <p:cNvPr id="16387" name="Content Placeholder 2"/>
          <p:cNvSpPr>
            <a:spLocks noGrp="1"/>
          </p:cNvSpPr>
          <p:nvPr>
            <p:ph idx="1"/>
          </p:nvPr>
        </p:nvSpPr>
        <p:spPr>
          <a:xfrm>
            <a:off x="468313" y="1557338"/>
            <a:ext cx="8229600" cy="4967287"/>
          </a:xfrm>
        </p:spPr>
        <p:txBody>
          <a:bodyPr/>
          <a:lstStyle/>
          <a:p>
            <a:pPr>
              <a:lnSpc>
                <a:spcPct val="150000"/>
              </a:lnSpc>
            </a:pPr>
            <a:r>
              <a:rPr lang="en-GB" altLang="en-US" sz="2200" dirty="0">
                <a:latin typeface="Segoe Print" panose="02000600000000000000" pitchFamily="2" charset="0"/>
              </a:rPr>
              <a:t>The children’s progress throughout Reception is regularly monitored via observations. </a:t>
            </a:r>
            <a:r>
              <a:rPr lang="en-GB" altLang="en-US" sz="2200" b="1" dirty="0">
                <a:latin typeface="Segoe Print" panose="02000600000000000000" pitchFamily="2" charset="0"/>
              </a:rPr>
              <a:t>‘Remark on the remarkable.’</a:t>
            </a:r>
          </a:p>
          <a:p>
            <a:pPr>
              <a:lnSpc>
                <a:spcPct val="150000"/>
              </a:lnSpc>
            </a:pPr>
            <a:r>
              <a:rPr lang="en-GB" altLang="en-US" sz="2200" dirty="0">
                <a:latin typeface="Segoe Print" panose="02000600000000000000" pitchFamily="2" charset="0"/>
              </a:rPr>
              <a:t>We use the online learning journal system </a:t>
            </a:r>
            <a:r>
              <a:rPr lang="en-GB" altLang="en-US" sz="2200" dirty="0">
                <a:solidFill>
                  <a:srgbClr val="00B0F0"/>
                </a:solidFill>
                <a:latin typeface="Segoe Print" panose="02000600000000000000" pitchFamily="2" charset="0"/>
              </a:rPr>
              <a:t>Tapestry</a:t>
            </a:r>
            <a:r>
              <a:rPr lang="en-GB" altLang="en-US" sz="2200" dirty="0">
                <a:latin typeface="Segoe Print" panose="02000600000000000000" pitchFamily="2" charset="0"/>
              </a:rPr>
              <a:t> to collate assessment information. </a:t>
            </a:r>
          </a:p>
          <a:p>
            <a:pPr>
              <a:lnSpc>
                <a:spcPct val="150000"/>
              </a:lnSpc>
            </a:pPr>
            <a:r>
              <a:rPr lang="en-GB" altLang="en-US" sz="2200" dirty="0">
                <a:latin typeface="Segoe Print" panose="02000600000000000000" pitchFamily="2" charset="0"/>
              </a:rPr>
              <a:t>Information will be fed back to parents and can be accessed on mobile devices and computers.</a:t>
            </a:r>
          </a:p>
          <a:p>
            <a:pPr>
              <a:lnSpc>
                <a:spcPct val="150000"/>
              </a:lnSpc>
            </a:pPr>
            <a:r>
              <a:rPr lang="en-GB" altLang="en-US" sz="2200" dirty="0">
                <a:latin typeface="Segoe Print" panose="02000600000000000000" pitchFamily="2" charset="0"/>
              </a:rPr>
              <a:t>Parental observations can be logged using a secure login system. </a:t>
            </a:r>
          </a:p>
        </p:txBody>
      </p:sp>
      <p:pic>
        <p:nvPicPr>
          <p:cNvPr id="4" name="Picture 3"/>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750" y="822325"/>
            <a:ext cx="7620000" cy="639763"/>
          </a:xfrm>
        </p:spPr>
        <p:txBody>
          <a:bodyPr/>
          <a:lstStyle/>
          <a:p>
            <a:pPr algn="ctr" eaLnBrk="1" hangingPunct="1"/>
            <a:r>
              <a:rPr lang="en-GB" altLang="en-US" sz="4500" b="1">
                <a:latin typeface="Segoe Print" panose="02000600000000000000" pitchFamily="2" charset="0"/>
              </a:rPr>
              <a:t>Phonics and Reading</a:t>
            </a:r>
          </a:p>
        </p:txBody>
      </p:sp>
      <p:pic>
        <p:nvPicPr>
          <p:cNvPr id="8" name="Picture 7"/>
          <p:cNvPicPr/>
          <p:nvPr/>
        </p:nvPicPr>
        <p:blipFill rotWithShape="1">
          <a:blip r:embed="rId3">
            <a:clrChange>
              <a:clrFrom>
                <a:srgbClr val="D9AEC6"/>
              </a:clrFrom>
              <a:clrTo>
                <a:srgbClr val="D9AEC6">
                  <a:alpha val="0"/>
                </a:srgbClr>
              </a:clrTo>
            </a:clrChange>
          </a:blip>
          <a:srcRect r="51633" b="56376"/>
          <a:stretch/>
        </p:blipFill>
        <p:spPr bwMode="auto">
          <a:xfrm>
            <a:off x="7781925" y="404813"/>
            <a:ext cx="1122363"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8436" name="Rectangle 3"/>
          <p:cNvSpPr txBox="1">
            <a:spLocks noChangeArrowheads="1"/>
          </p:cNvSpPr>
          <p:nvPr/>
        </p:nvSpPr>
        <p:spPr bwMode="auto">
          <a:xfrm>
            <a:off x="454025" y="1628775"/>
            <a:ext cx="84582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pPr>
            <a:r>
              <a:rPr lang="en-US" altLang="en-US" sz="2000" dirty="0">
                <a:latin typeface="Segoe Print" panose="02000600000000000000" pitchFamily="2" charset="0"/>
              </a:rPr>
              <a:t>At St James’, we aim to foster a love of reading, therefore, the development of reading skills is a priority. </a:t>
            </a:r>
          </a:p>
          <a:p>
            <a:pPr>
              <a:lnSpc>
                <a:spcPct val="150000"/>
              </a:lnSpc>
            </a:pPr>
            <a:r>
              <a:rPr lang="en-US" altLang="en-US" sz="2000" dirty="0">
                <a:latin typeface="Segoe Print" panose="02000600000000000000" pitchFamily="2" charset="0"/>
              </a:rPr>
              <a:t>A key focus of our teaching is the development of phonic skills.</a:t>
            </a:r>
          </a:p>
          <a:p>
            <a:pPr>
              <a:lnSpc>
                <a:spcPct val="150000"/>
              </a:lnSpc>
            </a:pPr>
            <a:r>
              <a:rPr lang="en-US" altLang="en-US" sz="2000" dirty="0">
                <a:latin typeface="Segoe Print" panose="02000600000000000000" pitchFamily="2" charset="0"/>
              </a:rPr>
              <a:t>We follow the Read Write Inc </a:t>
            </a:r>
            <a:r>
              <a:rPr lang="en-US" altLang="en-US" sz="2000" dirty="0" err="1">
                <a:latin typeface="Segoe Print" panose="02000600000000000000" pitchFamily="2" charset="0"/>
              </a:rPr>
              <a:t>programme</a:t>
            </a:r>
            <a:r>
              <a:rPr lang="en-US" altLang="en-US" sz="2000" dirty="0">
                <a:latin typeface="Segoe Print" panose="02000600000000000000" pitchFamily="2" charset="0"/>
              </a:rPr>
              <a:t>.</a:t>
            </a:r>
          </a:p>
          <a:p>
            <a:pPr>
              <a:lnSpc>
                <a:spcPct val="150000"/>
              </a:lnSpc>
            </a:pPr>
            <a:r>
              <a:rPr lang="en-US" altLang="en-US" sz="2000" dirty="0">
                <a:latin typeface="Segoe Print" panose="02000600000000000000" pitchFamily="2" charset="0"/>
              </a:rPr>
              <a:t>We teach the sounds first – in a specific order.</a:t>
            </a:r>
          </a:p>
          <a:p>
            <a:pPr>
              <a:lnSpc>
                <a:spcPct val="150000"/>
              </a:lnSpc>
            </a:pPr>
            <a:r>
              <a:rPr lang="en-US" altLang="en-US" sz="2000" dirty="0">
                <a:latin typeface="Segoe Print" panose="02000600000000000000" pitchFamily="2" charset="0"/>
              </a:rPr>
              <a:t>We then teach your children to blend those sounds together in order to read words.</a:t>
            </a:r>
          </a:p>
          <a:p>
            <a:pPr>
              <a:lnSpc>
                <a:spcPct val="150000"/>
              </a:lnSpc>
            </a:pPr>
            <a:endParaRPr lang="en-US" altLang="en-US" sz="2000" dirty="0">
              <a:latin typeface="Segoe Print" panose="02000600000000000000" pitchFamily="2" charset="0"/>
            </a:endParaRPr>
          </a:p>
        </p:txBody>
      </p:sp>
      <p:pic>
        <p:nvPicPr>
          <p:cNvPr id="18437" name="Picture 31"/>
          <p:cNvPicPr>
            <a:picLocks noChangeAspect="1" noChangeArrowheads="1"/>
          </p:cNvPicPr>
          <p:nvPr/>
        </p:nvPicPr>
        <p:blipFill>
          <a:blip r:embed="rId4">
            <a:extLst>
              <a:ext uri="{28A0092B-C50C-407E-A947-70E740481C1C}">
                <a14:useLocalDpi xmlns:a14="http://schemas.microsoft.com/office/drawing/2010/main" val="0"/>
              </a:ext>
            </a:extLst>
          </a:blip>
          <a:srcRect l="38087" t="30769" r="47266" b="43771"/>
          <a:stretch>
            <a:fillRect/>
          </a:stretch>
        </p:blipFill>
        <p:spPr bwMode="auto">
          <a:xfrm>
            <a:off x="7143750" y="3222625"/>
            <a:ext cx="14954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2"/>
          <p:cNvPicPr>
            <a:picLocks noChangeAspect="1" noChangeArrowheads="1"/>
          </p:cNvPicPr>
          <p:nvPr/>
        </p:nvPicPr>
        <p:blipFill>
          <a:blip r:embed="rId5">
            <a:extLst>
              <a:ext uri="{28A0092B-C50C-407E-A947-70E740481C1C}">
                <a14:useLocalDpi xmlns:a14="http://schemas.microsoft.com/office/drawing/2010/main" val="0"/>
              </a:ext>
            </a:extLst>
          </a:blip>
          <a:srcRect l="53723" t="30769" r="27467" b="51761"/>
          <a:stretch>
            <a:fillRect/>
          </a:stretch>
        </p:blipFill>
        <p:spPr bwMode="auto">
          <a:xfrm>
            <a:off x="4859338" y="5300663"/>
            <a:ext cx="228441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814388"/>
            <a:ext cx="7970837" cy="619125"/>
          </a:xfrm>
        </p:spPr>
        <p:txBody>
          <a:bodyPr/>
          <a:lstStyle/>
          <a:p>
            <a:pPr algn="ctr" eaLnBrk="1" hangingPunct="1"/>
            <a:r>
              <a:rPr lang="en-GB" altLang="en-US" sz="4500" b="1">
                <a:latin typeface="Segoe Print" panose="02000600000000000000" pitchFamily="2" charset="0"/>
              </a:rPr>
              <a:t>Our Topics</a:t>
            </a:r>
          </a:p>
        </p:txBody>
      </p:sp>
      <p:sp>
        <p:nvSpPr>
          <p:cNvPr id="20483" name="Rectangle 3"/>
          <p:cNvSpPr>
            <a:spLocks noGrp="1" noChangeArrowheads="1"/>
          </p:cNvSpPr>
          <p:nvPr>
            <p:ph idx="1"/>
          </p:nvPr>
        </p:nvSpPr>
        <p:spPr>
          <a:xfrm>
            <a:off x="253157" y="1268760"/>
            <a:ext cx="8683625" cy="4460875"/>
          </a:xfrm>
        </p:spPr>
        <p:txBody>
          <a:bodyPr/>
          <a:lstStyle/>
          <a:p>
            <a:pPr eaLnBrk="1" hangingPunct="1">
              <a:lnSpc>
                <a:spcPct val="150000"/>
              </a:lnSpc>
              <a:buFontTx/>
              <a:buNone/>
            </a:pPr>
            <a:r>
              <a:rPr lang="en-GB" altLang="en-US" sz="2000" b="1" dirty="0">
                <a:latin typeface="Segoe Print" panose="02000600000000000000" pitchFamily="2" charset="0"/>
              </a:rPr>
              <a:t>Autumn Term – </a:t>
            </a:r>
            <a:r>
              <a:rPr lang="en-GB" altLang="en-US" sz="2000" dirty="0">
                <a:latin typeface="Segoe Print" panose="02000600000000000000" pitchFamily="2" charset="0"/>
              </a:rPr>
              <a:t>Marvellous Me (includes all about me and superhero adventures)</a:t>
            </a:r>
          </a:p>
          <a:p>
            <a:pPr eaLnBrk="1" hangingPunct="1">
              <a:lnSpc>
                <a:spcPct val="150000"/>
              </a:lnSpc>
            </a:pPr>
            <a:r>
              <a:rPr lang="en-GB" altLang="en-US" sz="2000" dirty="0">
                <a:latin typeface="Segoe Print" panose="02000600000000000000" pitchFamily="2" charset="0"/>
              </a:rPr>
              <a:t>We spend the first half term getting to know the children and settling them into the new routines and structure of school life. </a:t>
            </a:r>
          </a:p>
          <a:p>
            <a:pPr eaLnBrk="1" hangingPunct="1">
              <a:lnSpc>
                <a:spcPct val="150000"/>
              </a:lnSpc>
            </a:pPr>
            <a:r>
              <a:rPr lang="en-GB" altLang="en-US" sz="2000" b="1" dirty="0">
                <a:latin typeface="Segoe Print" panose="02000600000000000000" pitchFamily="2" charset="0"/>
              </a:rPr>
              <a:t>Photograph from home </a:t>
            </a:r>
            <a:r>
              <a:rPr lang="en-GB" altLang="en-US" sz="2000" dirty="0">
                <a:latin typeface="Segoe Print" panose="02000600000000000000" pitchFamily="2" charset="0"/>
              </a:rPr>
              <a:t>– We would like to create a ‘Family’ photo display. We ask for one photo per child that shows them with their immediate family or important people in their lives. We reference these photos throughout the year and it can provide comfort to many children. We ask that you to bring a photo to school by </a:t>
            </a:r>
            <a:r>
              <a:rPr lang="en-GB" altLang="en-US" sz="2000" b="1" dirty="0">
                <a:latin typeface="Segoe Print" panose="02000600000000000000" pitchFamily="2" charset="0"/>
              </a:rPr>
              <a:t>Friday, 17</a:t>
            </a:r>
            <a:r>
              <a:rPr lang="en-GB" altLang="en-US" sz="2000" b="1" baseline="30000" dirty="0">
                <a:latin typeface="Segoe Print" panose="02000600000000000000" pitchFamily="2" charset="0"/>
              </a:rPr>
              <a:t>th</a:t>
            </a:r>
            <a:r>
              <a:rPr lang="en-GB" altLang="en-US" sz="2000" b="1" dirty="0">
                <a:latin typeface="Segoe Print" panose="02000600000000000000" pitchFamily="2" charset="0"/>
              </a:rPr>
              <a:t> July, 2026, </a:t>
            </a:r>
            <a:r>
              <a:rPr lang="en-GB" altLang="en-US" sz="2000" dirty="0">
                <a:latin typeface="Segoe Print" panose="02000600000000000000" pitchFamily="2" charset="0"/>
              </a:rPr>
              <a:t>so that we can have this ready for September. </a:t>
            </a:r>
          </a:p>
        </p:txBody>
      </p:sp>
      <p:pic>
        <p:nvPicPr>
          <p:cNvPr id="4" name="Picture 3"/>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49250" y="404813"/>
            <a:ext cx="7620000" cy="714375"/>
          </a:xfrm>
        </p:spPr>
        <p:txBody>
          <a:bodyPr/>
          <a:lstStyle/>
          <a:p>
            <a:pPr algn="ctr" eaLnBrk="1" hangingPunct="1"/>
            <a:r>
              <a:rPr lang="en-GB" altLang="en-US" sz="4500" b="1">
                <a:latin typeface="Segoe Print" panose="02000600000000000000" pitchFamily="2" charset="0"/>
              </a:rPr>
              <a:t>Typical Day in Reception</a:t>
            </a:r>
          </a:p>
        </p:txBody>
      </p:sp>
      <p:sp>
        <p:nvSpPr>
          <p:cNvPr id="12291" name="Rectangle 3"/>
          <p:cNvSpPr>
            <a:spLocks noGrp="1" noChangeArrowheads="1"/>
          </p:cNvSpPr>
          <p:nvPr>
            <p:ph idx="1"/>
          </p:nvPr>
        </p:nvSpPr>
        <p:spPr>
          <a:xfrm>
            <a:off x="107950" y="1196975"/>
            <a:ext cx="8899525" cy="5545138"/>
          </a:xfrm>
        </p:spPr>
        <p:txBody>
          <a:bodyPr>
            <a:normAutofit fontScale="25000" lnSpcReduction="20000"/>
          </a:bodyPr>
          <a:lstStyle/>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8.40am: </a:t>
            </a:r>
            <a:r>
              <a:rPr lang="en-GB" altLang="en-US" sz="5000" b="1" dirty="0">
                <a:latin typeface="Segoe Print" panose="02000600000000000000" pitchFamily="2" charset="0"/>
              </a:rPr>
              <a:t>Doors Open– Mrs Anderson and Miss </a:t>
            </a:r>
            <a:r>
              <a:rPr lang="en-GB" altLang="en-US" sz="5000" b="1" dirty="0" err="1">
                <a:latin typeface="Segoe Print" panose="02000600000000000000" pitchFamily="2" charset="0"/>
              </a:rPr>
              <a:t>Ingham</a:t>
            </a:r>
            <a:r>
              <a:rPr lang="en-GB" altLang="en-US" sz="5000" b="1" dirty="0">
                <a:latin typeface="Segoe Print" panose="02000600000000000000" pitchFamily="2" charset="0"/>
              </a:rPr>
              <a:t> will be on the door ready to welcome the children.</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8.50am: Morning task and morning routine</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9.00am: Phonics</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9.40am: Collective Worship</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10.05am: Movement break, snack and a vocabulary lesson</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10.30am Whole class English input</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10.45:Children will work in provision areas (Indoor and outdoor) /focus group work</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12.00pm: Lunchtime</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1.00pm: Handwriting lesson</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1.10pm: Whole class maths input</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1.25pm: Children will work in provision areas (indoor and outdoor) / focus/group work</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3.00pm: Story time</a:t>
            </a:r>
          </a:p>
          <a:p>
            <a:pPr eaLnBrk="1" fontAlgn="auto" hangingPunct="1">
              <a:lnSpc>
                <a:spcPct val="170000"/>
              </a:lnSpc>
              <a:spcBef>
                <a:spcPts val="0"/>
              </a:spcBef>
              <a:spcAft>
                <a:spcPts val="0"/>
              </a:spcAft>
              <a:buClr>
                <a:schemeClr val="accent3"/>
              </a:buClr>
              <a:buFont typeface="Wingdings" panose="05000000000000000000" pitchFamily="2" charset="2"/>
              <a:buChar char="Ø"/>
              <a:defRPr/>
            </a:pPr>
            <a:r>
              <a:rPr lang="en-GB" altLang="en-US" sz="5600" b="1" dirty="0">
                <a:latin typeface="Segoe Print" panose="02000600000000000000" pitchFamily="2" charset="0"/>
              </a:rPr>
              <a:t>3.20pm: </a:t>
            </a:r>
            <a:r>
              <a:rPr lang="en-GB" altLang="en-US" sz="5600" b="1" dirty="0" err="1">
                <a:latin typeface="Segoe Print" panose="02000600000000000000" pitchFamily="2" charset="0"/>
              </a:rPr>
              <a:t>Hometime</a:t>
            </a:r>
            <a:r>
              <a:rPr lang="en-GB" altLang="en-US" sz="5600" b="1" dirty="0">
                <a:latin typeface="Segoe Print" panose="02000600000000000000" pitchFamily="2" charset="0"/>
              </a:rPr>
              <a:t> – Children will be released once a member of staff has seen the  parent/carer </a:t>
            </a:r>
          </a:p>
          <a:p>
            <a:pPr marL="0" indent="0" eaLnBrk="1" fontAlgn="auto" hangingPunct="1">
              <a:lnSpc>
                <a:spcPct val="120000"/>
              </a:lnSpc>
              <a:spcBef>
                <a:spcPts val="600"/>
              </a:spcBef>
              <a:spcAft>
                <a:spcPts val="600"/>
              </a:spcAft>
              <a:buClr>
                <a:schemeClr val="accent3"/>
              </a:buClr>
              <a:buFont typeface="Wingdings 2" panose="05020102010507070707" pitchFamily="18" charset="2"/>
              <a:buNone/>
              <a:defRPr/>
            </a:pPr>
            <a:r>
              <a:rPr lang="en-GB" altLang="en-US" sz="6400" b="1" dirty="0">
                <a:latin typeface="Segoe Print" panose="02000600000000000000" pitchFamily="2" charset="0"/>
              </a:rPr>
              <a:t>  </a:t>
            </a:r>
          </a:p>
          <a:p>
            <a:pPr marL="0" indent="0" eaLnBrk="1" fontAlgn="auto" hangingPunct="1">
              <a:lnSpc>
                <a:spcPct val="170000"/>
              </a:lnSpc>
              <a:spcBef>
                <a:spcPts val="600"/>
              </a:spcBef>
              <a:spcAft>
                <a:spcPts val="600"/>
              </a:spcAft>
              <a:buClr>
                <a:schemeClr val="accent3"/>
              </a:buClr>
              <a:buFont typeface="Wingdings 2" panose="05020102010507070707" pitchFamily="18" charset="2"/>
              <a:buNone/>
              <a:defRPr/>
            </a:pPr>
            <a:r>
              <a:rPr lang="en-GB" altLang="en-US" sz="5500" b="1" dirty="0">
                <a:latin typeface="Segoe Print" panose="02000600000000000000" pitchFamily="2" charset="0"/>
              </a:rPr>
              <a:t>  </a:t>
            </a:r>
          </a:p>
        </p:txBody>
      </p:sp>
      <p:pic>
        <p:nvPicPr>
          <p:cNvPr id="5" name="Picture 4"/>
          <p:cNvPicPr/>
          <p:nvPr/>
        </p:nvPicPr>
        <p:blipFill rotWithShape="1">
          <a:blip r:embed="rId3">
            <a:clrChange>
              <a:clrFrom>
                <a:srgbClr val="D9AEC6"/>
              </a:clrFrom>
              <a:clrTo>
                <a:srgbClr val="D9AEC6">
                  <a:alpha val="0"/>
                </a:srgbClr>
              </a:clrTo>
            </a:clrChange>
          </a:blip>
          <a:srcRect r="51633" b="56376"/>
          <a:stretch/>
        </p:blipFill>
        <p:spPr bwMode="auto">
          <a:xfrm>
            <a:off x="7885113" y="14446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90910" y="1268760"/>
            <a:ext cx="8362950" cy="56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342900" indent="-342900" eaLnBrk="1" hangingPunct="1">
              <a:lnSpc>
                <a:spcPct val="150000"/>
              </a:lnSpc>
              <a:buClrTx/>
              <a:buSzTx/>
              <a:defRPr/>
            </a:pPr>
            <a:r>
              <a:rPr lang="en-GB" altLang="en-US" sz="2000" dirty="0">
                <a:latin typeface="Segoe Print" panose="02000600000000000000" pitchFamily="2" charset="0"/>
              </a:rPr>
              <a:t>Please send in a water bottle that is clearly labelled with your child’s full name. The water bottle will be sent home daily. </a:t>
            </a:r>
          </a:p>
          <a:p>
            <a:pPr marL="342900" indent="-342900" eaLnBrk="1" hangingPunct="1">
              <a:lnSpc>
                <a:spcPct val="150000"/>
              </a:lnSpc>
              <a:buClrTx/>
              <a:buSzTx/>
              <a:defRPr/>
            </a:pPr>
            <a:r>
              <a:rPr lang="en-GB" altLang="en-US" sz="2000" dirty="0">
                <a:latin typeface="Segoe Print" panose="02000600000000000000" pitchFamily="2" charset="0"/>
              </a:rPr>
              <a:t>Fruit is provided every day (free of charge). We also provide an alternative snack. To cover the cost of this and any cooking we may do throughout the term, we ask for a voluntary donation of £5 per term.</a:t>
            </a:r>
          </a:p>
          <a:p>
            <a:pPr marL="342900" indent="-342900" eaLnBrk="1" hangingPunct="1">
              <a:lnSpc>
                <a:spcPct val="150000"/>
              </a:lnSpc>
              <a:buClrTx/>
              <a:buSzTx/>
              <a:defRPr/>
            </a:pPr>
            <a:r>
              <a:rPr lang="en-GB" sz="2000" dirty="0">
                <a:latin typeface="Segoe Print" panose="02000600000000000000" pitchFamily="2" charset="0"/>
              </a:rPr>
              <a:t>For water and mud play, children will need a </a:t>
            </a:r>
            <a:r>
              <a:rPr lang="en-US" sz="2000" dirty="0">
                <a:latin typeface="Segoe Print" panose="02000600000000000000" pitchFamily="2" charset="0"/>
              </a:rPr>
              <a:t>waterproof jacket, a pair of waterproof trousers and a pair of wellies. These items need to be labelled with your child’s name and left in school.</a:t>
            </a:r>
            <a:endParaRPr lang="en-GB" altLang="en-US" sz="3200" dirty="0">
              <a:latin typeface="Segoe Print" panose="02000600000000000000" pitchFamily="2" charset="0"/>
            </a:endParaRPr>
          </a:p>
          <a:p>
            <a:pPr eaLnBrk="1" hangingPunct="1">
              <a:lnSpc>
                <a:spcPct val="90000"/>
              </a:lnSpc>
              <a:spcBef>
                <a:spcPct val="0"/>
              </a:spcBef>
              <a:buClrTx/>
              <a:buSzTx/>
              <a:buFont typeface="Wingdings" panose="05000000000000000000" pitchFamily="2" charset="2"/>
              <a:buNone/>
              <a:defRPr/>
            </a:pPr>
            <a:endParaRPr lang="en-GB" altLang="en-US" sz="2400" dirty="0">
              <a:latin typeface="Comic Sans MS" panose="030F0702030302020204" pitchFamily="66" charset="0"/>
            </a:endParaRPr>
          </a:p>
        </p:txBody>
      </p:sp>
      <p:sp>
        <p:nvSpPr>
          <p:cNvPr id="24579" name="Rectangle 2"/>
          <p:cNvSpPr txBox="1">
            <a:spLocks noChangeArrowheads="1"/>
          </p:cNvSpPr>
          <p:nvPr/>
        </p:nvSpPr>
        <p:spPr bwMode="auto">
          <a:xfrm>
            <a:off x="357585" y="42431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a:solidFill>
                  <a:schemeClr val="tx2"/>
                </a:solidFill>
                <a:latin typeface="Segoe Print" panose="02000600000000000000" pitchFamily="2" charset="0"/>
              </a:rPr>
              <a:t>Useful Information</a:t>
            </a:r>
          </a:p>
        </p:txBody>
      </p:sp>
      <p:pic>
        <p:nvPicPr>
          <p:cNvPr id="4" name="Picture 3"/>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571500" y="1124744"/>
            <a:ext cx="8362950"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150000"/>
              </a:lnSpc>
              <a:buClrTx/>
              <a:buSzTx/>
              <a:buFontTx/>
              <a:buChar char="•"/>
            </a:pPr>
            <a:r>
              <a:rPr lang="en-GB" altLang="en-US" sz="2000" dirty="0">
                <a:latin typeface="Segoe Print" panose="02000600000000000000" pitchFamily="2" charset="0"/>
              </a:rPr>
              <a:t>PE kit  - come to school in kit on PE days</a:t>
            </a:r>
          </a:p>
          <a:p>
            <a:pPr eaLnBrk="1" hangingPunct="1">
              <a:lnSpc>
                <a:spcPct val="150000"/>
              </a:lnSpc>
              <a:buClrTx/>
              <a:buSzTx/>
              <a:buFontTx/>
              <a:buChar char="•"/>
            </a:pPr>
            <a:r>
              <a:rPr lang="en-GB" altLang="en-US" sz="2000" dirty="0">
                <a:latin typeface="Segoe Print" panose="02000600000000000000" pitchFamily="2" charset="0"/>
              </a:rPr>
              <a:t>Waterproofs – leave in school</a:t>
            </a:r>
          </a:p>
          <a:p>
            <a:pPr eaLnBrk="1" hangingPunct="1">
              <a:lnSpc>
                <a:spcPct val="150000"/>
              </a:lnSpc>
              <a:buClrTx/>
              <a:buSzTx/>
              <a:buFontTx/>
              <a:buChar char="•"/>
            </a:pPr>
            <a:r>
              <a:rPr lang="en-GB" altLang="en-US" sz="2000" dirty="0">
                <a:latin typeface="Segoe Print" panose="02000600000000000000" pitchFamily="2" charset="0"/>
              </a:rPr>
              <a:t>Wellies (a pair to stay in school for water/mud play)</a:t>
            </a:r>
          </a:p>
          <a:p>
            <a:pPr eaLnBrk="1" hangingPunct="1">
              <a:lnSpc>
                <a:spcPct val="150000"/>
              </a:lnSpc>
              <a:buClrTx/>
              <a:buSzTx/>
              <a:buFontTx/>
              <a:buChar char="•"/>
            </a:pPr>
            <a:r>
              <a:rPr lang="en-GB" altLang="en-US" sz="2000" dirty="0">
                <a:latin typeface="Segoe Print" panose="02000600000000000000" pitchFamily="2" charset="0"/>
              </a:rPr>
              <a:t>Spare clothes </a:t>
            </a:r>
          </a:p>
          <a:p>
            <a:pPr eaLnBrk="1" hangingPunct="1">
              <a:lnSpc>
                <a:spcPct val="150000"/>
              </a:lnSpc>
              <a:buClrTx/>
              <a:buSzTx/>
              <a:buFontTx/>
              <a:buChar char="•"/>
            </a:pPr>
            <a:r>
              <a:rPr lang="en-GB" altLang="en-US" sz="2000" dirty="0">
                <a:latin typeface="Segoe Print" panose="02000600000000000000" pitchFamily="2" charset="0"/>
              </a:rPr>
              <a:t>Sun hats in the summer </a:t>
            </a:r>
          </a:p>
          <a:p>
            <a:pPr eaLnBrk="1" hangingPunct="1">
              <a:lnSpc>
                <a:spcPct val="150000"/>
              </a:lnSpc>
              <a:buClrTx/>
              <a:buSzTx/>
              <a:buFontTx/>
              <a:buChar char="•"/>
            </a:pPr>
            <a:r>
              <a:rPr lang="en-GB" altLang="en-US" sz="2000" dirty="0">
                <a:latin typeface="Segoe Print" panose="02000600000000000000" pitchFamily="2" charset="0"/>
              </a:rPr>
              <a:t>Hat, scarf &amp; gloves in the winter</a:t>
            </a:r>
          </a:p>
          <a:p>
            <a:pPr eaLnBrk="1" hangingPunct="1">
              <a:lnSpc>
                <a:spcPct val="150000"/>
              </a:lnSpc>
              <a:buClrTx/>
              <a:buSzTx/>
              <a:buFontTx/>
              <a:buChar char="•"/>
            </a:pPr>
            <a:r>
              <a:rPr lang="en-GB" altLang="en-US" sz="2000" dirty="0">
                <a:latin typeface="Segoe Print" panose="02000600000000000000" pitchFamily="2" charset="0"/>
              </a:rPr>
              <a:t>Books – everyday </a:t>
            </a:r>
          </a:p>
          <a:p>
            <a:pPr eaLnBrk="1" hangingPunct="1">
              <a:lnSpc>
                <a:spcPct val="150000"/>
              </a:lnSpc>
              <a:buClrTx/>
              <a:buSzTx/>
              <a:buFontTx/>
              <a:buChar char="•"/>
            </a:pPr>
            <a:r>
              <a:rPr lang="en-GB" altLang="en-US" sz="2000" dirty="0">
                <a:latin typeface="Segoe Print" panose="02000600000000000000" pitchFamily="2" charset="0"/>
              </a:rPr>
              <a:t>Fruit (every day if preferred)</a:t>
            </a:r>
          </a:p>
          <a:p>
            <a:pPr eaLnBrk="1" hangingPunct="1">
              <a:lnSpc>
                <a:spcPct val="150000"/>
              </a:lnSpc>
              <a:buClrTx/>
              <a:buSzTx/>
              <a:buFontTx/>
              <a:buChar char="•"/>
            </a:pPr>
            <a:r>
              <a:rPr lang="en-GB" altLang="en-US" sz="2000" dirty="0">
                <a:latin typeface="Segoe Print" panose="02000600000000000000" pitchFamily="2" charset="0"/>
              </a:rPr>
              <a:t>Water bottles (everyday)</a:t>
            </a:r>
          </a:p>
          <a:p>
            <a:pPr eaLnBrk="1" hangingPunct="1">
              <a:lnSpc>
                <a:spcPct val="150000"/>
              </a:lnSpc>
              <a:buClrTx/>
              <a:buSzTx/>
              <a:buFontTx/>
              <a:buNone/>
            </a:pPr>
            <a:r>
              <a:rPr lang="en-GB" altLang="en-US" sz="2000" b="1" dirty="0">
                <a:solidFill>
                  <a:srgbClr val="FF0000"/>
                </a:solidFill>
                <a:latin typeface="Segoe Print" panose="02000600000000000000" pitchFamily="2" charset="0"/>
              </a:rPr>
              <a:t>ALL CLOTHES, SHOES AND BAGS must be clearly labelled with your child’s name.</a:t>
            </a:r>
            <a:endParaRPr lang="en-GB" altLang="en-US" sz="2000" dirty="0">
              <a:latin typeface="Segoe Print" panose="02000600000000000000" pitchFamily="2" charset="0"/>
            </a:endParaRPr>
          </a:p>
          <a:p>
            <a:pPr eaLnBrk="1" hangingPunct="1">
              <a:lnSpc>
                <a:spcPct val="90000"/>
              </a:lnSpc>
              <a:spcBef>
                <a:spcPct val="0"/>
              </a:spcBef>
              <a:buClrTx/>
              <a:buSzTx/>
              <a:buFont typeface="Wingdings" panose="05000000000000000000" pitchFamily="2" charset="2"/>
              <a:buNone/>
            </a:pPr>
            <a:endParaRPr lang="en-GB" altLang="en-US" sz="2400" dirty="0">
              <a:latin typeface="Comic Sans MS" panose="030F0702030302020204" pitchFamily="66" charset="0"/>
            </a:endParaRPr>
          </a:p>
        </p:txBody>
      </p:sp>
      <p:sp>
        <p:nvSpPr>
          <p:cNvPr id="26627" name="Rectangle 2"/>
          <p:cNvSpPr txBox="1">
            <a:spLocks noChangeArrowheads="1"/>
          </p:cNvSpPr>
          <p:nvPr/>
        </p:nvSpPr>
        <p:spPr bwMode="auto">
          <a:xfrm>
            <a:off x="395536" y="3730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a:solidFill>
                  <a:schemeClr val="tx2"/>
                </a:solidFill>
                <a:latin typeface="Segoe Print" panose="02000600000000000000" pitchFamily="2" charset="0"/>
              </a:rPr>
              <a:t>Reminders</a:t>
            </a:r>
          </a:p>
        </p:txBody>
      </p:sp>
      <p:pic>
        <p:nvPicPr>
          <p:cNvPr id="4" name="Picture 3"/>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493712" y="1329563"/>
            <a:ext cx="8158162" cy="535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150000"/>
              </a:lnSpc>
              <a:spcBef>
                <a:spcPts val="600"/>
              </a:spcBef>
              <a:spcAft>
                <a:spcPts val="600"/>
              </a:spcAft>
              <a:buClrTx/>
              <a:buSzTx/>
              <a:buFont typeface="Arial" panose="020B0604020202020204" pitchFamily="34" charset="0"/>
              <a:buChar char="•"/>
            </a:pPr>
            <a:r>
              <a:rPr lang="en-GB" altLang="en-US" sz="1800" dirty="0">
                <a:latin typeface="Segoe Print" panose="02000600000000000000" pitchFamily="2" charset="0"/>
              </a:rPr>
              <a:t>Phonics homework will be set every week. The children will come home with sounds to learn each week. </a:t>
            </a:r>
          </a:p>
          <a:p>
            <a:pPr eaLnBrk="1" hangingPunct="1">
              <a:lnSpc>
                <a:spcPct val="150000"/>
              </a:lnSpc>
              <a:spcBef>
                <a:spcPct val="0"/>
              </a:spcBef>
              <a:buClrTx/>
              <a:buSzTx/>
              <a:buFont typeface="Arial" panose="020B0604020202020204" pitchFamily="34" charset="0"/>
              <a:buChar char="•"/>
            </a:pPr>
            <a:r>
              <a:rPr lang="en-GB" altLang="en-US" sz="1800" dirty="0">
                <a:latin typeface="Segoe Print" panose="02000600000000000000" pitchFamily="2" charset="0"/>
              </a:rPr>
              <a:t>Reading book </a:t>
            </a:r>
          </a:p>
          <a:p>
            <a:pPr eaLnBrk="1" hangingPunct="1">
              <a:lnSpc>
                <a:spcPct val="150000"/>
              </a:lnSpc>
              <a:spcBef>
                <a:spcPct val="0"/>
              </a:spcBef>
              <a:buClrTx/>
              <a:buSzTx/>
              <a:buFont typeface="Arial" panose="020B0604020202020204" pitchFamily="34" charset="0"/>
              <a:buChar char="•"/>
            </a:pPr>
            <a:r>
              <a:rPr lang="en-GB" altLang="en-US" sz="1800" dirty="0">
                <a:latin typeface="Segoe Print" panose="02000600000000000000" pitchFamily="2" charset="0"/>
              </a:rPr>
              <a:t>During Autumn term, children will be assessed to decide which reading book they bring home. We have a range of books that progress from picture books to books with words. </a:t>
            </a:r>
          </a:p>
          <a:p>
            <a:pPr eaLnBrk="1" hangingPunct="1">
              <a:lnSpc>
                <a:spcPct val="150000"/>
              </a:lnSpc>
              <a:spcBef>
                <a:spcPts val="600"/>
              </a:spcBef>
              <a:spcAft>
                <a:spcPts val="600"/>
              </a:spcAft>
              <a:buClrTx/>
              <a:buSzTx/>
              <a:buFont typeface="Arial" panose="020B0604020202020204" pitchFamily="34" charset="0"/>
              <a:buChar char="•"/>
            </a:pPr>
            <a:r>
              <a:rPr lang="en-GB" altLang="en-US" sz="1800" dirty="0">
                <a:latin typeface="Segoe Print" panose="02000600000000000000" pitchFamily="2" charset="0"/>
              </a:rPr>
              <a:t>Tapestry can be used as a way of recording activities at home – photographs of practical activities, or special things you do at home. </a:t>
            </a:r>
          </a:p>
          <a:p>
            <a:pPr eaLnBrk="1" hangingPunct="1">
              <a:lnSpc>
                <a:spcPct val="150000"/>
              </a:lnSpc>
              <a:spcBef>
                <a:spcPts val="600"/>
              </a:spcBef>
              <a:spcAft>
                <a:spcPts val="600"/>
              </a:spcAft>
              <a:buClrTx/>
              <a:buSzTx/>
              <a:buFont typeface="Arial" panose="020B0604020202020204" pitchFamily="34" charset="0"/>
              <a:buChar char="•"/>
            </a:pPr>
            <a:r>
              <a:rPr lang="en-GB" altLang="en-US" sz="1800" dirty="0">
                <a:latin typeface="Segoe Print" panose="02000600000000000000" pitchFamily="2" charset="0"/>
              </a:rPr>
              <a:t>Half termly information sheets will provide you with information to identify the topics and activities we will be carrying out in school. Information will also be shared on Tapestry.</a:t>
            </a:r>
          </a:p>
        </p:txBody>
      </p:sp>
      <p:pic>
        <p:nvPicPr>
          <p:cNvPr id="28675" name="Picture 7" descr="http://www.st-thomas-halliwell.bolton.sch.uk/curriculum/PublishingImages/RWI_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4127">
            <a:off x="253729" y="425672"/>
            <a:ext cx="21367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txBox="1">
            <a:spLocks noChangeArrowheads="1"/>
          </p:cNvSpPr>
          <p:nvPr/>
        </p:nvSpPr>
        <p:spPr bwMode="auto">
          <a:xfrm>
            <a:off x="420688" y="531430"/>
            <a:ext cx="822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a:solidFill>
                  <a:schemeClr val="tx2"/>
                </a:solidFill>
                <a:latin typeface="Segoe Print" panose="02000600000000000000" pitchFamily="2" charset="0"/>
              </a:rPr>
              <a:t>Homework </a:t>
            </a:r>
          </a:p>
        </p:txBody>
      </p:sp>
      <p:pic>
        <p:nvPicPr>
          <p:cNvPr id="5" name="Picture 4"/>
          <p:cNvPicPr/>
          <p:nvPr/>
        </p:nvPicPr>
        <p:blipFill rotWithShape="1">
          <a:blip r:embed="rId5">
            <a:clrChange>
              <a:clrFrom>
                <a:srgbClr val="D9AEC6"/>
              </a:clrFrom>
              <a:clrTo>
                <a:srgbClr val="D9AEC6">
                  <a:alpha val="0"/>
                </a:srgbClr>
              </a:clrTo>
            </a:clrChange>
          </a:blip>
          <a:srcRect r="51633" b="56376"/>
          <a:stretch/>
        </p:blipFill>
        <p:spPr bwMode="auto">
          <a:xfrm>
            <a:off x="7770813" y="265935"/>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1950" y="792163"/>
            <a:ext cx="8229600" cy="800100"/>
          </a:xfrm>
        </p:spPr>
        <p:txBody>
          <a:bodyPr anchor="t"/>
          <a:lstStyle/>
          <a:p>
            <a:pPr algn="ctr" eaLnBrk="1" hangingPunct="1"/>
            <a:r>
              <a:rPr lang="en-GB" altLang="en-US" sz="4500">
                <a:latin typeface="Segoe Print" panose="02000600000000000000" pitchFamily="2" charset="0"/>
              </a:rPr>
              <a:t>Parents as Partners </a:t>
            </a:r>
          </a:p>
        </p:txBody>
      </p:sp>
      <p:sp>
        <p:nvSpPr>
          <p:cNvPr id="32771" name="Rectangle 3"/>
          <p:cNvSpPr>
            <a:spLocks noGrp="1" noChangeArrowheads="1"/>
          </p:cNvSpPr>
          <p:nvPr>
            <p:ph idx="1"/>
          </p:nvPr>
        </p:nvSpPr>
        <p:spPr>
          <a:xfrm>
            <a:off x="468313" y="1592263"/>
            <a:ext cx="8123237" cy="4860925"/>
          </a:xfrm>
        </p:spPr>
        <p:txBody>
          <a:bodyPr/>
          <a:lstStyle/>
          <a:p>
            <a:pPr eaLnBrk="1" hangingPunct="1">
              <a:lnSpc>
                <a:spcPct val="150000"/>
              </a:lnSpc>
              <a:spcBef>
                <a:spcPct val="0"/>
              </a:spcBef>
            </a:pPr>
            <a:r>
              <a:rPr lang="en-GB" altLang="en-US" sz="2300" dirty="0">
                <a:latin typeface="Segoe Print" panose="02000600000000000000" pitchFamily="2" charset="0"/>
              </a:rPr>
              <a:t>We value any contribution that you would like to make to your child’s journey in Reception, through discussions with your child’s teacher and by inputting them onto your child’s Tapestry account. </a:t>
            </a:r>
          </a:p>
          <a:p>
            <a:pPr eaLnBrk="1" hangingPunct="1">
              <a:lnSpc>
                <a:spcPct val="150000"/>
              </a:lnSpc>
              <a:spcBef>
                <a:spcPct val="0"/>
              </a:spcBef>
            </a:pPr>
            <a:r>
              <a:rPr lang="en-GB" altLang="en-US" sz="2300" dirty="0">
                <a:latin typeface="Segoe Print" panose="02000600000000000000" pitchFamily="2" charset="0"/>
              </a:rPr>
              <a:t>Parents Evenings – twice a year (the first one is a settling in conversation).</a:t>
            </a:r>
          </a:p>
          <a:p>
            <a:pPr eaLnBrk="1" hangingPunct="1">
              <a:lnSpc>
                <a:spcPct val="150000"/>
              </a:lnSpc>
              <a:spcBef>
                <a:spcPct val="0"/>
              </a:spcBef>
            </a:pPr>
            <a:r>
              <a:rPr lang="en-GB" altLang="en-US" sz="2300" dirty="0">
                <a:latin typeface="Segoe Print" panose="02000600000000000000" pitchFamily="2" charset="0"/>
              </a:rPr>
              <a:t>Open events – parents can come in to see what their child has been doing at school</a:t>
            </a:r>
          </a:p>
          <a:p>
            <a:pPr marL="0" indent="0" eaLnBrk="1" hangingPunct="1">
              <a:lnSpc>
                <a:spcPct val="150000"/>
              </a:lnSpc>
              <a:spcBef>
                <a:spcPct val="0"/>
              </a:spcBef>
              <a:buNone/>
            </a:pPr>
            <a:endParaRPr lang="en-GB" altLang="en-US" sz="2300" dirty="0">
              <a:latin typeface="Segoe Print" panose="02000600000000000000" pitchFamily="2" charset="0"/>
            </a:endParaRP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5650" y="549275"/>
            <a:ext cx="7620000" cy="785813"/>
          </a:xfrm>
        </p:spPr>
        <p:txBody>
          <a:bodyPr>
            <a:normAutofit fontScale="90000"/>
          </a:bodyPr>
          <a:lstStyle/>
          <a:p>
            <a:pPr eaLnBrk="1" fontAlgn="auto" hangingPunct="1">
              <a:spcAft>
                <a:spcPts val="0"/>
              </a:spcAft>
              <a:defRPr/>
            </a:pPr>
            <a:r>
              <a:rPr lang="en-GB" altLang="en-US" b="1" dirty="0">
                <a:latin typeface="Segoe Print" panose="02000600000000000000" pitchFamily="2" charset="0"/>
              </a:rPr>
              <a:t>Finally…</a:t>
            </a:r>
          </a:p>
        </p:txBody>
      </p:sp>
      <p:sp>
        <p:nvSpPr>
          <p:cNvPr id="17411" name="Rectangle 3"/>
          <p:cNvSpPr>
            <a:spLocks noGrp="1" noChangeArrowheads="1"/>
          </p:cNvSpPr>
          <p:nvPr>
            <p:ph idx="1"/>
          </p:nvPr>
        </p:nvSpPr>
        <p:spPr>
          <a:xfrm>
            <a:off x="625475" y="981075"/>
            <a:ext cx="7978775" cy="5256213"/>
          </a:xfrm>
        </p:spPr>
        <p:txBody>
          <a:bodyPr>
            <a:normAutofit fontScale="77500" lnSpcReduction="20000"/>
          </a:bodyPr>
          <a:lstStyle/>
          <a:p>
            <a:pPr marL="274320" indent="-274320" algn="ctr" eaLnBrk="1" fontAlgn="auto" hangingPunct="1">
              <a:spcAft>
                <a:spcPts val="0"/>
              </a:spcAft>
              <a:buClr>
                <a:schemeClr val="accent3"/>
              </a:buClr>
              <a:buFontTx/>
              <a:buNone/>
              <a:defRPr/>
            </a:pPr>
            <a:endParaRPr lang="en-GB" altLang="en-US" sz="3200" b="1" dirty="0">
              <a:latin typeface="Segoe Print" panose="02000600000000000000" pitchFamily="2" charset="0"/>
              <a:sym typeface="Wingdings" pitchFamily="2" charset="2"/>
            </a:endParaRPr>
          </a:p>
          <a:p>
            <a:pPr marL="274320" indent="-274320" algn="ctr" eaLnBrk="1" fontAlgn="auto" hangingPunct="1">
              <a:lnSpc>
                <a:spcPct val="150000"/>
              </a:lnSpc>
              <a:spcAft>
                <a:spcPts val="0"/>
              </a:spcAft>
              <a:buClr>
                <a:schemeClr val="accent3"/>
              </a:buClr>
              <a:buFontTx/>
              <a:buNone/>
              <a:defRPr/>
            </a:pPr>
            <a:r>
              <a:rPr lang="en-GB" altLang="en-US" sz="3000" dirty="0">
                <a:latin typeface="Segoe Print" panose="02000600000000000000" pitchFamily="2" charset="0"/>
                <a:sym typeface="Wingdings" pitchFamily="2" charset="2"/>
              </a:rPr>
              <a:t>Over the next two weeks, we will update our school website with any further information. </a:t>
            </a:r>
          </a:p>
          <a:p>
            <a:pPr marL="274320" indent="-274320" algn="ctr" eaLnBrk="1" fontAlgn="auto" hangingPunct="1">
              <a:lnSpc>
                <a:spcPct val="150000"/>
              </a:lnSpc>
              <a:spcAft>
                <a:spcPts val="0"/>
              </a:spcAft>
              <a:buClr>
                <a:schemeClr val="accent3"/>
              </a:buClr>
              <a:buFontTx/>
              <a:buNone/>
              <a:defRPr/>
            </a:pPr>
            <a:endParaRPr lang="en-GB" altLang="en-US" sz="3000" dirty="0">
              <a:latin typeface="Segoe Print" panose="02000600000000000000" pitchFamily="2" charset="0"/>
              <a:sym typeface="Wingdings" pitchFamily="2" charset="2"/>
            </a:endParaRPr>
          </a:p>
          <a:p>
            <a:pPr marL="274320" indent="-274320" algn="ctr" eaLnBrk="1" fontAlgn="auto" hangingPunct="1">
              <a:lnSpc>
                <a:spcPct val="150000"/>
              </a:lnSpc>
              <a:spcAft>
                <a:spcPts val="0"/>
              </a:spcAft>
              <a:buClr>
                <a:schemeClr val="accent3"/>
              </a:buClr>
              <a:buFontTx/>
              <a:buNone/>
              <a:defRPr/>
            </a:pPr>
            <a:r>
              <a:rPr lang="en-GB" altLang="en-US" sz="3000" dirty="0">
                <a:latin typeface="Segoe Print" panose="02000600000000000000" pitchFamily="2" charset="0"/>
                <a:sym typeface="Wingdings" pitchFamily="2" charset="2"/>
              </a:rPr>
              <a:t>If you have any questions or you require further information, please email the following address: admin@stjamesacademy.co.uk</a:t>
            </a:r>
          </a:p>
          <a:p>
            <a:pPr marL="274320" indent="-274320" algn="ctr" eaLnBrk="1" fontAlgn="auto" hangingPunct="1">
              <a:lnSpc>
                <a:spcPct val="150000"/>
              </a:lnSpc>
              <a:spcAft>
                <a:spcPts val="0"/>
              </a:spcAft>
              <a:buClr>
                <a:schemeClr val="accent3"/>
              </a:buClr>
              <a:buFontTx/>
              <a:buNone/>
              <a:defRPr/>
            </a:pPr>
            <a:endParaRPr lang="en-GB" altLang="en-US" sz="3000" dirty="0">
              <a:latin typeface="Segoe Print" panose="02000600000000000000" pitchFamily="2" charset="0"/>
              <a:sym typeface="Wingdings" pitchFamily="2" charset="2"/>
            </a:endParaRPr>
          </a:p>
          <a:p>
            <a:pPr marL="274320" indent="-274320" algn="ctr" eaLnBrk="1" fontAlgn="auto" hangingPunct="1">
              <a:lnSpc>
                <a:spcPct val="150000"/>
              </a:lnSpc>
              <a:spcAft>
                <a:spcPts val="0"/>
              </a:spcAft>
              <a:buClr>
                <a:schemeClr val="accent3"/>
              </a:buClr>
              <a:buFontTx/>
              <a:buNone/>
              <a:defRPr/>
            </a:pPr>
            <a:r>
              <a:rPr lang="en-GB" altLang="en-US" sz="3000" dirty="0">
                <a:latin typeface="Segoe Print" panose="02000600000000000000" pitchFamily="2" charset="0"/>
                <a:sym typeface="Wingdings" pitchFamily="2" charset="2"/>
              </a:rPr>
              <a:t>We all look forward to welcoming you and your family to St James’ Academy.</a:t>
            </a:r>
          </a:p>
          <a:p>
            <a:pPr marL="274320" indent="-274320" eaLnBrk="1" fontAlgn="auto" hangingPunct="1">
              <a:spcAft>
                <a:spcPts val="0"/>
              </a:spcAft>
              <a:buClr>
                <a:schemeClr val="accent3"/>
              </a:buClr>
              <a:buFontTx/>
              <a:buNone/>
              <a:defRPr/>
            </a:pPr>
            <a:endParaRPr lang="en-GB" altLang="en-US" sz="2800" dirty="0">
              <a:latin typeface="Tempus Sans ITC" pitchFamily="82" charset="0"/>
            </a:endParaRP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50FD-3F07-4289-AF97-FA176932F1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D8DF49-AA2C-4DEB-A73E-51A7FC9EE5D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74133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172532" y="963613"/>
            <a:ext cx="876191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b="1" dirty="0">
                <a:latin typeface="Segoe Print" panose="02000600000000000000" pitchFamily="2" charset="0"/>
              </a:rPr>
              <a:t>Miss Minor - </a:t>
            </a:r>
            <a:r>
              <a:rPr lang="en-GB" altLang="en-US" b="1" dirty="0" err="1">
                <a:latin typeface="Segoe Print" panose="02000600000000000000" pitchFamily="2" charset="0"/>
              </a:rPr>
              <a:t>Headteacher</a:t>
            </a:r>
            <a:endParaRPr lang="en-GB" altLang="en-US" b="1" dirty="0">
              <a:latin typeface="Segoe Print" panose="02000600000000000000" pitchFamily="2" charset="0"/>
            </a:endParaRPr>
          </a:p>
          <a:p>
            <a:endParaRPr lang="en-GB" altLang="en-US" dirty="0">
              <a:latin typeface="Segoe Print" panose="02000600000000000000" pitchFamily="2" charset="0"/>
            </a:endParaRPr>
          </a:p>
          <a:p>
            <a:endParaRPr lang="en-GB" altLang="en-US" dirty="0">
              <a:latin typeface="Segoe Print" panose="02000600000000000000" pitchFamily="2" charset="0"/>
            </a:endParaRPr>
          </a:p>
          <a:p>
            <a:r>
              <a:rPr lang="en-GB" altLang="en-US" dirty="0">
                <a:latin typeface="Segoe Print" panose="02000600000000000000" pitchFamily="2" charset="0"/>
              </a:rPr>
              <a:t>			  </a:t>
            </a:r>
          </a:p>
          <a:p>
            <a:pPr algn="r"/>
            <a:r>
              <a:rPr lang="en-GB" altLang="en-US" dirty="0">
                <a:latin typeface="Segoe Print" panose="02000600000000000000" pitchFamily="2" charset="0"/>
              </a:rPr>
              <a:t>Mrs Dent – Deputy Headteacher</a:t>
            </a:r>
          </a:p>
          <a:p>
            <a:endParaRPr lang="en-GB" altLang="en-US" dirty="0">
              <a:latin typeface="Segoe Print" panose="02000600000000000000" pitchFamily="2" charset="0"/>
            </a:endParaRPr>
          </a:p>
          <a:p>
            <a:endParaRPr lang="en-GB" altLang="en-US" dirty="0">
              <a:latin typeface="Segoe Print" panose="02000600000000000000" pitchFamily="2" charset="0"/>
            </a:endParaRPr>
          </a:p>
          <a:p>
            <a:pPr algn="r"/>
            <a:endParaRPr lang="en-GB" altLang="en-US" dirty="0">
              <a:latin typeface="Segoe Print" panose="02000600000000000000" pitchFamily="2" charset="0"/>
            </a:endParaRPr>
          </a:p>
          <a:p>
            <a:endParaRPr lang="en-GB" altLang="en-US" dirty="0">
              <a:latin typeface="Segoe Print" panose="02000600000000000000" pitchFamily="2" charset="0"/>
            </a:endParaRPr>
          </a:p>
          <a:p>
            <a:endParaRPr lang="en-GB" altLang="en-US" dirty="0">
              <a:latin typeface="Segoe Print" panose="02000600000000000000" pitchFamily="2" charset="0"/>
            </a:endParaRPr>
          </a:p>
          <a:p>
            <a:endParaRPr lang="en-GB" altLang="en-US" dirty="0">
              <a:latin typeface="Segoe Print" panose="02000600000000000000" pitchFamily="2" charset="0"/>
            </a:endParaRPr>
          </a:p>
          <a:p>
            <a:r>
              <a:rPr lang="en-GB" altLang="en-US" dirty="0">
                <a:latin typeface="Segoe Print" panose="02000600000000000000" pitchFamily="2" charset="0"/>
              </a:rPr>
              <a:t>Mrs Butterworth - SENDCo</a:t>
            </a:r>
          </a:p>
        </p:txBody>
      </p:sp>
      <p:pic>
        <p:nvPicPr>
          <p:cNvPr id="4" name="Picture 3"/>
          <p:cNvPicPr/>
          <p:nvPr/>
        </p:nvPicPr>
        <p:blipFill rotWithShape="1">
          <a:blip r:embed="rId2">
            <a:clrChange>
              <a:clrFrom>
                <a:srgbClr val="D9AEC6"/>
              </a:clrFrom>
              <a:clrTo>
                <a:srgbClr val="D9AEC6">
                  <a:alpha val="0"/>
                </a:srgbClr>
              </a:clrTo>
            </a:clrChange>
          </a:blip>
          <a:srcRect r="51633" b="56376"/>
          <a:stretch/>
        </p:blipFill>
        <p:spPr bwMode="auto">
          <a:xfrm>
            <a:off x="7812088" y="42386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220" name="Title 1"/>
          <p:cNvSpPr txBox="1">
            <a:spLocks/>
          </p:cNvSpPr>
          <p:nvPr/>
        </p:nvSpPr>
        <p:spPr bwMode="auto">
          <a:xfrm>
            <a:off x="1043608" y="116632"/>
            <a:ext cx="6961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dirty="0">
                <a:solidFill>
                  <a:schemeClr val="tx2"/>
                </a:solidFill>
                <a:latin typeface="Segoe Print" panose="02000600000000000000" pitchFamily="2" charset="0"/>
              </a:rPr>
              <a:t>Senior leadership</a:t>
            </a:r>
          </a:p>
        </p:txBody>
      </p:sp>
      <p:pic>
        <p:nvPicPr>
          <p:cNvPr id="2" name="Picture 1"/>
          <p:cNvPicPr>
            <a:picLocks noChangeAspect="1"/>
          </p:cNvPicPr>
          <p:nvPr/>
        </p:nvPicPr>
        <p:blipFill>
          <a:blip r:embed="rId3"/>
          <a:stretch>
            <a:fillRect/>
          </a:stretch>
        </p:blipFill>
        <p:spPr>
          <a:xfrm>
            <a:off x="4378486" y="692696"/>
            <a:ext cx="1080120" cy="1280141"/>
          </a:xfrm>
          <a:prstGeom prst="rect">
            <a:avLst/>
          </a:prstGeom>
        </p:spPr>
      </p:pic>
      <p:pic>
        <p:nvPicPr>
          <p:cNvPr id="3" name="Picture 2"/>
          <p:cNvPicPr>
            <a:picLocks noChangeAspect="1"/>
          </p:cNvPicPr>
          <p:nvPr/>
        </p:nvPicPr>
        <p:blipFill>
          <a:blip r:embed="rId4"/>
          <a:stretch>
            <a:fillRect/>
          </a:stretch>
        </p:blipFill>
        <p:spPr>
          <a:xfrm>
            <a:off x="1979712" y="2106613"/>
            <a:ext cx="1250852" cy="1420720"/>
          </a:xfrm>
          <a:prstGeom prst="rect">
            <a:avLst/>
          </a:prstGeom>
        </p:spPr>
      </p:pic>
      <p:pic>
        <p:nvPicPr>
          <p:cNvPr id="7" name="Picture 6"/>
          <p:cNvPicPr>
            <a:picLocks noChangeAspect="1"/>
          </p:cNvPicPr>
          <p:nvPr/>
        </p:nvPicPr>
        <p:blipFill>
          <a:blip r:embed="rId5"/>
          <a:stretch>
            <a:fillRect/>
          </a:stretch>
        </p:blipFill>
        <p:spPr>
          <a:xfrm>
            <a:off x="4928050" y="4161241"/>
            <a:ext cx="1061112" cy="12282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527236" y="1449914"/>
            <a:ext cx="799269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3200" b="1" dirty="0">
                <a:latin typeface="Segoe Print" panose="02000600000000000000" pitchFamily="2" charset="0"/>
              </a:rPr>
              <a:t>Class Teachers</a:t>
            </a:r>
          </a:p>
          <a:p>
            <a:endParaRPr lang="en-GB" altLang="en-US" dirty="0">
              <a:latin typeface="Segoe Print" panose="02000600000000000000" pitchFamily="2" charset="0"/>
            </a:endParaRPr>
          </a:p>
          <a:p>
            <a:endParaRPr lang="en-GB" altLang="en-US" dirty="0">
              <a:latin typeface="Segoe Print" panose="02000600000000000000" pitchFamily="2" charset="0"/>
            </a:endParaRPr>
          </a:p>
          <a:p>
            <a:r>
              <a:rPr lang="en-GB" altLang="en-US" dirty="0">
                <a:latin typeface="Segoe Print" panose="02000600000000000000" pitchFamily="2" charset="0"/>
              </a:rPr>
              <a:t>			  Mrs Anderson – RA </a:t>
            </a:r>
          </a:p>
          <a:p>
            <a:endParaRPr lang="en-GB" altLang="en-US" dirty="0">
              <a:latin typeface="Segoe Print" panose="02000600000000000000" pitchFamily="2" charset="0"/>
            </a:endParaRPr>
          </a:p>
          <a:p>
            <a:endParaRPr lang="en-GB" altLang="en-US" dirty="0">
              <a:latin typeface="Segoe Print" panose="02000600000000000000" pitchFamily="2" charset="0"/>
            </a:endParaRPr>
          </a:p>
          <a:p>
            <a:endParaRPr lang="en-GB" altLang="en-US" dirty="0">
              <a:latin typeface="Segoe Print" panose="02000600000000000000" pitchFamily="2" charset="0"/>
            </a:endParaRPr>
          </a:p>
          <a:p>
            <a:r>
              <a:rPr lang="en-GB" altLang="en-US" dirty="0">
                <a:latin typeface="Segoe Print" panose="02000600000000000000" pitchFamily="2" charset="0"/>
              </a:rPr>
              <a:t>	        Miss </a:t>
            </a:r>
            <a:r>
              <a:rPr lang="en-GB" altLang="en-US" dirty="0" err="1">
                <a:latin typeface="Segoe Print" panose="02000600000000000000" pitchFamily="2" charset="0"/>
              </a:rPr>
              <a:t>Ingham</a:t>
            </a:r>
            <a:r>
              <a:rPr lang="en-GB" altLang="en-US" dirty="0">
                <a:latin typeface="Segoe Print" panose="02000600000000000000" pitchFamily="2" charset="0"/>
              </a:rPr>
              <a:t> -  RI</a:t>
            </a:r>
          </a:p>
          <a:p>
            <a:endParaRPr lang="en-GB" altLang="en-US" dirty="0">
              <a:latin typeface="Segoe Print" panose="02000600000000000000" pitchFamily="2" charset="0"/>
            </a:endParaRPr>
          </a:p>
          <a:p>
            <a:endParaRPr lang="en-GB" altLang="en-US" dirty="0">
              <a:latin typeface="Segoe Print" panose="02000600000000000000" pitchFamily="2" charset="0"/>
            </a:endParaRPr>
          </a:p>
          <a:p>
            <a:endParaRPr lang="en-GB" altLang="en-US" dirty="0">
              <a:latin typeface="Segoe Print" panose="02000600000000000000" pitchFamily="2" charset="0"/>
            </a:endParaRPr>
          </a:p>
          <a:p>
            <a:r>
              <a:rPr lang="en-GB" altLang="en-US" dirty="0">
                <a:latin typeface="Segoe Print" panose="02000600000000000000" pitchFamily="2" charset="0"/>
              </a:rPr>
              <a:t>			</a:t>
            </a:r>
          </a:p>
          <a:p>
            <a:endParaRPr lang="en-GB" altLang="en-US" dirty="0">
              <a:latin typeface="Segoe Print" panose="02000600000000000000" pitchFamily="2" charset="0"/>
            </a:endParaRPr>
          </a:p>
        </p:txBody>
      </p:sp>
      <p:pic>
        <p:nvPicPr>
          <p:cNvPr id="4" name="Picture 3"/>
          <p:cNvPicPr/>
          <p:nvPr/>
        </p:nvPicPr>
        <p:blipFill rotWithShape="1">
          <a:blip r:embed="rId2">
            <a:clrChange>
              <a:clrFrom>
                <a:srgbClr val="D9AEC6"/>
              </a:clrFrom>
              <a:clrTo>
                <a:srgbClr val="D9AEC6">
                  <a:alpha val="0"/>
                </a:srgbClr>
              </a:clrTo>
            </a:clrChange>
          </a:blip>
          <a:srcRect r="51633" b="56376"/>
          <a:stretch/>
        </p:blipFill>
        <p:spPr bwMode="auto">
          <a:xfrm>
            <a:off x="7812088" y="42386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220" name="Title 1"/>
          <p:cNvSpPr txBox="1">
            <a:spLocks/>
          </p:cNvSpPr>
          <p:nvPr/>
        </p:nvSpPr>
        <p:spPr bwMode="auto">
          <a:xfrm>
            <a:off x="1042988" y="673100"/>
            <a:ext cx="6961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dirty="0">
                <a:solidFill>
                  <a:schemeClr val="tx2"/>
                </a:solidFill>
                <a:latin typeface="Segoe Print" panose="02000600000000000000" pitchFamily="2" charset="0"/>
              </a:rPr>
              <a:t>Our Reception Team</a:t>
            </a:r>
          </a:p>
        </p:txBody>
      </p:sp>
      <p:pic>
        <p:nvPicPr>
          <p:cNvPr id="2" name="Picture 1"/>
          <p:cNvPicPr>
            <a:picLocks noChangeAspect="1"/>
          </p:cNvPicPr>
          <p:nvPr/>
        </p:nvPicPr>
        <p:blipFill>
          <a:blip r:embed="rId3"/>
          <a:stretch>
            <a:fillRect/>
          </a:stretch>
        </p:blipFill>
        <p:spPr>
          <a:xfrm>
            <a:off x="1763688" y="2065337"/>
            <a:ext cx="1378583" cy="1680463"/>
          </a:xfrm>
          <a:prstGeom prst="rect">
            <a:avLst/>
          </a:prstGeom>
        </p:spPr>
      </p:pic>
      <p:pic>
        <p:nvPicPr>
          <p:cNvPr id="3" name="Picture 2"/>
          <p:cNvPicPr>
            <a:picLocks noChangeAspect="1"/>
          </p:cNvPicPr>
          <p:nvPr/>
        </p:nvPicPr>
        <p:blipFill>
          <a:blip r:embed="rId4"/>
          <a:stretch>
            <a:fillRect/>
          </a:stretch>
        </p:blipFill>
        <p:spPr>
          <a:xfrm>
            <a:off x="5436096" y="3501008"/>
            <a:ext cx="1520261" cy="1676631"/>
          </a:xfrm>
          <a:prstGeom prst="rect">
            <a:avLst/>
          </a:prstGeom>
        </p:spPr>
      </p:pic>
    </p:spTree>
    <p:extLst>
      <p:ext uri="{BB962C8B-B14F-4D97-AF65-F5344CB8AC3E}">
        <p14:creationId xmlns:p14="http://schemas.microsoft.com/office/powerpoint/2010/main" val="125220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42988" y="673100"/>
            <a:ext cx="6961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4500" b="1" dirty="0">
                <a:solidFill>
                  <a:schemeClr val="tx2"/>
                </a:solidFill>
                <a:latin typeface="Segoe Print" panose="02000600000000000000" pitchFamily="2" charset="0"/>
              </a:rPr>
              <a:t>Our Reception Team</a:t>
            </a:r>
          </a:p>
        </p:txBody>
      </p:sp>
      <p:pic>
        <p:nvPicPr>
          <p:cNvPr id="3" name="Picture 2"/>
          <p:cNvPicPr>
            <a:picLocks noChangeAspect="1"/>
          </p:cNvPicPr>
          <p:nvPr/>
        </p:nvPicPr>
        <p:blipFill>
          <a:blip r:embed="rId2"/>
          <a:stretch>
            <a:fillRect/>
          </a:stretch>
        </p:blipFill>
        <p:spPr>
          <a:xfrm>
            <a:off x="467544" y="1628800"/>
            <a:ext cx="5040560" cy="661573"/>
          </a:xfrm>
          <a:prstGeom prst="rect">
            <a:avLst/>
          </a:prstGeom>
        </p:spPr>
      </p:pic>
      <p:sp>
        <p:nvSpPr>
          <p:cNvPr id="4" name="TextBox 3"/>
          <p:cNvSpPr txBox="1"/>
          <p:nvPr/>
        </p:nvSpPr>
        <p:spPr>
          <a:xfrm>
            <a:off x="827584" y="2708919"/>
            <a:ext cx="7776864" cy="1200329"/>
          </a:xfrm>
          <a:prstGeom prst="rect">
            <a:avLst/>
          </a:prstGeom>
          <a:noFill/>
        </p:spPr>
        <p:txBody>
          <a:bodyPr wrap="square" rtlCol="0">
            <a:spAutoFit/>
          </a:bodyPr>
          <a:lstStyle/>
          <a:p>
            <a:r>
              <a:rPr lang="en-GB" dirty="0">
                <a:latin typeface="Segoe Print" panose="02000600000000000000" pitchFamily="2" charset="0"/>
              </a:rPr>
              <a:t>Mrs </a:t>
            </a:r>
            <a:r>
              <a:rPr lang="en-GB" dirty="0" err="1">
                <a:latin typeface="Segoe Print" panose="02000600000000000000" pitchFamily="2" charset="0"/>
              </a:rPr>
              <a:t>Drewell</a:t>
            </a:r>
            <a:endParaRPr lang="en-GB" dirty="0">
              <a:latin typeface="Segoe Print" panose="02000600000000000000" pitchFamily="2" charset="0"/>
            </a:endParaRPr>
          </a:p>
          <a:p>
            <a:endParaRPr lang="en-GB" dirty="0">
              <a:latin typeface="Segoe Print" panose="02000600000000000000" pitchFamily="2" charset="0"/>
            </a:endParaRPr>
          </a:p>
          <a:p>
            <a:r>
              <a:rPr lang="en-GB" dirty="0">
                <a:latin typeface="Segoe Print" panose="02000600000000000000" pitchFamily="2" charset="0"/>
              </a:rPr>
              <a:t>Tuesday - Friday</a:t>
            </a:r>
          </a:p>
        </p:txBody>
      </p:sp>
      <p:pic>
        <p:nvPicPr>
          <p:cNvPr id="5" name="Picture 4"/>
          <p:cNvPicPr>
            <a:picLocks noChangeAspect="1"/>
          </p:cNvPicPr>
          <p:nvPr/>
        </p:nvPicPr>
        <p:blipFill>
          <a:blip r:embed="rId3"/>
          <a:stretch>
            <a:fillRect/>
          </a:stretch>
        </p:blipFill>
        <p:spPr>
          <a:xfrm>
            <a:off x="4067944" y="2387949"/>
            <a:ext cx="1603501" cy="1716247"/>
          </a:xfrm>
          <a:prstGeom prst="rect">
            <a:avLst/>
          </a:prstGeom>
        </p:spPr>
      </p:pic>
    </p:spTree>
    <p:extLst>
      <p:ext uri="{BB962C8B-B14F-4D97-AF65-F5344CB8AC3E}">
        <p14:creationId xmlns:p14="http://schemas.microsoft.com/office/powerpoint/2010/main" val="407715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4038" y="412750"/>
            <a:ext cx="8108950" cy="1143000"/>
          </a:xfrm>
        </p:spPr>
        <p:txBody>
          <a:bodyPr/>
          <a:lstStyle/>
          <a:p>
            <a:pPr algn="ctr" eaLnBrk="1" hangingPunct="1"/>
            <a:r>
              <a:rPr lang="en-GB" altLang="en-US" sz="4500" b="1">
                <a:latin typeface="Segoe Print" panose="02000600000000000000" pitchFamily="2" charset="0"/>
              </a:rPr>
              <a:t>Transition</a:t>
            </a:r>
            <a:r>
              <a:rPr lang="en-GB" altLang="en-US" sz="4500"/>
              <a:t> </a:t>
            </a:r>
          </a:p>
        </p:txBody>
      </p:sp>
      <p:sp>
        <p:nvSpPr>
          <p:cNvPr id="12291" name="Rectangle 3"/>
          <p:cNvSpPr>
            <a:spLocks noGrp="1" noChangeArrowheads="1"/>
          </p:cNvSpPr>
          <p:nvPr>
            <p:ph idx="1"/>
          </p:nvPr>
        </p:nvSpPr>
        <p:spPr>
          <a:xfrm>
            <a:off x="395288" y="1563688"/>
            <a:ext cx="8539162" cy="5111750"/>
          </a:xfrm>
        </p:spPr>
        <p:txBody>
          <a:bodyPr/>
          <a:lstStyle/>
          <a:p>
            <a:pPr eaLnBrk="1" hangingPunct="1">
              <a:lnSpc>
                <a:spcPct val="150000"/>
              </a:lnSpc>
            </a:pPr>
            <a:r>
              <a:rPr lang="en-GB" altLang="en-US" sz="2400" dirty="0">
                <a:latin typeface="Segoe Print" panose="02000600000000000000" pitchFamily="2" charset="0"/>
              </a:rPr>
              <a:t>We have been carrying out visits to the children’s nurseries and speaking to the staff that work with them, as well as saying hello to the children.</a:t>
            </a:r>
          </a:p>
          <a:p>
            <a:pPr eaLnBrk="1" hangingPunct="1">
              <a:lnSpc>
                <a:spcPct val="150000"/>
              </a:lnSpc>
            </a:pPr>
            <a:r>
              <a:rPr lang="en-GB" altLang="en-US" sz="2400" dirty="0">
                <a:latin typeface="Segoe Print" panose="02000600000000000000" pitchFamily="2" charset="0"/>
              </a:rPr>
              <a:t>The children are then invited to spend the morning with us on Thursday, 2</a:t>
            </a:r>
            <a:r>
              <a:rPr lang="en-GB" altLang="en-US" sz="2400" baseline="30000" dirty="0">
                <a:latin typeface="Segoe Print" panose="02000600000000000000" pitchFamily="2" charset="0"/>
              </a:rPr>
              <a:t>nd</a:t>
            </a:r>
            <a:r>
              <a:rPr lang="en-GB" altLang="en-US" sz="2400" dirty="0">
                <a:latin typeface="Segoe Print" panose="02000600000000000000" pitchFamily="2" charset="0"/>
              </a:rPr>
              <a:t> July and will stay for lunch. Please collect at 12.40pm.</a:t>
            </a:r>
          </a:p>
          <a:p>
            <a:pPr eaLnBrk="1" hangingPunct="1">
              <a:lnSpc>
                <a:spcPct val="150000"/>
              </a:lnSpc>
            </a:pPr>
            <a:r>
              <a:rPr lang="en-GB" altLang="en-US" sz="2400" dirty="0">
                <a:latin typeface="Segoe Print" panose="02000600000000000000" pitchFamily="2" charset="0"/>
              </a:rPr>
              <a:t>We will ensure that your child has the best possible start to their journey at St James’ Academy. </a:t>
            </a:r>
          </a:p>
          <a:p>
            <a:pPr eaLnBrk="1" hangingPunct="1"/>
            <a:endParaRPr lang="en-GB" altLang="en-US" dirty="0">
              <a:latin typeface="Comic Sans MS" panose="030F0702030302020204" pitchFamily="66" charset="0"/>
            </a:endParaRPr>
          </a:p>
          <a:p>
            <a:pPr eaLnBrk="1" hangingPunct="1"/>
            <a:endParaRPr lang="en-GB" altLang="en-US" dirty="0">
              <a:latin typeface="Comic Sans MS" panose="030F0702030302020204" pitchFamily="66" charset="0"/>
            </a:endParaRPr>
          </a:p>
          <a:p>
            <a:pPr eaLnBrk="1" hangingPunct="1"/>
            <a:endParaRPr lang="en-GB" altLang="en-US" dirty="0">
              <a:latin typeface="Comic Sans MS" panose="030F0702030302020204" pitchFamily="66" charset="0"/>
            </a:endParaRPr>
          </a:p>
          <a:p>
            <a:pPr eaLnBrk="1" hangingPunct="1"/>
            <a:endParaRPr lang="en-GB" altLang="en-US" dirty="0">
              <a:latin typeface="Comic Sans MS" panose="030F0702030302020204" pitchFamily="66" charset="0"/>
            </a:endParaRPr>
          </a:p>
          <a:p>
            <a:pPr eaLnBrk="1" hangingPunct="1"/>
            <a:endParaRPr lang="en-GB" altLang="en-US" dirty="0">
              <a:latin typeface="Comic Sans MS" panose="030F0702030302020204" pitchFamily="66" charset="0"/>
            </a:endParaRPr>
          </a:p>
        </p:txBody>
      </p:sp>
      <p:pic>
        <p:nvPicPr>
          <p:cNvPr id="5" name="Picture 4"/>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549275"/>
            <a:ext cx="8229600" cy="1358900"/>
          </a:xfrm>
        </p:spPr>
        <p:txBody>
          <a:bodyPr/>
          <a:lstStyle/>
          <a:p>
            <a:pPr algn="ctr" eaLnBrk="1" hangingPunct="1">
              <a:lnSpc>
                <a:spcPct val="90000"/>
              </a:lnSpc>
            </a:pPr>
            <a:r>
              <a:rPr lang="en-US" altLang="en-US" sz="4000" b="1">
                <a:latin typeface="Segoe Print" panose="02000600000000000000" pitchFamily="2" charset="0"/>
              </a:rPr>
              <a:t>What is the Early Years Foundation Stage? </a:t>
            </a:r>
            <a:endParaRPr lang="en-GB" altLang="en-US" sz="4000" b="1">
              <a:latin typeface="Segoe Print" panose="02000600000000000000" pitchFamily="2" charset="0"/>
            </a:endParaRPr>
          </a:p>
        </p:txBody>
      </p:sp>
      <p:sp>
        <p:nvSpPr>
          <p:cNvPr id="9219" name="Rectangle 3"/>
          <p:cNvSpPr>
            <a:spLocks noGrp="1" noChangeArrowheads="1"/>
          </p:cNvSpPr>
          <p:nvPr>
            <p:ph idx="1"/>
          </p:nvPr>
        </p:nvSpPr>
        <p:spPr>
          <a:xfrm>
            <a:off x="395288" y="1908175"/>
            <a:ext cx="8356600" cy="4833938"/>
          </a:xfrm>
        </p:spPr>
        <p:txBody>
          <a:bodyPr>
            <a:normAutofit/>
          </a:bodyPr>
          <a:lstStyle/>
          <a:p>
            <a:pPr marL="274320" indent="-274320" eaLnBrk="1" fontAlgn="auto" hangingPunct="1">
              <a:lnSpc>
                <a:spcPct val="150000"/>
              </a:lnSpc>
              <a:spcAft>
                <a:spcPts val="0"/>
              </a:spcAft>
              <a:buClr>
                <a:schemeClr val="accent3"/>
              </a:buClr>
              <a:buFont typeface="Wingdings 2"/>
              <a:buChar char=""/>
              <a:defRPr/>
            </a:pPr>
            <a:r>
              <a:rPr lang="en-US" altLang="en-US" sz="2000" dirty="0">
                <a:latin typeface="Segoe Print" panose="02000600000000000000" pitchFamily="2" charset="0"/>
              </a:rPr>
              <a:t>The Early Years curriculum is based on the recognition that children learn best through </a:t>
            </a:r>
            <a:r>
              <a:rPr lang="en-US" altLang="en-US" sz="2000" b="1" dirty="0">
                <a:solidFill>
                  <a:schemeClr val="accent1">
                    <a:lumMod val="60000"/>
                    <a:lumOff val="40000"/>
                  </a:schemeClr>
                </a:solidFill>
                <a:latin typeface="Segoe Print" panose="02000600000000000000" pitchFamily="2" charset="0"/>
              </a:rPr>
              <a:t>play and active learning.</a:t>
            </a:r>
          </a:p>
          <a:p>
            <a:pPr eaLnBrk="1" fontAlgn="auto" hangingPunct="1">
              <a:lnSpc>
                <a:spcPct val="150000"/>
              </a:lnSpc>
              <a:spcAft>
                <a:spcPts val="0"/>
              </a:spcAft>
              <a:buClr>
                <a:schemeClr val="accent3"/>
              </a:buClr>
              <a:defRPr/>
            </a:pPr>
            <a:r>
              <a:rPr lang="en-US" altLang="en-US" sz="2000" dirty="0">
                <a:latin typeface="Segoe Print" panose="02000600000000000000" pitchFamily="2" charset="0"/>
              </a:rPr>
              <a:t>Pupils will learn through a mixture of adult-led activities (whole class, small groups and one to one) and independent self-initiated activities. </a:t>
            </a:r>
          </a:p>
          <a:p>
            <a:pPr eaLnBrk="1" fontAlgn="auto" hangingPunct="1">
              <a:lnSpc>
                <a:spcPct val="150000"/>
              </a:lnSpc>
              <a:spcAft>
                <a:spcPts val="0"/>
              </a:spcAft>
              <a:buClr>
                <a:schemeClr val="accent3"/>
              </a:buClr>
              <a:defRPr/>
            </a:pPr>
            <a:r>
              <a:rPr lang="en-US" altLang="en-US" sz="2000" dirty="0">
                <a:latin typeface="Segoe Print" panose="02000600000000000000" pitchFamily="2" charset="0"/>
              </a:rPr>
              <a:t>Throughout the year, pupils will build up a ‘Learning Journey’ of work, photographs and videos. </a:t>
            </a:r>
          </a:p>
          <a:p>
            <a:pPr marL="274320" indent="-274320" eaLnBrk="1" fontAlgn="auto" hangingPunct="1">
              <a:spcAft>
                <a:spcPts val="0"/>
              </a:spcAft>
              <a:buClr>
                <a:schemeClr val="accent3"/>
              </a:buClr>
              <a:buFontTx/>
              <a:buNone/>
              <a:defRPr/>
            </a:pPr>
            <a:endParaRPr lang="en-GB" altLang="en-US" sz="2000" dirty="0">
              <a:latin typeface="Comic Sans MS" pitchFamily="66"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2" y="395701"/>
            <a:ext cx="8229600" cy="783431"/>
          </a:xfrm>
        </p:spPr>
        <p:txBody>
          <a:bodyPr/>
          <a:lstStyle/>
          <a:p>
            <a:pPr algn="ctr" eaLnBrk="1" hangingPunct="1">
              <a:lnSpc>
                <a:spcPct val="90000"/>
              </a:lnSpc>
            </a:pPr>
            <a:r>
              <a:rPr lang="en-US" altLang="en-US" sz="4000" b="1" dirty="0">
                <a:latin typeface="Segoe Print" panose="02000600000000000000" pitchFamily="2" charset="0"/>
              </a:rPr>
              <a:t>The Early Years Framework </a:t>
            </a:r>
            <a:endParaRPr lang="en-GB" altLang="en-US" sz="4000" b="1" dirty="0">
              <a:latin typeface="Segoe Print" panose="02000600000000000000" pitchFamily="2" charset="0"/>
            </a:endParaRPr>
          </a:p>
        </p:txBody>
      </p:sp>
      <p:sp>
        <p:nvSpPr>
          <p:cNvPr id="9219" name="Rectangle 3"/>
          <p:cNvSpPr>
            <a:spLocks noGrp="1" noChangeArrowheads="1"/>
          </p:cNvSpPr>
          <p:nvPr>
            <p:ph idx="1"/>
          </p:nvPr>
        </p:nvSpPr>
        <p:spPr>
          <a:xfrm>
            <a:off x="395288" y="1340768"/>
            <a:ext cx="8356600" cy="5401345"/>
          </a:xfrm>
        </p:spPr>
        <p:txBody>
          <a:bodyPr>
            <a:normAutofit fontScale="25000" lnSpcReduction="20000"/>
          </a:bodyPr>
          <a:lstStyle/>
          <a:p>
            <a:pPr>
              <a:lnSpc>
                <a:spcPct val="170000"/>
              </a:lnSpc>
              <a:spcBef>
                <a:spcPts val="0"/>
              </a:spcBef>
              <a:spcAft>
                <a:spcPts val="0"/>
              </a:spcAft>
            </a:pPr>
            <a:endParaRPr lang="en-GB" sz="7200" dirty="0">
              <a:latin typeface="Segoe Print" panose="02000600000000000000" pitchFamily="2" charset="0"/>
            </a:endParaRPr>
          </a:p>
          <a:p>
            <a:pPr>
              <a:lnSpc>
                <a:spcPct val="170000"/>
              </a:lnSpc>
              <a:spcBef>
                <a:spcPts val="0"/>
              </a:spcBef>
              <a:spcAft>
                <a:spcPts val="0"/>
              </a:spcAft>
            </a:pPr>
            <a:r>
              <a:rPr lang="en-GB" sz="7200" dirty="0">
                <a:latin typeface="Segoe Print" panose="02000600000000000000" pitchFamily="2" charset="0"/>
              </a:rPr>
              <a:t>We follow a framework called ‘Development Matters’, which is guidance that sets out the learning, development and assessment requirements for all children until the end of their reception year.</a:t>
            </a:r>
          </a:p>
          <a:p>
            <a:pPr marL="0" indent="0">
              <a:lnSpc>
                <a:spcPct val="170000"/>
              </a:lnSpc>
              <a:spcBef>
                <a:spcPts val="0"/>
              </a:spcBef>
              <a:spcAft>
                <a:spcPts val="0"/>
              </a:spcAft>
              <a:buNone/>
            </a:pPr>
            <a:r>
              <a:rPr lang="en-GB" sz="7200" dirty="0">
                <a:latin typeface="Segoe Print" panose="02000600000000000000" pitchFamily="2" charset="0"/>
              </a:rPr>
              <a:t> </a:t>
            </a:r>
          </a:p>
          <a:p>
            <a:pPr>
              <a:lnSpc>
                <a:spcPct val="170000"/>
              </a:lnSpc>
              <a:spcBef>
                <a:spcPts val="0"/>
              </a:spcBef>
              <a:spcAft>
                <a:spcPts val="0"/>
              </a:spcAft>
            </a:pPr>
            <a:r>
              <a:rPr lang="en-GB" sz="7200" dirty="0">
                <a:latin typeface="Segoe Print" panose="02000600000000000000" pitchFamily="2" charset="0"/>
              </a:rPr>
              <a:t>Activities are planned to support your child to meet the Early Learning goals in 7 areas and the needs of the children. </a:t>
            </a:r>
          </a:p>
          <a:p>
            <a:pPr marL="0" indent="0">
              <a:lnSpc>
                <a:spcPct val="170000"/>
              </a:lnSpc>
              <a:spcBef>
                <a:spcPts val="0"/>
              </a:spcBef>
              <a:spcAft>
                <a:spcPts val="0"/>
              </a:spcAft>
              <a:buNone/>
            </a:pPr>
            <a:endParaRPr lang="en-GB" sz="7200" dirty="0">
              <a:latin typeface="Segoe Print" panose="02000600000000000000" pitchFamily="2" charset="0"/>
            </a:endParaRPr>
          </a:p>
          <a:p>
            <a:pPr>
              <a:lnSpc>
                <a:spcPct val="170000"/>
              </a:lnSpc>
              <a:spcBef>
                <a:spcPts val="0"/>
              </a:spcBef>
              <a:spcAft>
                <a:spcPts val="0"/>
              </a:spcAft>
            </a:pPr>
            <a:r>
              <a:rPr lang="en-GB" sz="7200" dirty="0">
                <a:latin typeface="Segoe Print" panose="02000600000000000000" pitchFamily="2" charset="0"/>
              </a:rPr>
              <a:t>The 7 areas of learning: </a:t>
            </a:r>
            <a:r>
              <a:rPr lang="en-GB" sz="7200" b="1" dirty="0">
                <a:solidFill>
                  <a:schemeClr val="tx2"/>
                </a:solidFill>
                <a:latin typeface="Segoe Print" panose="02000600000000000000" pitchFamily="2" charset="0"/>
              </a:rPr>
              <a:t>Communication and Language</a:t>
            </a:r>
            <a:r>
              <a:rPr lang="en-GB" sz="7200" dirty="0">
                <a:latin typeface="Segoe Print" panose="02000600000000000000" pitchFamily="2" charset="0"/>
              </a:rPr>
              <a:t>, </a:t>
            </a:r>
            <a:r>
              <a:rPr lang="en-GB" sz="7200" b="1" dirty="0">
                <a:solidFill>
                  <a:srgbClr val="7030A0"/>
                </a:solidFill>
                <a:latin typeface="Segoe Print" panose="02000600000000000000" pitchFamily="2" charset="0"/>
              </a:rPr>
              <a:t>Personal, Social and Emotional Development,</a:t>
            </a:r>
            <a:r>
              <a:rPr lang="en-GB" sz="7200" b="1" dirty="0">
                <a:latin typeface="Segoe Print" panose="02000600000000000000" pitchFamily="2" charset="0"/>
              </a:rPr>
              <a:t> </a:t>
            </a:r>
            <a:r>
              <a:rPr lang="en-GB" sz="7200" dirty="0">
                <a:latin typeface="Segoe Print" panose="02000600000000000000" pitchFamily="2" charset="0"/>
              </a:rPr>
              <a:t> </a:t>
            </a:r>
            <a:r>
              <a:rPr lang="en-GB" sz="7200" b="1" dirty="0">
                <a:solidFill>
                  <a:srgbClr val="FF0000"/>
                </a:solidFill>
                <a:latin typeface="Segoe Print" panose="02000600000000000000" pitchFamily="2" charset="0"/>
              </a:rPr>
              <a:t>Physical Development, </a:t>
            </a:r>
            <a:r>
              <a:rPr lang="en-GB" sz="7200" b="1" dirty="0">
                <a:solidFill>
                  <a:srgbClr val="00B050"/>
                </a:solidFill>
                <a:latin typeface="Segoe Print" panose="02000600000000000000" pitchFamily="2" charset="0"/>
              </a:rPr>
              <a:t>Literacy</a:t>
            </a:r>
            <a:r>
              <a:rPr lang="en-GB" sz="7200" dirty="0">
                <a:solidFill>
                  <a:srgbClr val="00B050"/>
                </a:solidFill>
                <a:latin typeface="Segoe Print" panose="02000600000000000000" pitchFamily="2" charset="0"/>
              </a:rPr>
              <a:t>, </a:t>
            </a:r>
            <a:r>
              <a:rPr lang="en-GB" sz="7200" b="1" dirty="0">
                <a:solidFill>
                  <a:srgbClr val="C00000"/>
                </a:solidFill>
                <a:latin typeface="Segoe Print" panose="02000600000000000000" pitchFamily="2" charset="0"/>
              </a:rPr>
              <a:t>Mathematics</a:t>
            </a:r>
            <a:r>
              <a:rPr lang="en-GB" sz="7200" dirty="0">
                <a:solidFill>
                  <a:srgbClr val="C00000"/>
                </a:solidFill>
                <a:latin typeface="Segoe Print" panose="02000600000000000000" pitchFamily="2" charset="0"/>
              </a:rPr>
              <a:t>, </a:t>
            </a:r>
            <a:r>
              <a:rPr lang="en-GB" sz="7200" b="1" dirty="0">
                <a:solidFill>
                  <a:srgbClr val="FF0066"/>
                </a:solidFill>
                <a:latin typeface="Segoe Print" panose="02000600000000000000" pitchFamily="2" charset="0"/>
              </a:rPr>
              <a:t>Understanding the World</a:t>
            </a:r>
            <a:r>
              <a:rPr lang="en-GB" sz="7200" dirty="0">
                <a:solidFill>
                  <a:srgbClr val="FF0066"/>
                </a:solidFill>
                <a:latin typeface="Segoe Print" panose="02000600000000000000" pitchFamily="2" charset="0"/>
              </a:rPr>
              <a:t> </a:t>
            </a:r>
            <a:r>
              <a:rPr lang="en-GB" sz="7200" dirty="0">
                <a:latin typeface="Segoe Print" panose="02000600000000000000" pitchFamily="2" charset="0"/>
              </a:rPr>
              <a:t>and </a:t>
            </a:r>
            <a:r>
              <a:rPr lang="en-GB" sz="7200" b="1" dirty="0">
                <a:latin typeface="Segoe Print" panose="02000600000000000000" pitchFamily="2" charset="0"/>
              </a:rPr>
              <a:t>Expressive Arts and Design</a:t>
            </a:r>
            <a:r>
              <a:rPr lang="en-GB" sz="7200" dirty="0">
                <a:latin typeface="Segoe Print" panose="02000600000000000000" pitchFamily="2" charset="0"/>
              </a:rPr>
              <a:t>.</a:t>
            </a: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0153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2" y="395701"/>
            <a:ext cx="8229600" cy="783431"/>
          </a:xfrm>
        </p:spPr>
        <p:txBody>
          <a:bodyPr/>
          <a:lstStyle/>
          <a:p>
            <a:pPr algn="ctr" eaLnBrk="1" hangingPunct="1">
              <a:lnSpc>
                <a:spcPct val="90000"/>
              </a:lnSpc>
            </a:pPr>
            <a:r>
              <a:rPr lang="en-US" altLang="en-US" sz="4000" b="1" dirty="0">
                <a:latin typeface="Segoe Print" panose="02000600000000000000" pitchFamily="2" charset="0"/>
              </a:rPr>
              <a:t>The Early Years Framework </a:t>
            </a:r>
            <a:endParaRPr lang="en-GB" altLang="en-US" sz="4000" b="1" dirty="0">
              <a:latin typeface="Segoe Print" panose="02000600000000000000" pitchFamily="2" charset="0"/>
            </a:endParaRPr>
          </a:p>
        </p:txBody>
      </p:sp>
      <p:sp>
        <p:nvSpPr>
          <p:cNvPr id="9219" name="Rectangle 3"/>
          <p:cNvSpPr>
            <a:spLocks noGrp="1" noChangeArrowheads="1"/>
          </p:cNvSpPr>
          <p:nvPr>
            <p:ph idx="1"/>
          </p:nvPr>
        </p:nvSpPr>
        <p:spPr>
          <a:xfrm>
            <a:off x="395288" y="1340768"/>
            <a:ext cx="8356600" cy="5401345"/>
          </a:xfrm>
        </p:spPr>
        <p:txBody>
          <a:bodyPr>
            <a:normAutofit fontScale="32500" lnSpcReduction="20000"/>
          </a:bodyPr>
          <a:lstStyle/>
          <a:p>
            <a:pPr marL="0" indent="0">
              <a:lnSpc>
                <a:spcPct val="170000"/>
              </a:lnSpc>
              <a:spcBef>
                <a:spcPts val="0"/>
              </a:spcBef>
              <a:spcAft>
                <a:spcPts val="0"/>
              </a:spcAft>
              <a:buNone/>
            </a:pPr>
            <a:endParaRPr lang="en-GB" sz="7200" dirty="0">
              <a:latin typeface="Segoe Print" panose="02000600000000000000" pitchFamily="2" charset="0"/>
            </a:endParaRPr>
          </a:p>
          <a:p>
            <a:pPr>
              <a:lnSpc>
                <a:spcPct val="170000"/>
              </a:lnSpc>
              <a:spcBef>
                <a:spcPts val="0"/>
              </a:spcBef>
              <a:spcAft>
                <a:spcPts val="0"/>
              </a:spcAft>
            </a:pPr>
            <a:r>
              <a:rPr lang="en-GB" sz="7200" dirty="0">
                <a:latin typeface="Segoe Print" panose="02000600000000000000" pitchFamily="2" charset="0"/>
              </a:rPr>
              <a:t>At the end of the academic year, the class teacher will complete an EYFS profile for all children. All information collated through previous assessments, observations and formal teaching will inform our final judgements against each of the 17 Early Learning Goals. We will only use the terms ‘</a:t>
            </a:r>
            <a:r>
              <a:rPr lang="en-GB" sz="7200" b="1" dirty="0">
                <a:latin typeface="Segoe Print" panose="02000600000000000000" pitchFamily="2" charset="0"/>
              </a:rPr>
              <a:t>emerging</a:t>
            </a:r>
            <a:r>
              <a:rPr lang="en-GB" sz="7200" dirty="0">
                <a:latin typeface="Segoe Print" panose="02000600000000000000" pitchFamily="2" charset="0"/>
              </a:rPr>
              <a:t>’ or ‘</a:t>
            </a:r>
            <a:r>
              <a:rPr lang="en-GB" sz="7200" b="1" dirty="0">
                <a:latin typeface="Segoe Print" panose="02000600000000000000" pitchFamily="2" charset="0"/>
              </a:rPr>
              <a:t>expected</a:t>
            </a:r>
            <a:r>
              <a:rPr lang="en-GB" sz="7200" dirty="0">
                <a:latin typeface="Segoe Print" panose="02000600000000000000" pitchFamily="2" charset="0"/>
              </a:rPr>
              <a:t>’ to describe our final judgements.</a:t>
            </a:r>
          </a:p>
          <a:p>
            <a:pPr marL="274320" indent="-274320" eaLnBrk="1" fontAlgn="auto" hangingPunct="1">
              <a:lnSpc>
                <a:spcPct val="150000"/>
              </a:lnSpc>
              <a:spcAft>
                <a:spcPts val="0"/>
              </a:spcAft>
              <a:buClr>
                <a:schemeClr val="accent3"/>
              </a:buClr>
              <a:buFont typeface="Wingdings 2"/>
              <a:buChar char=""/>
              <a:defRPr/>
            </a:pPr>
            <a:endParaRPr lang="en-US" altLang="en-US" sz="2000" dirty="0">
              <a:latin typeface="Segoe Print" panose="02000600000000000000" pitchFamily="2" charset="0"/>
            </a:endParaRPr>
          </a:p>
          <a:p>
            <a:pPr marL="274320" indent="-274320" eaLnBrk="1" fontAlgn="auto" hangingPunct="1">
              <a:spcAft>
                <a:spcPts val="0"/>
              </a:spcAft>
              <a:buClr>
                <a:schemeClr val="accent3"/>
              </a:buClr>
              <a:buFontTx/>
              <a:buNone/>
              <a:defRPr/>
            </a:pPr>
            <a:endParaRPr lang="en-GB" altLang="en-US" sz="2000" dirty="0">
              <a:latin typeface="Comic Sans MS" pitchFamily="66"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7722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2" y="395701"/>
            <a:ext cx="8229600" cy="783431"/>
          </a:xfrm>
        </p:spPr>
        <p:txBody>
          <a:bodyPr/>
          <a:lstStyle/>
          <a:p>
            <a:pPr algn="ctr" eaLnBrk="1" hangingPunct="1">
              <a:lnSpc>
                <a:spcPct val="90000"/>
              </a:lnSpc>
            </a:pPr>
            <a:r>
              <a:rPr lang="en-US" altLang="en-US" sz="4000" b="1" dirty="0">
                <a:latin typeface="Segoe Print" panose="02000600000000000000" pitchFamily="2" charset="0"/>
              </a:rPr>
              <a:t>The Early Years Framework </a:t>
            </a:r>
            <a:endParaRPr lang="en-GB" altLang="en-US" sz="4000" b="1" dirty="0">
              <a:latin typeface="Segoe Print" panose="02000600000000000000" pitchFamily="2" charset="0"/>
            </a:endParaRPr>
          </a:p>
        </p:txBody>
      </p:sp>
      <p:sp>
        <p:nvSpPr>
          <p:cNvPr id="9219" name="Rectangle 3"/>
          <p:cNvSpPr>
            <a:spLocks noGrp="1" noChangeArrowheads="1"/>
          </p:cNvSpPr>
          <p:nvPr>
            <p:ph idx="1"/>
          </p:nvPr>
        </p:nvSpPr>
        <p:spPr>
          <a:xfrm>
            <a:off x="395288" y="1340768"/>
            <a:ext cx="8356600" cy="5401345"/>
          </a:xfrm>
        </p:spPr>
        <p:txBody>
          <a:bodyPr>
            <a:normAutofit fontScale="40000" lnSpcReduction="20000"/>
          </a:bodyPr>
          <a:lstStyle/>
          <a:p>
            <a:pPr>
              <a:lnSpc>
                <a:spcPct val="170000"/>
              </a:lnSpc>
              <a:spcBef>
                <a:spcPts val="0"/>
              </a:spcBef>
              <a:spcAft>
                <a:spcPts val="0"/>
              </a:spcAft>
            </a:pPr>
            <a:r>
              <a:rPr lang="en-GB" sz="7200" dirty="0">
                <a:latin typeface="Segoe Print" panose="02000600000000000000" pitchFamily="2" charset="0"/>
              </a:rPr>
              <a:t>The EYFS framework has never prescribed a particular teaching approach and the framework holds true to this value. Our philosophy of early year’s education remains the same with play and wellbeing at the heart of everything we do.</a:t>
            </a:r>
          </a:p>
          <a:p>
            <a:pPr>
              <a:lnSpc>
                <a:spcPct val="170000"/>
              </a:lnSpc>
              <a:spcBef>
                <a:spcPts val="0"/>
              </a:spcBef>
              <a:spcAft>
                <a:spcPts val="0"/>
              </a:spcAft>
            </a:pPr>
            <a:endParaRPr lang="en-GB" sz="7200" dirty="0">
              <a:latin typeface="Segoe Print" panose="02000600000000000000" pitchFamily="2" charset="0"/>
            </a:endParaRPr>
          </a:p>
          <a:p>
            <a:pPr marL="274320" indent="-274320" eaLnBrk="1" fontAlgn="auto" hangingPunct="1">
              <a:lnSpc>
                <a:spcPct val="150000"/>
              </a:lnSpc>
              <a:spcAft>
                <a:spcPts val="0"/>
              </a:spcAft>
              <a:buClr>
                <a:schemeClr val="accent3"/>
              </a:buClr>
              <a:buFont typeface="Wingdings 2"/>
              <a:buChar char=""/>
              <a:defRPr/>
            </a:pPr>
            <a:endParaRPr lang="en-US" altLang="en-US" sz="2000" dirty="0">
              <a:latin typeface="Segoe Print" panose="02000600000000000000" pitchFamily="2" charset="0"/>
            </a:endParaRPr>
          </a:p>
          <a:p>
            <a:pPr marL="274320" indent="-274320" eaLnBrk="1" fontAlgn="auto" hangingPunct="1">
              <a:spcAft>
                <a:spcPts val="0"/>
              </a:spcAft>
              <a:buClr>
                <a:schemeClr val="accent3"/>
              </a:buClr>
              <a:buFontTx/>
              <a:buNone/>
              <a:defRPr/>
            </a:pPr>
            <a:endParaRPr lang="en-GB" altLang="en-US" sz="2000" dirty="0">
              <a:latin typeface="Comic Sans MS" pitchFamily="66"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a:p>
            <a:pPr marL="274320" indent="-274320" eaLnBrk="1" fontAlgn="auto" hangingPunct="1">
              <a:spcAft>
                <a:spcPts val="0"/>
              </a:spcAft>
              <a:buClr>
                <a:schemeClr val="accent3"/>
              </a:buClr>
              <a:buFont typeface="Wingdings 2"/>
              <a:buChar char=""/>
              <a:defRPr/>
            </a:pPr>
            <a:endParaRPr lang="en-GB" altLang="en-US" sz="2000" dirty="0">
              <a:latin typeface="Tempus Sans ITC" pitchFamily="82" charset="0"/>
            </a:endParaRPr>
          </a:p>
        </p:txBody>
      </p:sp>
      <p:pic>
        <p:nvPicPr>
          <p:cNvPr id="6" name="Picture 5"/>
          <p:cNvPicPr/>
          <p:nvPr/>
        </p:nvPicPr>
        <p:blipFill rotWithShape="1">
          <a:blip r:embed="rId3">
            <a:clrChange>
              <a:clrFrom>
                <a:srgbClr val="D9AEC6"/>
              </a:clrFrom>
              <a:clrTo>
                <a:srgbClr val="D9AEC6">
                  <a:alpha val="0"/>
                </a:srgbClr>
              </a:clrTo>
            </a:clrChange>
          </a:blip>
          <a:srcRect r="51633" b="56376"/>
          <a:stretch/>
        </p:blipFill>
        <p:spPr bwMode="auto">
          <a:xfrm>
            <a:off x="7812088" y="404813"/>
            <a:ext cx="1122362" cy="10795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7867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ew Entrants Meeting 2021 [Compatibility Mode]" id="{34A164AA-2C79-45BA-A3DC-ADAC7EB1B06F}" vid="{FC110D5C-F49D-4E3C-A716-A1800449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054F563679E43AEE30E139182C02D" ma:contentTypeVersion="19" ma:contentTypeDescription="Create a new document." ma:contentTypeScope="" ma:versionID="24d98d36de14118b964a66063326afd1">
  <xsd:schema xmlns:xsd="http://www.w3.org/2001/XMLSchema" xmlns:xs="http://www.w3.org/2001/XMLSchema" xmlns:p="http://schemas.microsoft.com/office/2006/metadata/properties" xmlns:ns2="ae79323d-bcd9-4829-ae8e-04ae6b6fb0b5" xmlns:ns3="5a7bb89c-85fc-4bc1-94a5-1cfe411e0c23" targetNamespace="http://schemas.microsoft.com/office/2006/metadata/properties" ma:root="true" ma:fieldsID="49fb7458a530c1485c1f327bb359e5be" ns2:_="" ns3:_="">
    <xsd:import namespace="ae79323d-bcd9-4829-ae8e-04ae6b6fb0b5"/>
    <xsd:import namespace="5a7bb89c-85fc-4bc1-94a5-1cfe411e0c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9323d-bcd9-4829-ae8e-04ae6b6fb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7f4c691-d9bf-4cb9-9a01-38f7af67c6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7bb89c-85fc-4bc1-94a5-1cfe411e0c2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2d54ec-7058-4280-8c0f-b858ad95c44f}" ma:internalName="TaxCatchAll" ma:showField="CatchAllData" ma:web="5a7bb89c-85fc-4bc1-94a5-1cfe411e0c2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79323d-bcd9-4829-ae8e-04ae6b6fb0b5">
      <Terms xmlns="http://schemas.microsoft.com/office/infopath/2007/PartnerControls"/>
    </lcf76f155ced4ddcb4097134ff3c332f>
    <TaxCatchAll xmlns="5a7bb89c-85fc-4bc1-94a5-1cfe411e0c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F4C9DE-9E24-45B1-B547-217198C1C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9323d-bcd9-4829-ae8e-04ae6b6fb0b5"/>
    <ds:schemaRef ds:uri="5a7bb89c-85fc-4bc1-94a5-1cfe411e0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069899-AAFD-4BD1-93F8-F6D55C5C0CCB}">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d94e18aa-7d76-47fc-a1c7-2b978856e872"/>
    <ds:schemaRef ds:uri="d0e9156a-c738-4414-9539-d1e4afb2ec1c"/>
    <ds:schemaRef ds:uri="http://www.w3.org/XML/1998/namespace"/>
    <ds:schemaRef ds:uri="ae79323d-bcd9-4829-ae8e-04ae6b6fb0b5"/>
    <ds:schemaRef ds:uri="5a7bb89c-85fc-4bc1-94a5-1cfe411e0c23"/>
  </ds:schemaRefs>
</ds:datastoreItem>
</file>

<file path=customXml/itemProps3.xml><?xml version="1.0" encoding="utf-8"?>
<ds:datastoreItem xmlns:ds="http://schemas.openxmlformats.org/officeDocument/2006/customXml" ds:itemID="{96F68463-7019-4456-AEB5-E7D787ACD4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5116</TotalTime>
  <Words>1243</Words>
  <Application>Microsoft Office PowerPoint</Application>
  <PresentationFormat>On-screen Show (4:3)</PresentationFormat>
  <Paragraphs>146</Paragraphs>
  <Slides>19</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Comic Sans MS</vt:lpstr>
      <vt:lpstr>Constantia</vt:lpstr>
      <vt:lpstr>Segoe Print</vt:lpstr>
      <vt:lpstr>Tempus Sans ITC</vt:lpstr>
      <vt:lpstr>Times New Roman</vt:lpstr>
      <vt:lpstr>Wingdings</vt:lpstr>
      <vt:lpstr>Wingdings 2</vt:lpstr>
      <vt:lpstr>Flow</vt:lpstr>
      <vt:lpstr>Welcome to Crigglestone St James CE Primary Academy  </vt:lpstr>
      <vt:lpstr>PowerPoint Presentation</vt:lpstr>
      <vt:lpstr>PowerPoint Presentation</vt:lpstr>
      <vt:lpstr>PowerPoint Presentation</vt:lpstr>
      <vt:lpstr>Transition </vt:lpstr>
      <vt:lpstr>What is the Early Years Foundation Stage? </vt:lpstr>
      <vt:lpstr>The Early Years Framework </vt:lpstr>
      <vt:lpstr>The Early Years Framework </vt:lpstr>
      <vt:lpstr>The Early Years Framework </vt:lpstr>
      <vt:lpstr>Tapestry</vt:lpstr>
      <vt:lpstr>Phonics and Reading</vt:lpstr>
      <vt:lpstr>Our Topics</vt:lpstr>
      <vt:lpstr>Typical Day in Reception</vt:lpstr>
      <vt:lpstr>PowerPoint Presentation</vt:lpstr>
      <vt:lpstr>PowerPoint Presentation</vt:lpstr>
      <vt:lpstr>PowerPoint Presentation</vt:lpstr>
      <vt:lpstr>Parents as Partners </vt:lpstr>
      <vt:lpstr>Finally…</vt:lpstr>
      <vt:lpstr>PowerPoint Presentation</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Frankie Anderson</cp:lastModifiedBy>
  <cp:revision>248</cp:revision>
  <cp:lastPrinted>2019-06-27T16:25:15Z</cp:lastPrinted>
  <dcterms:created xsi:type="dcterms:W3CDTF">2005-06-06T15:11:20Z</dcterms:created>
  <dcterms:modified xsi:type="dcterms:W3CDTF">2026-06-18T19:39:33Z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0x010100F73054F563679E43AEE30E139182C02D</vt:lpwstr>
  </property>
  <property fmtid="{D5CDD505-2E9C-101B-9397-08002B2CF9AE}" pid="3" name="MediaServiceImageTags">
    <vt:lpwstr/>
  </property>
</Properties>
</file>