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67" r:id="rId7"/>
    <p:sldId id="265" r:id="rId8"/>
    <p:sldId id="266" r:id="rId9"/>
    <p:sldId id="268" r:id="rId10"/>
    <p:sldId id="269" r:id="rId11"/>
    <p:sldId id="270" r:id="rId12"/>
    <p:sldId id="271" r:id="rId13"/>
    <p:sldId id="258" r:id="rId14"/>
    <p:sldId id="263" r:id="rId15"/>
    <p:sldId id="261"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1B5D3"/>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22E55-9A3A-492C-AFB1-63EE6233B2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5E05EC5-D843-43F8-A5F1-CD01DB3702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D843ADA-2964-465E-95B7-CE9FFD7BF830}"/>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3546049D-6B63-4967-B9F4-C87B9BB40A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BC8384-AFD7-4038-8C98-A56B33A1A6E4}"/>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135715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202C-8FA7-4C14-9D85-FC6854A4CE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EDA50C-0162-474D-B9D1-045FAC0FE4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AA6E98-5568-4DEE-B504-CCCC4E8264E3}"/>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C2F15351-27E0-4EB8-B94F-33A945B418F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94F933-B9EA-43DB-811D-536BA907A7A8}"/>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2267231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9A612E-886F-4305-8D00-17E36010FF2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E145680-532A-48B1-A0A4-D4DDF3E998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512A1F-F13E-4D07-BFB8-CBEE1A52B4EE}"/>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BE211ED8-9650-4BA3-A98D-A2FF79CD8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C3EAA3-219C-4F90-B5E1-FF627DC4197A}"/>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3514224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F873A-5FCA-4A44-8A0D-9546619C75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1D358A-A6F1-4B47-B092-6F414C187F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0DAE8B-33FC-497F-AEBE-B9029FAF9A52}"/>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19639A98-FF7F-4341-A8E9-DF75C004EE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E692E7-CDE6-405F-AD44-EF372CAD1245}"/>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704900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47D71-FC64-4969-8688-93819D4693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48EC41D-C13E-483A-ACBF-EAC9406766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891A4D-9868-430F-901F-EA950436B259}"/>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0BCA589D-58D4-454C-AC3D-FD9CA5BB7F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F232B3-A5C4-41FA-928A-85F0581626E7}"/>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71385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F46C7-9876-4020-A8B3-6F882D3423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3A502B-5F81-4C6C-9E0C-49CB770DCA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CAED9A4-51AF-42C7-A6A1-9D6809C0A4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35DF01-BE27-44E8-BD01-38F9FE005855}"/>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6" name="Footer Placeholder 5">
            <a:extLst>
              <a:ext uri="{FF2B5EF4-FFF2-40B4-BE49-F238E27FC236}">
                <a16:creationId xmlns:a16="http://schemas.microsoft.com/office/drawing/2014/main" id="{742CD03B-6DD7-4C3A-8C82-ACB3692E5E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D85DF7-5140-45DE-8289-BD6408B530C5}"/>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3454520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5DBA6-0C38-41E1-BDF7-0691719AB7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26AE6E-E750-4DCF-8297-38106F748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86A557-C517-457F-9EBA-5871302157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C28B84-EFC5-4654-B78A-592602A97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0CD99C-BEA5-4451-9888-7F279B8096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6AA9052-5BA0-4AD5-A442-B88F253D4E55}"/>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8" name="Footer Placeholder 7">
            <a:extLst>
              <a:ext uri="{FF2B5EF4-FFF2-40B4-BE49-F238E27FC236}">
                <a16:creationId xmlns:a16="http://schemas.microsoft.com/office/drawing/2014/main" id="{64C71F68-B899-4CEA-988E-616E84CEAF6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D3486FA-5491-401D-A439-AA62504BBB72}"/>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1855898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965A4-A269-485C-839E-5A7EF1FE780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98988C7-7276-4771-BFE6-20090051AD92}"/>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4" name="Footer Placeholder 3">
            <a:extLst>
              <a:ext uri="{FF2B5EF4-FFF2-40B4-BE49-F238E27FC236}">
                <a16:creationId xmlns:a16="http://schemas.microsoft.com/office/drawing/2014/main" id="{0D2A462C-DFC9-494D-9B52-48E690998C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7F8B04-A5CF-497E-8F3C-A58680BF0B7A}"/>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84438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42F496-46CA-4E39-865A-C967321A8896}"/>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3" name="Footer Placeholder 2">
            <a:extLst>
              <a:ext uri="{FF2B5EF4-FFF2-40B4-BE49-F238E27FC236}">
                <a16:creationId xmlns:a16="http://schemas.microsoft.com/office/drawing/2014/main" id="{9FD2D50D-7DC5-4AAD-8282-5D0FA966AA4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03BBEF6-F75F-400F-92B2-90B4684D3227}"/>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3530479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19639-DB96-4EC4-BD57-FE48089284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E85DA7-F79E-4A1B-BA76-250021007E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99D624-4685-4DB0-8F3D-0A4D22878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D69A3D-149A-4491-97E2-3097508CA138}"/>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6" name="Footer Placeholder 5">
            <a:extLst>
              <a:ext uri="{FF2B5EF4-FFF2-40B4-BE49-F238E27FC236}">
                <a16:creationId xmlns:a16="http://schemas.microsoft.com/office/drawing/2014/main" id="{E734DA56-24EE-42D0-ACED-1804494E40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9F8B0D-9560-4C3F-9395-DD595ECB586D}"/>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204144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8C4CD-7724-4172-B6E1-C5CE6076E2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6CE3AED-1C0E-4AEF-B33D-C084B3E750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72E817-ABB6-47E2-8889-06BF09278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9F414E-8330-4B39-A25F-3680F751166B}"/>
              </a:ext>
            </a:extLst>
          </p:cNvPr>
          <p:cNvSpPr>
            <a:spLocks noGrp="1"/>
          </p:cNvSpPr>
          <p:nvPr>
            <p:ph type="dt" sz="half" idx="10"/>
          </p:nvPr>
        </p:nvSpPr>
        <p:spPr/>
        <p:txBody>
          <a:bodyPr/>
          <a:lstStyle/>
          <a:p>
            <a:fld id="{72B1B2E2-281B-40F3-A6FB-5F929F8E2991}" type="datetimeFigureOut">
              <a:rPr lang="en-GB" smtClean="0"/>
              <a:t>13/03/2026</a:t>
            </a:fld>
            <a:endParaRPr lang="en-GB"/>
          </a:p>
        </p:txBody>
      </p:sp>
      <p:sp>
        <p:nvSpPr>
          <p:cNvPr id="6" name="Footer Placeholder 5">
            <a:extLst>
              <a:ext uri="{FF2B5EF4-FFF2-40B4-BE49-F238E27FC236}">
                <a16:creationId xmlns:a16="http://schemas.microsoft.com/office/drawing/2014/main" id="{52266148-1286-407A-8777-C468AB8A68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C2FD5A-EB46-49AA-9D05-45343346DB25}"/>
              </a:ext>
            </a:extLst>
          </p:cNvPr>
          <p:cNvSpPr>
            <a:spLocks noGrp="1"/>
          </p:cNvSpPr>
          <p:nvPr>
            <p:ph type="sldNum" sz="quarter" idx="12"/>
          </p:nvPr>
        </p:nvSpPr>
        <p:spPr/>
        <p:txBody>
          <a:bodyPr/>
          <a:lstStyle/>
          <a:p>
            <a:fld id="{C8AC4A08-7FC3-4F39-9B7C-85AF1F737A88}" type="slidenum">
              <a:rPr lang="en-GB" smtClean="0"/>
              <a:t>‹#›</a:t>
            </a:fld>
            <a:endParaRPr lang="en-GB"/>
          </a:p>
        </p:txBody>
      </p:sp>
    </p:spTree>
    <p:extLst>
      <p:ext uri="{BB962C8B-B14F-4D97-AF65-F5344CB8AC3E}">
        <p14:creationId xmlns:p14="http://schemas.microsoft.com/office/powerpoint/2010/main" val="3859709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A3AC09-C97D-47CE-93D6-1EA815800E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4DB9742-0885-4F86-A2B5-1A9D311829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A15EF2-AFA3-45CB-A44C-25E1BB171E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B1B2E2-281B-40F3-A6FB-5F929F8E2991}" type="datetimeFigureOut">
              <a:rPr lang="en-GB" smtClean="0"/>
              <a:t>13/03/2026</a:t>
            </a:fld>
            <a:endParaRPr lang="en-GB"/>
          </a:p>
        </p:txBody>
      </p:sp>
      <p:sp>
        <p:nvSpPr>
          <p:cNvPr id="5" name="Footer Placeholder 4">
            <a:extLst>
              <a:ext uri="{FF2B5EF4-FFF2-40B4-BE49-F238E27FC236}">
                <a16:creationId xmlns:a16="http://schemas.microsoft.com/office/drawing/2014/main" id="{3C7A7027-75F8-461D-9901-EAF5CCC3F7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6EF0A5D-F779-4103-817E-703983E18B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C4A08-7FC3-4F39-9B7C-85AF1F737A88}" type="slidenum">
              <a:rPr lang="en-GB" smtClean="0"/>
              <a:t>‹#›</a:t>
            </a:fld>
            <a:endParaRPr lang="en-GB"/>
          </a:p>
        </p:txBody>
      </p:sp>
    </p:spTree>
    <p:extLst>
      <p:ext uri="{BB962C8B-B14F-4D97-AF65-F5344CB8AC3E}">
        <p14:creationId xmlns:p14="http://schemas.microsoft.com/office/powerpoint/2010/main" val="2534444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ome.oxfordowl.co.uk/english/primary-spell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1B5D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456CD-92E4-4ABB-B0ED-250A7AA82C5C}"/>
              </a:ext>
            </a:extLst>
          </p:cNvPr>
          <p:cNvSpPr>
            <a:spLocks noGrp="1"/>
          </p:cNvSpPr>
          <p:nvPr>
            <p:ph type="ctrTitle"/>
          </p:nvPr>
        </p:nvSpPr>
        <p:spPr>
          <a:xfrm>
            <a:off x="1524000" y="1253315"/>
            <a:ext cx="9144000" cy="1201769"/>
          </a:xfrm>
        </p:spPr>
        <p:txBody>
          <a:bodyPr/>
          <a:lstStyle/>
          <a:p>
            <a:r>
              <a:rPr lang="en-GB" b="1" dirty="0">
                <a:latin typeface="Twinkl Cursive Unlooped" panose="02000000000000000000" pitchFamily="2" charset="0"/>
              </a:rPr>
              <a:t>RWI Spellings </a:t>
            </a:r>
          </a:p>
        </p:txBody>
      </p:sp>
      <p:sp>
        <p:nvSpPr>
          <p:cNvPr id="3" name="Subtitle 2">
            <a:extLst>
              <a:ext uri="{FF2B5EF4-FFF2-40B4-BE49-F238E27FC236}">
                <a16:creationId xmlns:a16="http://schemas.microsoft.com/office/drawing/2014/main" id="{360AED3C-1639-4C8B-80A5-4D853B274BA8}"/>
              </a:ext>
            </a:extLst>
          </p:cNvPr>
          <p:cNvSpPr>
            <a:spLocks noGrp="1"/>
          </p:cNvSpPr>
          <p:nvPr>
            <p:ph type="subTitle" idx="1"/>
          </p:nvPr>
        </p:nvSpPr>
        <p:spPr>
          <a:xfrm>
            <a:off x="1558030" y="2455084"/>
            <a:ext cx="9144000" cy="1655762"/>
          </a:xfrm>
        </p:spPr>
        <p:txBody>
          <a:bodyPr/>
          <a:lstStyle/>
          <a:p>
            <a:r>
              <a:rPr lang="en-GB" dirty="0">
                <a:latin typeface="Twinkl Cursive Unlooped" panose="02000000000000000000" pitchFamily="2" charset="0"/>
              </a:rPr>
              <a:t>Updates and question opportunities </a:t>
            </a:r>
          </a:p>
        </p:txBody>
      </p:sp>
      <p:pic>
        <p:nvPicPr>
          <p:cNvPr id="5" name="Picture 4">
            <a:extLst>
              <a:ext uri="{FF2B5EF4-FFF2-40B4-BE49-F238E27FC236}">
                <a16:creationId xmlns:a16="http://schemas.microsoft.com/office/drawing/2014/main" id="{A0764D67-44E1-4E13-91AD-BE20C88D553F}"/>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18694" b="82341" l="10000" r="90000"/>
                    </a14:imgEffect>
                  </a14:imgLayer>
                </a14:imgProps>
              </a:ext>
            </a:extLst>
          </a:blip>
          <a:srcRect t="10738" b="9703"/>
          <a:stretch/>
        </p:blipFill>
        <p:spPr>
          <a:xfrm>
            <a:off x="3542191" y="0"/>
            <a:ext cx="5308846" cy="1683012"/>
          </a:xfrm>
          <a:prstGeom prst="rect">
            <a:avLst/>
          </a:prstGeom>
        </p:spPr>
      </p:pic>
      <p:pic>
        <p:nvPicPr>
          <p:cNvPr id="7" name="Picture 6">
            <a:extLst>
              <a:ext uri="{FF2B5EF4-FFF2-40B4-BE49-F238E27FC236}">
                <a16:creationId xmlns:a16="http://schemas.microsoft.com/office/drawing/2014/main" id="{74EE79F7-B084-4EB0-B97B-323DA5DC08DC}"/>
              </a:ext>
            </a:extLst>
          </p:cNvPr>
          <p:cNvPicPr>
            <a:picLocks noChangeAspect="1"/>
          </p:cNvPicPr>
          <p:nvPr/>
        </p:nvPicPr>
        <p:blipFill rotWithShape="1">
          <a:blip r:embed="rId4"/>
          <a:srcRect l="4442" t="4412" r="3122" b="5066"/>
          <a:stretch/>
        </p:blipFill>
        <p:spPr>
          <a:xfrm>
            <a:off x="3746376" y="3089429"/>
            <a:ext cx="4767309" cy="3568824"/>
          </a:xfrm>
          <a:prstGeom prst="rect">
            <a:avLst/>
          </a:prstGeom>
        </p:spPr>
      </p:pic>
    </p:spTree>
    <p:extLst>
      <p:ext uri="{BB962C8B-B14F-4D97-AF65-F5344CB8AC3E}">
        <p14:creationId xmlns:p14="http://schemas.microsoft.com/office/powerpoint/2010/main" val="3928904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0ED53-3D40-46D5-AE0A-0CEA0CD787F0}"/>
              </a:ext>
            </a:extLst>
          </p:cNvPr>
          <p:cNvSpPr>
            <a:spLocks noGrp="1"/>
          </p:cNvSpPr>
          <p:nvPr>
            <p:ph type="title"/>
          </p:nvPr>
        </p:nvSpPr>
        <p:spPr/>
        <p:txBody>
          <a:bodyPr/>
          <a:lstStyle/>
          <a:p>
            <a:r>
              <a:rPr lang="en-GB" b="1" dirty="0">
                <a:solidFill>
                  <a:srgbClr val="7030A0"/>
                </a:solidFill>
                <a:latin typeface="Twinkl Cursive Unlooped" panose="02000000000000000000" pitchFamily="2" charset="0"/>
              </a:rPr>
              <a:t>Y1 spellings – how does this fit in?</a:t>
            </a:r>
          </a:p>
        </p:txBody>
      </p:sp>
      <p:sp>
        <p:nvSpPr>
          <p:cNvPr id="3" name="Content Placeholder 2">
            <a:extLst>
              <a:ext uri="{FF2B5EF4-FFF2-40B4-BE49-F238E27FC236}">
                <a16:creationId xmlns:a16="http://schemas.microsoft.com/office/drawing/2014/main" id="{88894620-527C-4660-9DD7-FBC32FAC0629}"/>
              </a:ext>
            </a:extLst>
          </p:cNvPr>
          <p:cNvSpPr>
            <a:spLocks noGrp="1"/>
          </p:cNvSpPr>
          <p:nvPr>
            <p:ph idx="1"/>
          </p:nvPr>
        </p:nvSpPr>
        <p:spPr/>
        <p:txBody>
          <a:bodyPr/>
          <a:lstStyle/>
          <a:p>
            <a:r>
              <a:rPr lang="en-GB" dirty="0">
                <a:latin typeface="Twinkl Cursive Unlooped" panose="02000000000000000000" pitchFamily="2" charset="0"/>
              </a:rPr>
              <a:t>The spelling concepts from the National Curriculum, that need to be taught in Y1, have been mapped out to match the RWI phonics programme.</a:t>
            </a:r>
          </a:p>
          <a:p>
            <a:r>
              <a:rPr lang="en-GB" dirty="0">
                <a:latin typeface="Twinkl Cursive Unlooped" panose="02000000000000000000" pitchFamily="2" charset="0"/>
              </a:rPr>
              <a:t>The spelling programme doesn’t start until year 2 but we are going to follow the same structure in Y1 so we are consistent. </a:t>
            </a:r>
          </a:p>
          <a:p>
            <a:r>
              <a:rPr lang="en-GB" dirty="0">
                <a:latin typeface="Twinkl Cursive Unlooped" panose="02000000000000000000" pitchFamily="2" charset="0"/>
              </a:rPr>
              <a:t>Children in Y1 will bring home the grey spelling book with their log and learn sheet with the spellings that they need to practise. </a:t>
            </a:r>
          </a:p>
        </p:txBody>
      </p:sp>
    </p:spTree>
    <p:extLst>
      <p:ext uri="{BB962C8B-B14F-4D97-AF65-F5344CB8AC3E}">
        <p14:creationId xmlns:p14="http://schemas.microsoft.com/office/powerpoint/2010/main" val="9512494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62BD1-EB7F-475D-944C-4A0C688E5398}"/>
              </a:ext>
            </a:extLst>
          </p:cNvPr>
          <p:cNvSpPr>
            <a:spLocks noGrp="1"/>
          </p:cNvSpPr>
          <p:nvPr>
            <p:ph type="title"/>
          </p:nvPr>
        </p:nvSpPr>
        <p:spPr>
          <a:xfrm>
            <a:off x="838200" y="-291894"/>
            <a:ext cx="10515600" cy="1325563"/>
          </a:xfrm>
        </p:spPr>
        <p:txBody>
          <a:bodyPr/>
          <a:lstStyle/>
          <a:p>
            <a:r>
              <a:rPr lang="en-GB" b="1" dirty="0">
                <a:solidFill>
                  <a:srgbClr val="FF0000"/>
                </a:solidFill>
                <a:latin typeface="Twinkl Cursive Unlooped" panose="02000000000000000000" pitchFamily="2" charset="0"/>
              </a:rPr>
              <a:t>Homework – how can I help? </a:t>
            </a:r>
          </a:p>
        </p:txBody>
      </p:sp>
      <p:sp>
        <p:nvSpPr>
          <p:cNvPr id="3" name="Content Placeholder 2">
            <a:extLst>
              <a:ext uri="{FF2B5EF4-FFF2-40B4-BE49-F238E27FC236}">
                <a16:creationId xmlns:a16="http://schemas.microsoft.com/office/drawing/2014/main" id="{0E916F4C-4B7A-41EC-A4CF-61BD4DB123B7}"/>
              </a:ext>
            </a:extLst>
          </p:cNvPr>
          <p:cNvSpPr>
            <a:spLocks noGrp="1"/>
          </p:cNvSpPr>
          <p:nvPr>
            <p:ph idx="1"/>
          </p:nvPr>
        </p:nvSpPr>
        <p:spPr>
          <a:xfrm>
            <a:off x="133862" y="754602"/>
            <a:ext cx="9187691" cy="5956916"/>
          </a:xfrm>
        </p:spPr>
        <p:txBody>
          <a:bodyPr>
            <a:noAutofit/>
          </a:bodyPr>
          <a:lstStyle/>
          <a:p>
            <a:r>
              <a:rPr lang="en-GB" sz="2400" dirty="0">
                <a:latin typeface="Twinkl Cursive Unlooped" panose="02000000000000000000" pitchFamily="2" charset="0"/>
              </a:rPr>
              <a:t>For each unit, children will bring home a new log and learn sheet. </a:t>
            </a:r>
          </a:p>
          <a:p>
            <a:r>
              <a:rPr lang="en-GB" sz="2400" dirty="0">
                <a:latin typeface="Twinkl Cursive Unlooped" panose="02000000000000000000" pitchFamily="2" charset="0"/>
              </a:rPr>
              <a:t>Their speed spell will be words from previous units that they are still working on. These need to be practiced and will be brought home after session 1. </a:t>
            </a:r>
          </a:p>
          <a:p>
            <a:r>
              <a:rPr lang="en-GB" sz="2400" dirty="0">
                <a:latin typeface="Twinkl Cursive Unlooped" panose="02000000000000000000" pitchFamily="2" charset="0"/>
              </a:rPr>
              <a:t>The words to log and learn will be words from the current unit they are learning. These need to be practise and will be brought home after session 3. </a:t>
            </a:r>
          </a:p>
          <a:p>
            <a:r>
              <a:rPr lang="en-GB" sz="2400" dirty="0">
                <a:latin typeface="Twinkl Cursive Unlooped" panose="02000000000000000000" pitchFamily="2" charset="0"/>
              </a:rPr>
              <a:t>Grey spelling books need to be brought back to school every day so children can practise their spellings at school and at home. </a:t>
            </a:r>
          </a:p>
          <a:p>
            <a:r>
              <a:rPr lang="en-GB" sz="2400" dirty="0">
                <a:latin typeface="Twinkl Cursive Unlooped" panose="02000000000000000000" pitchFamily="2" charset="0"/>
              </a:rPr>
              <a:t>Units should typically take a week but to ensure we are not rushing through spelling concepts and moving children on if they are not ready, units may take longer than a week. Please check your child’s spelling book to see what spelling concept is being taught. </a:t>
            </a:r>
          </a:p>
          <a:p>
            <a:r>
              <a:rPr lang="en-GB" sz="2400" dirty="0">
                <a:hlinkClick r:id="rId2"/>
              </a:rPr>
              <a:t>https://home.oxfordowl.co.uk/english/primary-spelling/</a:t>
            </a:r>
            <a:r>
              <a:rPr lang="en-GB" sz="2400" dirty="0"/>
              <a:t> </a:t>
            </a:r>
          </a:p>
        </p:txBody>
      </p:sp>
      <p:pic>
        <p:nvPicPr>
          <p:cNvPr id="4" name="Picture 3">
            <a:extLst>
              <a:ext uri="{FF2B5EF4-FFF2-40B4-BE49-F238E27FC236}">
                <a16:creationId xmlns:a16="http://schemas.microsoft.com/office/drawing/2014/main" id="{2D3A7256-030A-429B-84AB-2874C6DEF4BF}"/>
              </a:ext>
            </a:extLst>
          </p:cNvPr>
          <p:cNvPicPr>
            <a:picLocks noChangeAspect="1"/>
          </p:cNvPicPr>
          <p:nvPr/>
        </p:nvPicPr>
        <p:blipFill>
          <a:blip r:embed="rId3"/>
          <a:stretch>
            <a:fillRect/>
          </a:stretch>
        </p:blipFill>
        <p:spPr>
          <a:xfrm>
            <a:off x="9321553" y="215802"/>
            <a:ext cx="2736585" cy="3581862"/>
          </a:xfrm>
          <a:prstGeom prst="rect">
            <a:avLst/>
          </a:prstGeom>
        </p:spPr>
      </p:pic>
      <p:cxnSp>
        <p:nvCxnSpPr>
          <p:cNvPr id="6" name="Straight Arrow Connector 5">
            <a:extLst>
              <a:ext uri="{FF2B5EF4-FFF2-40B4-BE49-F238E27FC236}">
                <a16:creationId xmlns:a16="http://schemas.microsoft.com/office/drawing/2014/main" id="{8EC07CB8-207B-4DD0-BF21-F57AA7205ABF}"/>
              </a:ext>
            </a:extLst>
          </p:cNvPr>
          <p:cNvCxnSpPr>
            <a:cxnSpLocks/>
          </p:cNvCxnSpPr>
          <p:nvPr/>
        </p:nvCxnSpPr>
        <p:spPr>
          <a:xfrm flipV="1">
            <a:off x="8602462" y="1242876"/>
            <a:ext cx="941033" cy="3728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5641D21B-588F-44A1-90A9-D7E1CA01A2E5}"/>
              </a:ext>
            </a:extLst>
          </p:cNvPr>
          <p:cNvCxnSpPr>
            <a:cxnSpLocks/>
          </p:cNvCxnSpPr>
          <p:nvPr/>
        </p:nvCxnSpPr>
        <p:spPr>
          <a:xfrm flipV="1">
            <a:off x="8993080" y="2636670"/>
            <a:ext cx="674703" cy="3018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3584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96EB6-0B5B-4F5C-9FFE-6B5264942717}"/>
              </a:ext>
            </a:extLst>
          </p:cNvPr>
          <p:cNvSpPr>
            <a:spLocks noGrp="1"/>
          </p:cNvSpPr>
          <p:nvPr>
            <p:ph type="title"/>
          </p:nvPr>
        </p:nvSpPr>
        <p:spPr/>
        <p:txBody>
          <a:bodyPr/>
          <a:lstStyle/>
          <a:p>
            <a:r>
              <a:rPr lang="en-GB" b="1" dirty="0">
                <a:solidFill>
                  <a:srgbClr val="FF3399"/>
                </a:solidFill>
                <a:latin typeface="Twinkl Cursive Unlooped" panose="02000000000000000000" pitchFamily="2" charset="0"/>
              </a:rPr>
              <a:t>Next steps for us. </a:t>
            </a:r>
          </a:p>
        </p:txBody>
      </p:sp>
      <p:sp>
        <p:nvSpPr>
          <p:cNvPr id="3" name="Content Placeholder 2">
            <a:extLst>
              <a:ext uri="{FF2B5EF4-FFF2-40B4-BE49-F238E27FC236}">
                <a16:creationId xmlns:a16="http://schemas.microsoft.com/office/drawing/2014/main" id="{3DD13954-CD47-46F5-A073-B8CE8EF4CC1F}"/>
              </a:ext>
            </a:extLst>
          </p:cNvPr>
          <p:cNvSpPr>
            <a:spLocks noGrp="1"/>
          </p:cNvSpPr>
          <p:nvPr>
            <p:ph idx="1"/>
          </p:nvPr>
        </p:nvSpPr>
        <p:spPr/>
        <p:txBody>
          <a:bodyPr/>
          <a:lstStyle/>
          <a:p>
            <a:r>
              <a:rPr lang="en-GB" dirty="0">
                <a:latin typeface="Twinkl Cursive Unlooped" panose="02000000000000000000" pitchFamily="2" charset="0"/>
              </a:rPr>
              <a:t>Looking at ways to enhance our spelling homework using online resources. </a:t>
            </a:r>
          </a:p>
          <a:p>
            <a:r>
              <a:rPr lang="en-GB" dirty="0">
                <a:latin typeface="Twinkl Cursive Unlooped" panose="02000000000000000000" pitchFamily="2" charset="0"/>
              </a:rPr>
              <a:t>We will be moving to half termly assessments using the RWI spelling tests that link with the units that they have been taught. This is so we can identify gaps and go over any units that they are not confident with. </a:t>
            </a:r>
          </a:p>
          <a:p>
            <a:r>
              <a:rPr lang="en-GB" dirty="0">
                <a:latin typeface="Twinkl Cursive Unlooped" panose="02000000000000000000" pitchFamily="2" charset="0"/>
              </a:rPr>
              <a:t>Decisions on how we can communicate the spelling progress of your child further. </a:t>
            </a:r>
          </a:p>
        </p:txBody>
      </p:sp>
    </p:spTree>
    <p:extLst>
      <p:ext uri="{BB962C8B-B14F-4D97-AF65-F5344CB8AC3E}">
        <p14:creationId xmlns:p14="http://schemas.microsoft.com/office/powerpoint/2010/main" val="2575432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B2121-6CE4-40D8-828B-C0D873ED5775}"/>
              </a:ext>
            </a:extLst>
          </p:cNvPr>
          <p:cNvSpPr>
            <a:spLocks noGrp="1"/>
          </p:cNvSpPr>
          <p:nvPr>
            <p:ph type="title"/>
          </p:nvPr>
        </p:nvSpPr>
        <p:spPr>
          <a:xfrm>
            <a:off x="3314700" y="2256068"/>
            <a:ext cx="5562600" cy="1325563"/>
          </a:xfrm>
        </p:spPr>
        <p:txBody>
          <a:bodyPr>
            <a:normAutofit/>
          </a:bodyPr>
          <a:lstStyle/>
          <a:p>
            <a:r>
              <a:rPr lang="en-GB" sz="6000" b="1" dirty="0">
                <a:solidFill>
                  <a:srgbClr val="00B050"/>
                </a:solidFill>
                <a:latin typeface="Twinkl Cursive Unlooped" panose="02000000000000000000" pitchFamily="2" charset="0"/>
              </a:rPr>
              <a:t>Any questions?</a:t>
            </a:r>
          </a:p>
        </p:txBody>
      </p:sp>
    </p:spTree>
    <p:extLst>
      <p:ext uri="{BB962C8B-B14F-4D97-AF65-F5344CB8AC3E}">
        <p14:creationId xmlns:p14="http://schemas.microsoft.com/office/powerpoint/2010/main" val="3213831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F5D5E-5346-4300-93B5-3FD086DF1EAF}"/>
              </a:ext>
            </a:extLst>
          </p:cNvPr>
          <p:cNvSpPr>
            <a:spLocks noGrp="1"/>
          </p:cNvSpPr>
          <p:nvPr>
            <p:ph type="title"/>
          </p:nvPr>
        </p:nvSpPr>
        <p:spPr>
          <a:xfrm>
            <a:off x="2595979" y="0"/>
            <a:ext cx="10515600" cy="1325563"/>
          </a:xfrm>
        </p:spPr>
        <p:txBody>
          <a:bodyPr/>
          <a:lstStyle/>
          <a:p>
            <a:r>
              <a:rPr lang="en-GB" b="1" dirty="0">
                <a:solidFill>
                  <a:srgbClr val="0070C0"/>
                </a:solidFill>
                <a:latin typeface="Twinkl Cursive Unlooped" panose="02000000000000000000" pitchFamily="2" charset="0"/>
              </a:rPr>
              <a:t>Overview of the programme </a:t>
            </a:r>
          </a:p>
        </p:txBody>
      </p:sp>
      <p:sp>
        <p:nvSpPr>
          <p:cNvPr id="3" name="Content Placeholder 2">
            <a:extLst>
              <a:ext uri="{FF2B5EF4-FFF2-40B4-BE49-F238E27FC236}">
                <a16:creationId xmlns:a16="http://schemas.microsoft.com/office/drawing/2014/main" id="{FBF66CDD-C535-4E09-88CB-E4C797E623BA}"/>
              </a:ext>
            </a:extLst>
          </p:cNvPr>
          <p:cNvSpPr>
            <a:spLocks noGrp="1"/>
          </p:cNvSpPr>
          <p:nvPr>
            <p:ph idx="1"/>
          </p:nvPr>
        </p:nvSpPr>
        <p:spPr>
          <a:xfrm>
            <a:off x="838200" y="1411550"/>
            <a:ext cx="10515600" cy="5081325"/>
          </a:xfrm>
        </p:spPr>
        <p:txBody>
          <a:bodyPr>
            <a:normAutofit/>
          </a:bodyPr>
          <a:lstStyle/>
          <a:p>
            <a:r>
              <a:rPr lang="en-GB" dirty="0">
                <a:latin typeface="Twinkl Cursive Unlooped" panose="02000000000000000000" pitchFamily="2" charset="0"/>
              </a:rPr>
              <a:t>The RWI spelling programme is for fluent readers in years 2 – 6. </a:t>
            </a:r>
          </a:p>
          <a:p>
            <a:r>
              <a:rPr lang="en-GB" dirty="0">
                <a:latin typeface="Twinkl Cursive Unlooped" panose="02000000000000000000" pitchFamily="2" charset="0"/>
              </a:rPr>
              <a:t>All year 2 children start at the same point and they begin by revisiting the sounds they were taught in RWI phonics. </a:t>
            </a:r>
          </a:p>
          <a:p>
            <a:r>
              <a:rPr lang="en-GB" dirty="0">
                <a:latin typeface="Twinkl Cursive Unlooped" panose="02000000000000000000" pitchFamily="2" charset="0"/>
              </a:rPr>
              <a:t>It is taught 15-20 mins a daily and we teach spellings whole class. </a:t>
            </a:r>
          </a:p>
          <a:p>
            <a:r>
              <a:rPr lang="en-GB" dirty="0">
                <a:latin typeface="Twinkl Cursive Unlooped" panose="02000000000000000000" pitchFamily="2" charset="0"/>
              </a:rPr>
              <a:t>The spelling programme teaches spelling concepts in a sequence that matches the National Curriculum. </a:t>
            </a:r>
          </a:p>
          <a:p>
            <a:r>
              <a:rPr lang="en-GB" dirty="0">
                <a:latin typeface="Twinkl Cursive Unlooped" panose="02000000000000000000" pitchFamily="2" charset="0"/>
              </a:rPr>
              <a:t>Year 2 all start at the beginning of the programme. </a:t>
            </a:r>
          </a:p>
          <a:p>
            <a:r>
              <a:rPr lang="en-GB" dirty="0">
                <a:latin typeface="Twinkl Cursive Unlooped" panose="02000000000000000000" pitchFamily="2" charset="0"/>
              </a:rPr>
              <a:t>Regardless of where children start, there are plenty of opportunities for children to complete all of the spelling units by the end of year 6. </a:t>
            </a:r>
          </a:p>
        </p:txBody>
      </p:sp>
    </p:spTree>
    <p:extLst>
      <p:ext uri="{BB962C8B-B14F-4D97-AF65-F5344CB8AC3E}">
        <p14:creationId xmlns:p14="http://schemas.microsoft.com/office/powerpoint/2010/main" val="2103923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FF1A6-C515-4415-B315-ABAA53BD31D5}"/>
              </a:ext>
            </a:extLst>
          </p:cNvPr>
          <p:cNvSpPr>
            <a:spLocks noGrp="1"/>
          </p:cNvSpPr>
          <p:nvPr>
            <p:ph type="title"/>
          </p:nvPr>
        </p:nvSpPr>
        <p:spPr/>
        <p:txBody>
          <a:bodyPr/>
          <a:lstStyle/>
          <a:p>
            <a:r>
              <a:rPr lang="en-GB" b="1" dirty="0">
                <a:solidFill>
                  <a:schemeClr val="accent2"/>
                </a:solidFill>
                <a:latin typeface="Twinkl Cursive Unlooped" panose="02000000000000000000" pitchFamily="2" charset="0"/>
              </a:rPr>
              <a:t>What’s changed and why? </a:t>
            </a:r>
          </a:p>
        </p:txBody>
      </p:sp>
      <p:sp>
        <p:nvSpPr>
          <p:cNvPr id="3" name="Content Placeholder 2">
            <a:extLst>
              <a:ext uri="{FF2B5EF4-FFF2-40B4-BE49-F238E27FC236}">
                <a16:creationId xmlns:a16="http://schemas.microsoft.com/office/drawing/2014/main" id="{BBDB8484-4D70-437B-836D-0CA4267DDB44}"/>
              </a:ext>
            </a:extLst>
          </p:cNvPr>
          <p:cNvSpPr>
            <a:spLocks noGrp="1"/>
          </p:cNvSpPr>
          <p:nvPr>
            <p:ph idx="1"/>
          </p:nvPr>
        </p:nvSpPr>
        <p:spPr>
          <a:xfrm>
            <a:off x="838200" y="1825625"/>
            <a:ext cx="10515600" cy="4667250"/>
          </a:xfrm>
        </p:spPr>
        <p:txBody>
          <a:bodyPr>
            <a:normAutofit lnSpcReduction="10000"/>
          </a:bodyPr>
          <a:lstStyle/>
          <a:p>
            <a:r>
              <a:rPr lang="en-GB" dirty="0">
                <a:latin typeface="Twinkl Cursive Unlooped" panose="02000000000000000000" pitchFamily="2" charset="0"/>
              </a:rPr>
              <a:t>Through moderation, we have noticed that spellings is the area of writing that is holding children back. </a:t>
            </a:r>
          </a:p>
          <a:p>
            <a:r>
              <a:rPr lang="en-GB" dirty="0">
                <a:latin typeface="Twinkl Cursive Unlooped" panose="02000000000000000000" pitchFamily="2" charset="0"/>
              </a:rPr>
              <a:t>RWI phonics works so well so we have refined the way we are delivering RWI spellings so that sessions are more inline with phonics based scheme.</a:t>
            </a:r>
          </a:p>
          <a:p>
            <a:r>
              <a:rPr lang="en-GB" dirty="0">
                <a:latin typeface="Twinkl Cursive Unlooped" panose="02000000000000000000" pitchFamily="2" charset="0"/>
              </a:rPr>
              <a:t>The new writing framework has a big focus on transcription skills – spellings need to be the focus so children have more of a chance to be successful.</a:t>
            </a:r>
          </a:p>
          <a:p>
            <a:r>
              <a:rPr lang="en-GB" dirty="0">
                <a:latin typeface="Twinkl Cursive Unlooped" panose="02000000000000000000" pitchFamily="2" charset="0"/>
              </a:rPr>
              <a:t>We have reassessed children in January to identify their gaps in their spelling knowledge and this has informed our teaching and where to start the spelling programme (Years 3-6) </a:t>
            </a:r>
          </a:p>
        </p:txBody>
      </p:sp>
    </p:spTree>
    <p:extLst>
      <p:ext uri="{BB962C8B-B14F-4D97-AF65-F5344CB8AC3E}">
        <p14:creationId xmlns:p14="http://schemas.microsoft.com/office/powerpoint/2010/main" val="1777550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A07AA-19E4-44B4-B119-01C59A23FB5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BD7368B4-3CD3-4A4B-826C-1028ABA7F2D5}"/>
              </a:ext>
            </a:extLst>
          </p:cNvPr>
          <p:cNvSpPr>
            <a:spLocks noGrp="1"/>
          </p:cNvSpPr>
          <p:nvPr>
            <p:ph idx="1"/>
          </p:nvPr>
        </p:nvSpPr>
        <p:spPr/>
        <p:txBody>
          <a:bodyPr/>
          <a:lstStyle/>
          <a:p>
            <a:endParaRPr lang="en-GB"/>
          </a:p>
        </p:txBody>
      </p:sp>
      <p:pic>
        <p:nvPicPr>
          <p:cNvPr id="5" name="Picture 4">
            <a:extLst>
              <a:ext uri="{FF2B5EF4-FFF2-40B4-BE49-F238E27FC236}">
                <a16:creationId xmlns:a16="http://schemas.microsoft.com/office/drawing/2014/main" id="{EB6B0040-E67C-44B6-AB9D-915820B54F09}"/>
              </a:ext>
            </a:extLst>
          </p:cNvPr>
          <p:cNvPicPr>
            <a:picLocks noChangeAspect="1"/>
          </p:cNvPicPr>
          <p:nvPr/>
        </p:nvPicPr>
        <p:blipFill>
          <a:blip r:embed="rId2"/>
          <a:stretch>
            <a:fillRect/>
          </a:stretch>
        </p:blipFill>
        <p:spPr>
          <a:xfrm>
            <a:off x="0" y="133165"/>
            <a:ext cx="12192000" cy="6382094"/>
          </a:xfrm>
          <a:prstGeom prst="rect">
            <a:avLst/>
          </a:prstGeom>
        </p:spPr>
      </p:pic>
    </p:spTree>
    <p:extLst>
      <p:ext uri="{BB962C8B-B14F-4D97-AF65-F5344CB8AC3E}">
        <p14:creationId xmlns:p14="http://schemas.microsoft.com/office/powerpoint/2010/main" val="3345956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5300FF-CC9E-4A3F-A9C6-97EC10962F9C}"/>
              </a:ext>
            </a:extLst>
          </p:cNvPr>
          <p:cNvSpPr>
            <a:spLocks noGrp="1"/>
          </p:cNvSpPr>
          <p:nvPr>
            <p:ph type="title"/>
          </p:nvPr>
        </p:nvSpPr>
        <p:spPr>
          <a:xfrm>
            <a:off x="2956264" y="0"/>
            <a:ext cx="6125592" cy="1325563"/>
          </a:xfrm>
        </p:spPr>
        <p:txBody>
          <a:bodyPr/>
          <a:lstStyle/>
          <a:p>
            <a:r>
              <a:rPr lang="en-GB" b="1" dirty="0">
                <a:solidFill>
                  <a:srgbClr val="00B050"/>
                </a:solidFill>
                <a:latin typeface="Twinkl Cursive Unlooped" panose="02000000000000000000" pitchFamily="2" charset="0"/>
              </a:rPr>
              <a:t>Teaching a spelling unit</a:t>
            </a:r>
          </a:p>
        </p:txBody>
      </p:sp>
      <p:sp>
        <p:nvSpPr>
          <p:cNvPr id="7" name="TextBox 6">
            <a:extLst>
              <a:ext uri="{FF2B5EF4-FFF2-40B4-BE49-F238E27FC236}">
                <a16:creationId xmlns:a16="http://schemas.microsoft.com/office/drawing/2014/main" id="{FD698DA1-AB1C-48B1-A156-3A29512AEC68}"/>
              </a:ext>
            </a:extLst>
          </p:cNvPr>
          <p:cNvSpPr txBox="1"/>
          <p:nvPr/>
        </p:nvSpPr>
        <p:spPr>
          <a:xfrm>
            <a:off x="230819" y="904266"/>
            <a:ext cx="8584708" cy="4925131"/>
          </a:xfrm>
          <a:prstGeom prst="rect">
            <a:avLst/>
          </a:prstGeom>
          <a:noFill/>
        </p:spPr>
        <p:txBody>
          <a:bodyPr wrap="square">
            <a:spAutoFit/>
          </a:bodyPr>
          <a:lstStyle/>
          <a:p>
            <a:pPr>
              <a:lnSpc>
                <a:spcPct val="107000"/>
              </a:lnSpc>
              <a:spcAft>
                <a:spcPts val="800"/>
              </a:spcAft>
            </a:pPr>
            <a:r>
              <a:rPr lang="en-GB" sz="2400" b="1" u="sng" dirty="0">
                <a:effectLst/>
                <a:latin typeface="Twinkl Cursive Unlooped" panose="02000000000000000000" pitchFamily="2" charset="0"/>
                <a:ea typeface="Calibri" panose="020F0502020204030204" pitchFamily="34" charset="0"/>
                <a:cs typeface="Times New Roman" panose="02020603050405020304" pitchFamily="18" charset="0"/>
              </a:rPr>
              <a:t>Session 1</a:t>
            </a:r>
            <a:endParaRPr lang="en-GB" sz="24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Speed Spell</a:t>
            </a:r>
            <a:r>
              <a:rPr lang="en-GB" sz="2400" u="sng" dirty="0">
                <a:latin typeface="Twinkl Cursive Unlooped" panose="02000000000000000000" pitchFamily="2" charset="0"/>
                <a:ea typeface="Calibri" panose="020F0502020204030204" pitchFamily="34" charset="0"/>
                <a:cs typeface="Times New Roman" panose="02020603050405020304" pitchFamily="18" charset="0"/>
              </a:rPr>
              <a:t>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children are given 6 words from the previous words which they found hard to test on. </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This may include</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2400" dirty="0">
                <a:solidFill>
                  <a:srgbClr val="FF0000"/>
                </a:solidFill>
                <a:latin typeface="Twinkl Cursive Unlooped" panose="02000000000000000000" pitchFamily="2" charset="0"/>
                <a:ea typeface="Calibri" panose="020F0502020204030204" pitchFamily="34" charset="0"/>
                <a:cs typeface="Times New Roman" panose="02020603050405020304" pitchFamily="18" charset="0"/>
              </a:rPr>
              <a:t>RED</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OR </a:t>
            </a:r>
            <a:r>
              <a:rPr lang="en-GB" sz="2400" dirty="0">
                <a:solidFill>
                  <a:schemeClr val="accent2"/>
                </a:solidFill>
                <a:latin typeface="Twinkl Cursive Unlooped" panose="02000000000000000000" pitchFamily="2" charset="0"/>
                <a:ea typeface="Calibri" panose="020F0502020204030204" pitchFamily="34" charset="0"/>
                <a:cs typeface="Times New Roman" panose="02020603050405020304" pitchFamily="18" charset="0"/>
              </a:rPr>
              <a:t>ORANGE</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WORDS (these are the statutory spellings for the year group).</a:t>
            </a:r>
          </a:p>
          <a:p>
            <a:pPr marL="342900" lvl="0" indent="-342900">
              <a:lnSpc>
                <a:spcPct val="107000"/>
              </a:lnSpc>
              <a:buFont typeface="Twinkl Cursive Unlooped" panose="02000000000000000000" pitchFamily="2" charset="0"/>
              <a:buChar char="-"/>
            </a:pPr>
            <a:r>
              <a:rPr lang="en-GB" sz="2400" dirty="0">
                <a:latin typeface="Twinkl Cursive Unlooped" panose="02000000000000000000" pitchFamily="2" charset="0"/>
                <a:ea typeface="Calibri" panose="020F0502020204030204" pitchFamily="34" charset="0"/>
                <a:cs typeface="Times New Roman" panose="02020603050405020304" pitchFamily="18" charset="0"/>
              </a:rPr>
              <a:t>If they get any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wrong, they write them in their personal log book (grey spelling books using the sheet template for that unit).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New spelling concept is introduced through RWI VIDEO</a:t>
            </a:r>
            <a:endParaRPr lang="en-GB" sz="2400" u="sng" dirty="0">
              <a:latin typeface="Twinkl Cursive Unlooped" panose="02000000000000000000" pitchFamily="2"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Spelling Zone activity that links with the video </a:t>
            </a: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Dots + Dashes</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Helps children to sound out their words (phonics).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ABEE128C-A34C-4AF2-9E2C-872F27A52DF9}"/>
              </a:ext>
            </a:extLst>
          </p:cNvPr>
          <p:cNvPicPr>
            <a:picLocks noChangeAspect="1"/>
          </p:cNvPicPr>
          <p:nvPr/>
        </p:nvPicPr>
        <p:blipFill>
          <a:blip r:embed="rId2"/>
          <a:stretch>
            <a:fillRect/>
          </a:stretch>
        </p:blipFill>
        <p:spPr>
          <a:xfrm>
            <a:off x="8391217" y="3764131"/>
            <a:ext cx="3285785" cy="2877105"/>
          </a:xfrm>
          <a:prstGeom prst="rect">
            <a:avLst/>
          </a:prstGeom>
        </p:spPr>
      </p:pic>
      <p:pic>
        <p:nvPicPr>
          <p:cNvPr id="9" name="Picture 8">
            <a:extLst>
              <a:ext uri="{FF2B5EF4-FFF2-40B4-BE49-F238E27FC236}">
                <a16:creationId xmlns:a16="http://schemas.microsoft.com/office/drawing/2014/main" id="{B39316FC-1ECB-4C4F-86BB-BF3BA50EF9B6}"/>
              </a:ext>
            </a:extLst>
          </p:cNvPr>
          <p:cNvPicPr>
            <a:picLocks noChangeAspect="1"/>
          </p:cNvPicPr>
          <p:nvPr/>
        </p:nvPicPr>
        <p:blipFill>
          <a:blip r:embed="rId3"/>
          <a:stretch>
            <a:fillRect/>
          </a:stretch>
        </p:blipFill>
        <p:spPr>
          <a:xfrm>
            <a:off x="9568186" y="944642"/>
            <a:ext cx="1898079" cy="2484358"/>
          </a:xfrm>
          <a:prstGeom prst="rect">
            <a:avLst/>
          </a:prstGeom>
        </p:spPr>
      </p:pic>
      <p:cxnSp>
        <p:nvCxnSpPr>
          <p:cNvPr id="11" name="Straight Arrow Connector 10">
            <a:extLst>
              <a:ext uri="{FF2B5EF4-FFF2-40B4-BE49-F238E27FC236}">
                <a16:creationId xmlns:a16="http://schemas.microsoft.com/office/drawing/2014/main" id="{E3E83045-63A8-4F7E-BAFD-1DFE4659A9EE}"/>
              </a:ext>
            </a:extLst>
          </p:cNvPr>
          <p:cNvCxnSpPr/>
          <p:nvPr/>
        </p:nvCxnSpPr>
        <p:spPr>
          <a:xfrm flipV="1">
            <a:off x="8673483" y="1571348"/>
            <a:ext cx="1233997" cy="2396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7279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C122CD0-BC37-43FE-BD80-99409F3EDB53}"/>
              </a:ext>
            </a:extLst>
          </p:cNvPr>
          <p:cNvSpPr txBox="1"/>
          <p:nvPr/>
        </p:nvSpPr>
        <p:spPr>
          <a:xfrm>
            <a:off x="321814" y="198349"/>
            <a:ext cx="10322511" cy="4134786"/>
          </a:xfrm>
          <a:prstGeom prst="rect">
            <a:avLst/>
          </a:prstGeom>
          <a:noFill/>
        </p:spPr>
        <p:txBody>
          <a:bodyPr wrap="square">
            <a:spAutoFit/>
          </a:bodyPr>
          <a:lstStyle/>
          <a:p>
            <a:pPr>
              <a:lnSpc>
                <a:spcPct val="107000"/>
              </a:lnSpc>
              <a:spcAft>
                <a:spcPts val="800"/>
              </a:spcAft>
            </a:pPr>
            <a:r>
              <a:rPr lang="en-GB" sz="2400" b="1" u="sng" dirty="0">
                <a:effectLst/>
                <a:latin typeface="Twinkl Cursive Unlooped" panose="02000000000000000000" pitchFamily="2" charset="0"/>
                <a:ea typeface="Calibri" panose="020F0502020204030204" pitchFamily="34" charset="0"/>
                <a:cs typeface="Times New Roman" panose="02020603050405020304" pitchFamily="18" charset="0"/>
              </a:rPr>
              <a:t>Session 2</a:t>
            </a:r>
            <a:endParaRPr lang="en-GB" sz="24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Rapid Recall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go over the spelling concept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Word Changers</a:t>
            </a:r>
            <a:r>
              <a:rPr lang="en-GB" sz="2400" u="sng" dirty="0">
                <a:latin typeface="Twinkl Cursive Unlooped" panose="02000000000000000000" pitchFamily="2" charset="0"/>
                <a:ea typeface="Calibri" panose="020F0502020204030204" pitchFamily="34" charset="0"/>
                <a:cs typeface="Times New Roman" panose="02020603050405020304" pitchFamily="18" charset="0"/>
              </a:rPr>
              <a:t> </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word building, adding suffixes and prefixes to root words, changing their class.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Red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and </a:t>
            </a:r>
            <a:r>
              <a:rPr lang="en-GB" sz="2400" dirty="0">
                <a:solidFill>
                  <a:srgbClr val="ED7D31"/>
                </a:solidFill>
                <a:effectLst/>
                <a:latin typeface="Twinkl Cursive Unlooped" panose="02000000000000000000" pitchFamily="2" charset="0"/>
                <a:ea typeface="Calibri" panose="020F0502020204030204" pitchFamily="34" charset="0"/>
                <a:cs typeface="Times New Roman" panose="02020603050405020304" pitchFamily="18" charset="0"/>
              </a:rPr>
              <a:t>Orange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words</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which are taught by: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Mnemonics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Say as it looks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Word in a word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Sticky Letter</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Rap 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05A0B5FE-FAD4-4BD7-853F-4BCD13B10857}"/>
              </a:ext>
            </a:extLst>
          </p:cNvPr>
          <p:cNvPicPr>
            <a:picLocks noChangeAspect="1"/>
          </p:cNvPicPr>
          <p:nvPr/>
        </p:nvPicPr>
        <p:blipFill>
          <a:blip r:embed="rId2"/>
          <a:stretch>
            <a:fillRect/>
          </a:stretch>
        </p:blipFill>
        <p:spPr>
          <a:xfrm>
            <a:off x="4794404" y="2635107"/>
            <a:ext cx="2466793" cy="3650283"/>
          </a:xfrm>
          <a:prstGeom prst="rect">
            <a:avLst/>
          </a:prstGeom>
        </p:spPr>
      </p:pic>
      <p:pic>
        <p:nvPicPr>
          <p:cNvPr id="9" name="Picture 8">
            <a:extLst>
              <a:ext uri="{FF2B5EF4-FFF2-40B4-BE49-F238E27FC236}">
                <a16:creationId xmlns:a16="http://schemas.microsoft.com/office/drawing/2014/main" id="{1137D92B-3DD1-4BA6-A2ED-986D3EA5A706}"/>
              </a:ext>
            </a:extLst>
          </p:cNvPr>
          <p:cNvPicPr>
            <a:picLocks noChangeAspect="1"/>
          </p:cNvPicPr>
          <p:nvPr/>
        </p:nvPicPr>
        <p:blipFill>
          <a:blip r:embed="rId3"/>
          <a:stretch>
            <a:fillRect/>
          </a:stretch>
        </p:blipFill>
        <p:spPr>
          <a:xfrm>
            <a:off x="7590666" y="2949356"/>
            <a:ext cx="4143121" cy="3021784"/>
          </a:xfrm>
          <a:prstGeom prst="rect">
            <a:avLst/>
          </a:prstGeom>
        </p:spPr>
      </p:pic>
    </p:spTree>
    <p:extLst>
      <p:ext uri="{BB962C8B-B14F-4D97-AF65-F5344CB8AC3E}">
        <p14:creationId xmlns:p14="http://schemas.microsoft.com/office/powerpoint/2010/main" val="1672953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164F59D-DB28-4AF4-94E2-A9B92111FC84}"/>
              </a:ext>
            </a:extLst>
          </p:cNvPr>
          <p:cNvSpPr txBox="1"/>
          <p:nvPr/>
        </p:nvSpPr>
        <p:spPr>
          <a:xfrm>
            <a:off x="133165" y="194289"/>
            <a:ext cx="11780668" cy="4926862"/>
          </a:xfrm>
          <a:prstGeom prst="rect">
            <a:avLst/>
          </a:prstGeom>
          <a:noFill/>
        </p:spPr>
        <p:txBody>
          <a:bodyPr wrap="square">
            <a:spAutoFit/>
          </a:bodyPr>
          <a:lstStyle/>
          <a:p>
            <a:pPr>
              <a:lnSpc>
                <a:spcPct val="107000"/>
              </a:lnSpc>
              <a:spcAft>
                <a:spcPts val="800"/>
              </a:spcAft>
            </a:pPr>
            <a:r>
              <a:rPr lang="en-GB" sz="2400" b="1" u="sng" dirty="0">
                <a:effectLst/>
                <a:latin typeface="Twinkl Cursive Unlooped" panose="02000000000000000000" pitchFamily="2" charset="0"/>
                <a:ea typeface="Calibri" panose="020F0502020204030204" pitchFamily="34" charset="0"/>
                <a:cs typeface="Times New Roman" panose="02020603050405020304" pitchFamily="18" charset="0"/>
              </a:rPr>
              <a:t>Session 3</a:t>
            </a: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Word to log and learn</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 children to select x5 words from the week that they have found the hardest and write in their grey spelling book using the template for that unit. Children circle the hard part of the word and think about how they will remember the word – tell their partner. </a:t>
            </a: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Dictation</a:t>
            </a:r>
            <a:r>
              <a:rPr lang="en-GB" sz="2400" u="sng" dirty="0">
                <a:latin typeface="Twinkl Cursive Unlooped" panose="02000000000000000000" pitchFamily="2" charset="0"/>
                <a:ea typeface="Calibri" panose="020F0502020204030204" pitchFamily="34" charset="0"/>
                <a:cs typeface="Times New Roman" panose="02020603050405020304" pitchFamily="18" charset="0"/>
              </a:rPr>
              <a:t> - P</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ractise focus spellings for the week in the context of a sentence. </a:t>
            </a:r>
          </a:p>
          <a:p>
            <a:pPr marL="342900" lvl="0" indent="-342900">
              <a:lnSpc>
                <a:spcPct val="107000"/>
              </a:lnSpc>
              <a:buFont typeface="Twinkl Cursive Unlooped" panose="02000000000000000000" pitchFamily="2" charset="0"/>
              <a:buChar char="-"/>
            </a:pPr>
            <a:r>
              <a:rPr lang="en-GB" sz="2400"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Red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and </a:t>
            </a:r>
            <a:r>
              <a:rPr lang="en-GB" sz="2400" dirty="0">
                <a:solidFill>
                  <a:srgbClr val="ED7D31"/>
                </a:solidFill>
                <a:effectLst/>
                <a:latin typeface="Twinkl Cursive Unlooped" panose="02000000000000000000" pitchFamily="2" charset="0"/>
                <a:ea typeface="Calibri" panose="020F0502020204030204" pitchFamily="34" charset="0"/>
                <a:cs typeface="Times New Roman" panose="02020603050405020304" pitchFamily="18" charset="0"/>
              </a:rPr>
              <a:t>Orange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words!</a:t>
            </a: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Mnemonics</a:t>
            </a:r>
            <a:endParaRPr lang="en-GB" sz="24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Say as it looks</a:t>
            </a:r>
            <a:endParaRPr lang="en-GB" sz="24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Word in a word</a:t>
            </a:r>
            <a:endParaRPr lang="en-GB" sz="24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Sticky Letter</a:t>
            </a:r>
            <a:endParaRPr lang="en-GB" sz="2400" dirty="0">
              <a:effectLst/>
              <a:latin typeface="Twinkl Cursive Unlooped" panose="02000000000000000000" pitchFamily="2"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Rap it</a:t>
            </a:r>
            <a:endParaRPr lang="en-GB" sz="2400" dirty="0">
              <a:effectLst/>
              <a:latin typeface="Twinkl Cursive Unlooped" panose="02000000000000000000" pitchFamily="2"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BACEEC6E-8ED6-41A0-AC94-651070E85414}"/>
              </a:ext>
            </a:extLst>
          </p:cNvPr>
          <p:cNvPicPr>
            <a:picLocks noChangeAspect="1"/>
          </p:cNvPicPr>
          <p:nvPr/>
        </p:nvPicPr>
        <p:blipFill>
          <a:blip r:embed="rId2"/>
          <a:stretch>
            <a:fillRect/>
          </a:stretch>
        </p:blipFill>
        <p:spPr>
          <a:xfrm>
            <a:off x="8609398" y="2889959"/>
            <a:ext cx="2736585" cy="3581862"/>
          </a:xfrm>
          <a:prstGeom prst="rect">
            <a:avLst/>
          </a:prstGeom>
        </p:spPr>
      </p:pic>
      <p:cxnSp>
        <p:nvCxnSpPr>
          <p:cNvPr id="9" name="Straight Arrow Connector 8">
            <a:extLst>
              <a:ext uri="{FF2B5EF4-FFF2-40B4-BE49-F238E27FC236}">
                <a16:creationId xmlns:a16="http://schemas.microsoft.com/office/drawing/2014/main" id="{42723A82-C7F4-4A50-9F2B-ADA24CC41C69}"/>
              </a:ext>
            </a:extLst>
          </p:cNvPr>
          <p:cNvCxnSpPr/>
          <p:nvPr/>
        </p:nvCxnSpPr>
        <p:spPr>
          <a:xfrm>
            <a:off x="5877017" y="2032986"/>
            <a:ext cx="2956265" cy="29740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5164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F659567-D65C-493E-8C29-FCC1EC43C879}"/>
              </a:ext>
            </a:extLst>
          </p:cNvPr>
          <p:cNvSpPr txBox="1"/>
          <p:nvPr/>
        </p:nvSpPr>
        <p:spPr>
          <a:xfrm>
            <a:off x="321814" y="301482"/>
            <a:ext cx="11716305" cy="4134786"/>
          </a:xfrm>
          <a:prstGeom prst="rect">
            <a:avLst/>
          </a:prstGeom>
          <a:noFill/>
        </p:spPr>
        <p:txBody>
          <a:bodyPr wrap="square">
            <a:spAutoFit/>
          </a:bodyPr>
          <a:lstStyle/>
          <a:p>
            <a:pPr>
              <a:lnSpc>
                <a:spcPct val="107000"/>
              </a:lnSpc>
              <a:spcAft>
                <a:spcPts val="800"/>
              </a:spcAft>
            </a:pPr>
            <a:r>
              <a:rPr lang="en-GB" sz="2400" b="1" u="sng" dirty="0">
                <a:effectLst/>
                <a:latin typeface="Twinkl Cursive Unlooped" panose="02000000000000000000" pitchFamily="2" charset="0"/>
                <a:ea typeface="Calibri" panose="020F0502020204030204" pitchFamily="34" charset="0"/>
                <a:cs typeface="Times New Roman" panose="02020603050405020304" pitchFamily="18" charset="0"/>
              </a:rPr>
              <a:t>Session 4</a:t>
            </a:r>
            <a:endParaRPr lang="en-GB" sz="24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Four -in-a-row</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 A chance for self assessment. Partners to spell the word in their activity book.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latin typeface="Twinkl Cursive Unlooped" panose="02000000000000000000" pitchFamily="2" charset="0"/>
                <a:ea typeface="Calibri" panose="020F0502020204030204" pitchFamily="34" charset="0"/>
                <a:cs typeface="Times New Roman" panose="02020603050405020304" pitchFamily="18" charset="0"/>
              </a:rPr>
              <a:t>Teach w</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ord families </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in</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Choose the right word’</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Red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and </a:t>
            </a:r>
            <a:r>
              <a:rPr lang="en-GB" sz="2400" dirty="0">
                <a:solidFill>
                  <a:srgbClr val="ED7D31"/>
                </a:solidFill>
                <a:effectLst/>
                <a:latin typeface="Twinkl Cursive Unlooped" panose="02000000000000000000" pitchFamily="2" charset="0"/>
                <a:ea typeface="Calibri" panose="020F0502020204030204" pitchFamily="34" charset="0"/>
                <a:cs typeface="Times New Roman" panose="02020603050405020304" pitchFamily="18" charset="0"/>
              </a:rPr>
              <a:t>Orange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words!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Mnemonics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Say as it looks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Word in a word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Sticky Letter</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ourier New" panose="02070309020205020404" pitchFamily="49" charset="0"/>
              <a:buChar char="o"/>
            </a:pPr>
            <a:r>
              <a:rPr lang="en-GB" sz="2400" dirty="0">
                <a:solidFill>
                  <a:srgbClr val="4472C4"/>
                </a:solidFill>
                <a:effectLst/>
                <a:latin typeface="Twinkl Cursive Unlooped" panose="02000000000000000000" pitchFamily="2" charset="0"/>
                <a:ea typeface="Calibri" panose="020F0502020204030204" pitchFamily="34" charset="0"/>
                <a:cs typeface="Times New Roman" panose="02020603050405020304" pitchFamily="18" charset="0"/>
              </a:rPr>
              <a:t>Rap 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a:extLst>
              <a:ext uri="{FF2B5EF4-FFF2-40B4-BE49-F238E27FC236}">
                <a16:creationId xmlns:a16="http://schemas.microsoft.com/office/drawing/2014/main" id="{AD723460-BE4F-4B11-8ADC-6DDD0DE54974}"/>
              </a:ext>
            </a:extLst>
          </p:cNvPr>
          <p:cNvPicPr>
            <a:picLocks noChangeAspect="1"/>
          </p:cNvPicPr>
          <p:nvPr/>
        </p:nvPicPr>
        <p:blipFill>
          <a:blip r:embed="rId2"/>
          <a:stretch>
            <a:fillRect/>
          </a:stretch>
        </p:blipFill>
        <p:spPr>
          <a:xfrm>
            <a:off x="3570257" y="2630564"/>
            <a:ext cx="8465290" cy="3450640"/>
          </a:xfrm>
          <a:prstGeom prst="rect">
            <a:avLst/>
          </a:prstGeom>
        </p:spPr>
      </p:pic>
    </p:spTree>
    <p:extLst>
      <p:ext uri="{BB962C8B-B14F-4D97-AF65-F5344CB8AC3E}">
        <p14:creationId xmlns:p14="http://schemas.microsoft.com/office/powerpoint/2010/main" val="1701472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3D3A54F-5DAE-4EDF-AF3C-C3335BA6CB9C}"/>
              </a:ext>
            </a:extLst>
          </p:cNvPr>
          <p:cNvSpPr txBox="1"/>
          <p:nvPr/>
        </p:nvSpPr>
        <p:spPr>
          <a:xfrm>
            <a:off x="143522" y="223661"/>
            <a:ext cx="11904956" cy="4529958"/>
          </a:xfrm>
          <a:prstGeom prst="rect">
            <a:avLst/>
          </a:prstGeom>
          <a:noFill/>
        </p:spPr>
        <p:txBody>
          <a:bodyPr wrap="square">
            <a:spAutoFit/>
          </a:bodyPr>
          <a:lstStyle/>
          <a:p>
            <a:pPr>
              <a:lnSpc>
                <a:spcPct val="107000"/>
              </a:lnSpc>
              <a:spcAft>
                <a:spcPts val="800"/>
              </a:spcAft>
            </a:pPr>
            <a:r>
              <a:rPr lang="en-GB" sz="2400" b="1" u="sng" dirty="0">
                <a:effectLst/>
                <a:latin typeface="Twinkl Cursive Unlooped" panose="02000000000000000000" pitchFamily="2" charset="0"/>
                <a:ea typeface="Calibri" panose="020F0502020204030204" pitchFamily="34" charset="0"/>
                <a:cs typeface="Times New Roman" panose="02020603050405020304" pitchFamily="18" charset="0"/>
              </a:rPr>
              <a:t>Session 5</a:t>
            </a:r>
            <a:endParaRPr lang="en-GB" sz="2400" b="1" u="sng"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effectLst/>
                <a:latin typeface="Twinkl Cursive Unlooped" panose="02000000000000000000" pitchFamily="2" charset="0"/>
                <a:ea typeface="Calibri" panose="020F0502020204030204" pitchFamily="34" charset="0"/>
                <a:cs typeface="Times New Roman" panose="02020603050405020304" pitchFamily="18" charset="0"/>
              </a:rPr>
              <a:t>Team Teach</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 – We order the words from hardest to easiest to spell. </a:t>
            </a:r>
          </a:p>
          <a:p>
            <a:pPr marL="342900" lvl="0" indent="-342900">
              <a:lnSpc>
                <a:spcPct val="107000"/>
              </a:lnSpc>
              <a:buFont typeface="Twinkl Cursive Unlooped" panose="02000000000000000000" pitchFamily="2" charset="0"/>
              <a:buChar char="-"/>
            </a:pPr>
            <a:r>
              <a:rPr lang="en-GB" sz="2400" dirty="0">
                <a:latin typeface="Twinkl Cursive Unlooped" panose="02000000000000000000" pitchFamily="2" charset="0"/>
                <a:ea typeface="Calibri" panose="020F0502020204030204" pitchFamily="34" charset="0"/>
                <a:cs typeface="Times New Roman" panose="02020603050405020304" pitchFamily="18" charset="0"/>
              </a:rPr>
              <a:t>C</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hildren to then do it in their teams.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Another </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chance for assessment. In groups, children test themselves with the </a:t>
            </a: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words from easiest to hardest.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Jumping </a:t>
            </a:r>
            <a:r>
              <a:rPr lang="en-GB" sz="2400" u="sng" dirty="0">
                <a:solidFill>
                  <a:srgbClr val="FF0000"/>
                </a:solidFill>
                <a:effectLst/>
                <a:latin typeface="Twinkl Cursive Unlooped" panose="02000000000000000000" pitchFamily="2" charset="0"/>
                <a:ea typeface="Calibri" panose="020F0502020204030204" pitchFamily="34" charset="0"/>
                <a:cs typeface="Times New Roman" panose="02020603050405020304" pitchFamily="18" charset="0"/>
              </a:rPr>
              <a:t>Red </a:t>
            </a:r>
            <a:r>
              <a:rPr lang="en-GB" sz="24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and</a:t>
            </a:r>
            <a:r>
              <a:rPr lang="en-GB" sz="2400"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 </a:t>
            </a:r>
            <a:r>
              <a:rPr lang="en-GB" sz="2400" u="sng" dirty="0">
                <a:solidFill>
                  <a:srgbClr val="ED7D31"/>
                </a:solidFill>
                <a:effectLst/>
                <a:latin typeface="Twinkl Cursive Unlooped" panose="02000000000000000000" pitchFamily="2" charset="0"/>
                <a:ea typeface="Calibri" panose="020F0502020204030204" pitchFamily="34" charset="0"/>
                <a:cs typeface="Times New Roman" panose="02020603050405020304" pitchFamily="18" charset="0"/>
              </a:rPr>
              <a:t>Orange </a:t>
            </a:r>
            <a:r>
              <a:rPr lang="en-GB" sz="2400" u="sng"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Words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solidFill>
                  <a:srgbClr val="000000"/>
                </a:solidFill>
                <a:latin typeface="Twinkl Cursive Unlooped" panose="02000000000000000000" pitchFamily="2" charset="0"/>
                <a:ea typeface="Calibri" panose="020F0502020204030204" pitchFamily="34" charset="0"/>
                <a:cs typeface="Times New Roman" panose="02020603050405020304" pitchFamily="18" charset="0"/>
              </a:rPr>
              <a:t>Another assessment opportunity. The orange or red words that have been looked at are the ones </a:t>
            </a:r>
            <a:r>
              <a:rPr lang="en-GB" sz="2400" dirty="0">
                <a:solidFill>
                  <a:srgbClr val="000000"/>
                </a:solidFill>
                <a:effectLst/>
                <a:latin typeface="Twinkl Cursive Unlooped" panose="02000000000000000000" pitchFamily="2" charset="0"/>
                <a:ea typeface="Calibri" panose="020F0502020204030204" pitchFamily="34" charset="0"/>
                <a:cs typeface="Times New Roman" panose="02020603050405020304" pitchFamily="18" charset="0"/>
              </a:rPr>
              <a:t>children practise writing in their activity book. Give children clues e.g. “Think – word in a word.”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Twinkl Cursive Unlooped" panose="02000000000000000000" pitchFamily="2" charset="0"/>
              <a:buChar char="-"/>
            </a:pP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The words which they have got incorrect, they go back in the pile to keep practising.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Twinkl Cursive Unlooped" panose="02000000000000000000" pitchFamily="2" charset="0"/>
              <a:buChar char="-"/>
            </a:pPr>
            <a:r>
              <a:rPr lang="en-GB" sz="2400" dirty="0">
                <a:effectLst/>
                <a:latin typeface="Twinkl Cursive Unlooped" panose="02000000000000000000" pitchFamily="2" charset="0"/>
                <a:ea typeface="Calibri" panose="020F0502020204030204" pitchFamily="34" charset="0"/>
                <a:cs typeface="Times New Roman" panose="02020603050405020304" pitchFamily="18" charset="0"/>
              </a:rPr>
              <a:t>Get new words so that there are always 6</a:t>
            </a:r>
            <a:r>
              <a:rPr lang="en-GB" sz="2400" dirty="0">
                <a:latin typeface="Twinkl Cursive Unlooped" panose="02000000000000000000" pitchFamily="2" charset="0"/>
                <a:ea typeface="Calibri" panose="020F0502020204030204" pitchFamily="34" charset="0"/>
                <a:cs typeface="Times New Roman" panose="02020603050405020304" pitchFamily="18" charset="0"/>
              </a:rPr>
              <a:t> for the next unit.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90670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3054F563679E43AEE30E139182C02D" ma:contentTypeVersion="19" ma:contentTypeDescription="Create a new document." ma:contentTypeScope="" ma:versionID="24d98d36de14118b964a66063326afd1">
  <xsd:schema xmlns:xsd="http://www.w3.org/2001/XMLSchema" xmlns:xs="http://www.w3.org/2001/XMLSchema" xmlns:p="http://schemas.microsoft.com/office/2006/metadata/properties" xmlns:ns2="ae79323d-bcd9-4829-ae8e-04ae6b6fb0b5" xmlns:ns3="5a7bb89c-85fc-4bc1-94a5-1cfe411e0c23" targetNamespace="http://schemas.microsoft.com/office/2006/metadata/properties" ma:root="true" ma:fieldsID="49fb7458a530c1485c1f327bb359e5be" ns2:_="" ns3:_="">
    <xsd:import namespace="ae79323d-bcd9-4829-ae8e-04ae6b6fb0b5"/>
    <xsd:import namespace="5a7bb89c-85fc-4bc1-94a5-1cfe411e0c2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79323d-bcd9-4829-ae8e-04ae6b6fb0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b7f4c691-d9bf-4cb9-9a01-38f7af67c62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a7bb89c-85fc-4bc1-94a5-1cfe411e0c2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a02d54ec-7058-4280-8c0f-b858ad95c44f}" ma:internalName="TaxCatchAll" ma:showField="CatchAllData" ma:web="5a7bb89c-85fc-4bc1-94a5-1cfe411e0c2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e79323d-bcd9-4829-ae8e-04ae6b6fb0b5">
      <Terms xmlns="http://schemas.microsoft.com/office/infopath/2007/PartnerControls"/>
    </lcf76f155ced4ddcb4097134ff3c332f>
    <TaxCatchAll xmlns="5a7bb89c-85fc-4bc1-94a5-1cfe411e0c2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65031E-89A7-4E87-B712-407A681376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79323d-bcd9-4829-ae8e-04ae6b6fb0b5"/>
    <ds:schemaRef ds:uri="5a7bb89c-85fc-4bc1-94a5-1cfe411e0c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0B5CB37-9B0F-46CC-8947-6A30C99F3461}">
  <ds:schemaRefs>
    <ds:schemaRef ds:uri="http://schemas.microsoft.com/office/2006/metadata/properties"/>
    <ds:schemaRef ds:uri="http://schemas.microsoft.com/office/infopath/2007/PartnerControls"/>
    <ds:schemaRef ds:uri="ae79323d-bcd9-4829-ae8e-04ae6b6fb0b5"/>
    <ds:schemaRef ds:uri="5a7bb89c-85fc-4bc1-94a5-1cfe411e0c23"/>
  </ds:schemaRefs>
</ds:datastoreItem>
</file>

<file path=customXml/itemProps3.xml><?xml version="1.0" encoding="utf-8"?>
<ds:datastoreItem xmlns:ds="http://schemas.openxmlformats.org/officeDocument/2006/customXml" ds:itemID="{3D62DE99-5CF8-431F-81AE-9662A30F17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1671</TotalTime>
  <Words>969</Words>
  <Application>Microsoft Office PowerPoint</Application>
  <PresentationFormat>Widescreen</PresentationFormat>
  <Paragraphs>72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Twinkl Cursive Unlooped</vt:lpstr>
      <vt:lpstr>Office Theme</vt:lpstr>
      <vt:lpstr>RWI Spellings </vt:lpstr>
      <vt:lpstr>Overview of the programme </vt:lpstr>
      <vt:lpstr>What’s changed and why? </vt:lpstr>
      <vt:lpstr>PowerPoint Presentation</vt:lpstr>
      <vt:lpstr>Teaching a spelling unit</vt:lpstr>
      <vt:lpstr>PowerPoint Presentation</vt:lpstr>
      <vt:lpstr>PowerPoint Presentation</vt:lpstr>
      <vt:lpstr>PowerPoint Presentation</vt:lpstr>
      <vt:lpstr>PowerPoint Presentation</vt:lpstr>
      <vt:lpstr>Y1 spellings – how does this fit in?</vt:lpstr>
      <vt:lpstr>Homework – how can I help? </vt:lpstr>
      <vt:lpstr>Next steps for us. </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RWI Spellings</dc:title>
  <dc:creator>Grace England</dc:creator>
  <cp:lastModifiedBy>Beverley Minor</cp:lastModifiedBy>
  <cp:revision>13</cp:revision>
  <dcterms:created xsi:type="dcterms:W3CDTF">2026-03-09T21:27:31Z</dcterms:created>
  <dcterms:modified xsi:type="dcterms:W3CDTF">2026-03-13T13:01:45Z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0x010100F73054F563679E43AEE30E139182C02D</vt:lpwstr>
  </property>
  <property fmtid="{D5CDD505-2E9C-101B-9397-08002B2CF9AE}" pid="3" name="MediaServiceImageTags">
    <vt:lpwstr/>
  </property>
</Properties>
</file>