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331" r:id="rId7"/>
    <p:sldId id="332" r:id="rId8"/>
    <p:sldId id="323" r:id="rId9"/>
    <p:sldId id="333" r:id="rId10"/>
    <p:sldId id="335" r:id="rId11"/>
    <p:sldId id="338" r:id="rId12"/>
    <p:sldId id="339" r:id="rId13"/>
    <p:sldId id="336" r:id="rId14"/>
    <p:sldId id="300" r:id="rId15"/>
    <p:sldId id="282" r:id="rId16"/>
    <p:sldId id="322" r:id="rId17"/>
    <p:sldId id="281" r:id="rId18"/>
    <p:sldId id="280" r:id="rId19"/>
    <p:sldId id="297" r:id="rId20"/>
    <p:sldId id="324" r:id="rId21"/>
    <p:sldId id="299" r:id="rId22"/>
    <p:sldId id="276"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733989-7485-49B7-9F29-044EA6B12BCD}" type="datetimeFigureOut">
              <a:rPr lang="en-GB" smtClean="0"/>
              <a:t>15/01/2026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A3B2B86-56FD-463A-96C3-D7C952D805AE}" type="slidenum">
              <a:rPr lang="en-GB" smtClean="0"/>
              <a:t>‹#›</a:t>
            </a:fld>
            <a:endParaRPr lang="en-GB"/>
          </a:p>
        </p:txBody>
      </p:sp>
    </p:spTree>
    <p:extLst>
      <p:ext uri="{BB962C8B-B14F-4D97-AF65-F5344CB8AC3E}">
        <p14:creationId xmlns:p14="http://schemas.microsoft.com/office/powerpoint/2010/main" val="259329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403362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13212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78831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796CFE-8C53-4B7B-A0D4-E89D2626FC68}"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7030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796CFE-8C53-4B7B-A0D4-E89D2626FC68}"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34410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796CFE-8C53-4B7B-A0D4-E89D2626FC68}"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216750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796CFE-8C53-4B7B-A0D4-E89D2626FC68}" type="datetimeFigureOut">
              <a:rPr lang="en-GB" smtClean="0"/>
              <a:t>15/01/2026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37095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796CFE-8C53-4B7B-A0D4-E89D2626FC68}" type="datetimeFigureOut">
              <a:rPr lang="en-GB" smtClean="0"/>
              <a:t>15/01/2026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7957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96CFE-8C53-4B7B-A0D4-E89D2626FC68}" type="datetimeFigureOut">
              <a:rPr lang="en-GB" smtClean="0"/>
              <a:t>15/01/2026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8634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96CFE-8C53-4B7B-A0D4-E89D2626FC68}"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02883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96CFE-8C53-4B7B-A0D4-E89D2626FC68}"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4A286E-BB48-4AC1-A37F-895C16F0F487}" type="slidenum">
              <a:rPr lang="en-GB" smtClean="0"/>
              <a:t>‹#›</a:t>
            </a:fld>
            <a:endParaRPr lang="en-GB"/>
          </a:p>
        </p:txBody>
      </p:sp>
    </p:spTree>
    <p:extLst>
      <p:ext uri="{BB962C8B-B14F-4D97-AF65-F5344CB8AC3E}">
        <p14:creationId xmlns:p14="http://schemas.microsoft.com/office/powerpoint/2010/main" val="163663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alpha val="2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96CFE-8C53-4B7B-A0D4-E89D2626FC68}" type="datetimeFigureOut">
              <a:rPr lang="en-GB" smtClean="0"/>
              <a:t>15/01/2026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A286E-BB48-4AC1-A37F-895C16F0F487}" type="slidenum">
              <a:rPr lang="en-GB" smtClean="0"/>
              <a:t>‹#›</a:t>
            </a:fld>
            <a:endParaRPr lang="en-GB"/>
          </a:p>
        </p:txBody>
      </p:sp>
    </p:spTree>
    <p:extLst>
      <p:ext uri="{BB962C8B-B14F-4D97-AF65-F5344CB8AC3E}">
        <p14:creationId xmlns:p14="http://schemas.microsoft.com/office/powerpoint/2010/main" val="2084161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file:///C:\Users\ecarlton-walker\Crigglestone%20St%20James\Teacher%20Shared%20-%20STAFF%20RESOURCES\OneLife\Spring%201\Upper%20KS2\Year%205%20BOUNCE%20BACK%20LESSON%201%202025.pptx"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890" y="1778000"/>
            <a:ext cx="9144000" cy="2387600"/>
          </a:xfrm>
        </p:spPr>
        <p:txBody>
          <a:bodyPr>
            <a:normAutofit fontScale="90000"/>
          </a:bodyPr>
          <a:lstStyle/>
          <a:p>
            <a:r>
              <a:rPr lang="en-US" sz="7200" b="1" dirty="0"/>
              <a:t>PSHE Curriculum</a:t>
            </a:r>
            <a:br>
              <a:rPr lang="en-US" sz="7200" b="1" dirty="0"/>
            </a:br>
            <a:r>
              <a:rPr lang="en-US" sz="4900" b="1" dirty="0"/>
              <a:t>(Personal, Social, Health and Economic education)</a:t>
            </a:r>
            <a:endParaRPr lang="en-GB" sz="7200" b="1" dirty="0"/>
          </a:p>
        </p:txBody>
      </p:sp>
      <p:grpSp>
        <p:nvGrpSpPr>
          <p:cNvPr id="11" name="Group 10"/>
          <p:cNvGrpSpPr/>
          <p:nvPr/>
        </p:nvGrpSpPr>
        <p:grpSpPr>
          <a:xfrm>
            <a:off x="367990" y="213765"/>
            <a:ext cx="11396670" cy="3466037"/>
            <a:chOff x="314559" y="231349"/>
            <a:chExt cx="11396670" cy="3466037"/>
          </a:xfrm>
        </p:grpSpPr>
        <p:grpSp>
          <p:nvGrpSpPr>
            <p:cNvPr id="4" name="Group 3"/>
            <p:cNvGrpSpPr>
              <a:grpSpLocks/>
            </p:cNvGrpSpPr>
            <p:nvPr/>
          </p:nvGrpSpPr>
          <p:grpSpPr bwMode="auto">
            <a:xfrm>
              <a:off x="314559" y="446448"/>
              <a:ext cx="9508719" cy="3250938"/>
              <a:chOff x="-3039" y="-7190"/>
              <a:chExt cx="14955" cy="8333"/>
            </a:xfrm>
          </p:grpSpPr>
          <p:sp>
            <p:nvSpPr>
              <p:cNvPr id="5" name="Rectangle 4"/>
              <p:cNvSpPr>
                <a:spLocks noChangeArrowheads="1"/>
              </p:cNvSpPr>
              <p:nvPr/>
            </p:nvSpPr>
            <p:spPr bwMode="auto">
              <a:xfrm>
                <a:off x="-3039" y="-7190"/>
                <a:ext cx="8254" cy="749"/>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10" name="Group 9"/>
            <p:cNvGrpSpPr/>
            <p:nvPr/>
          </p:nvGrpSpPr>
          <p:grpSpPr>
            <a:xfrm>
              <a:off x="5609125" y="231349"/>
              <a:ext cx="6102104" cy="838968"/>
              <a:chOff x="5609125" y="231349"/>
              <a:chExt cx="6102104" cy="838968"/>
            </a:xfrm>
          </p:grpSpPr>
          <p:sp>
            <p:nvSpPr>
              <p:cNvPr id="8" name="Rectangle 7"/>
              <p:cNvSpPr>
                <a:spLocks noChangeArrowheads="1"/>
              </p:cNvSpPr>
              <p:nvPr/>
            </p:nvSpPr>
            <p:spPr bwMode="auto">
              <a:xfrm>
                <a:off x="6444763" y="446448"/>
                <a:ext cx="5266466" cy="292206"/>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5609125" y="231349"/>
                <a:ext cx="762668" cy="838968"/>
              </a:xfrm>
              <a:prstGeom prst="rect">
                <a:avLst/>
              </a:prstGeom>
            </p:spPr>
          </p:pic>
        </p:grpSp>
      </p:grpSp>
      <p:sp>
        <p:nvSpPr>
          <p:cNvPr id="3" name="Rectangle 2"/>
          <p:cNvSpPr/>
          <p:nvPr/>
        </p:nvSpPr>
        <p:spPr>
          <a:xfrm>
            <a:off x="2845777" y="4503812"/>
            <a:ext cx="6096000" cy="830997"/>
          </a:xfrm>
          <a:prstGeom prst="rect">
            <a:avLst/>
          </a:prstGeom>
        </p:spPr>
        <p:txBody>
          <a:bodyPr>
            <a:spAutoFit/>
          </a:bodyPr>
          <a:lstStyle/>
          <a:p>
            <a:pPr algn="ctr"/>
            <a:r>
              <a:rPr lang="en-GB" sz="2400" b="1" dirty="0" err="1"/>
              <a:t>Crigglestone</a:t>
            </a:r>
            <a:r>
              <a:rPr lang="en-GB" sz="2400" b="1" dirty="0"/>
              <a:t> St James CE Primary Academy</a:t>
            </a:r>
          </a:p>
          <a:p>
            <a:pPr algn="ctr"/>
            <a:r>
              <a:rPr lang="en-GB" sz="2400" b="1" dirty="0"/>
              <a:t>Parent consultation</a:t>
            </a:r>
          </a:p>
        </p:txBody>
      </p:sp>
    </p:spTree>
    <p:extLst>
      <p:ext uri="{BB962C8B-B14F-4D97-AF65-F5344CB8AC3E}">
        <p14:creationId xmlns:p14="http://schemas.microsoft.com/office/powerpoint/2010/main" val="4044335981"/>
      </p:ext>
    </p:extLst>
  </p:cSld>
  <p:clrMapOvr>
    <a:masterClrMapping/>
  </p:clrMapOvr>
  <mc:AlternateContent xmlns:mc="http://schemas.openxmlformats.org/markup-compatibility/2006" xmlns:p14="http://schemas.microsoft.com/office/powerpoint/2010/main">
    <mc:Choice Requires="p14">
      <p:transition spd="slow" p14:dur="2000" advTm="6466"/>
    </mc:Choice>
    <mc:Fallback xmlns="">
      <p:transition spd="slow" advTm="64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96" y="549409"/>
            <a:ext cx="10515600" cy="1110396"/>
          </a:xfrm>
        </p:spPr>
        <p:txBody>
          <a:bodyPr>
            <a:normAutofit/>
          </a:bodyPr>
          <a:lstStyle/>
          <a:p>
            <a:r>
              <a:rPr lang="en-US" b="1" u="sng" dirty="0"/>
              <a:t>What does it look like in action?</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2" name="Picture 11">
            <a:extLst>
              <a:ext uri="{FF2B5EF4-FFF2-40B4-BE49-F238E27FC236}">
                <a16:creationId xmlns:a16="http://schemas.microsoft.com/office/drawing/2014/main" id="{AC5E2DDF-4206-4277-8888-C25ADCA72697}"/>
              </a:ext>
            </a:extLst>
          </p:cNvPr>
          <p:cNvPicPr>
            <a:picLocks noChangeAspect="1"/>
          </p:cNvPicPr>
          <p:nvPr/>
        </p:nvPicPr>
        <p:blipFill>
          <a:blip r:embed="rId3"/>
          <a:stretch>
            <a:fillRect/>
          </a:stretch>
        </p:blipFill>
        <p:spPr>
          <a:xfrm>
            <a:off x="178496" y="1779455"/>
            <a:ext cx="3237451" cy="4645770"/>
          </a:xfrm>
          <a:prstGeom prst="rect">
            <a:avLst/>
          </a:prstGeom>
        </p:spPr>
      </p:pic>
      <p:pic>
        <p:nvPicPr>
          <p:cNvPr id="15" name="Picture 14">
            <a:extLst>
              <a:ext uri="{FF2B5EF4-FFF2-40B4-BE49-F238E27FC236}">
                <a16:creationId xmlns:a16="http://schemas.microsoft.com/office/drawing/2014/main" id="{891D5AE1-293D-48A5-8632-9E96E9CBAD76}"/>
              </a:ext>
            </a:extLst>
          </p:cNvPr>
          <p:cNvPicPr>
            <a:picLocks noChangeAspect="1"/>
          </p:cNvPicPr>
          <p:nvPr/>
        </p:nvPicPr>
        <p:blipFill>
          <a:blip r:embed="rId4"/>
          <a:stretch>
            <a:fillRect/>
          </a:stretch>
        </p:blipFill>
        <p:spPr>
          <a:xfrm>
            <a:off x="3543015" y="1779455"/>
            <a:ext cx="4064151" cy="4645770"/>
          </a:xfrm>
          <a:prstGeom prst="rect">
            <a:avLst/>
          </a:prstGeom>
        </p:spPr>
      </p:pic>
      <p:pic>
        <p:nvPicPr>
          <p:cNvPr id="17" name="Picture 16">
            <a:extLst>
              <a:ext uri="{FF2B5EF4-FFF2-40B4-BE49-F238E27FC236}">
                <a16:creationId xmlns:a16="http://schemas.microsoft.com/office/drawing/2014/main" id="{6CF42707-4009-407B-9ED2-7A6F782E1D1F}"/>
              </a:ext>
            </a:extLst>
          </p:cNvPr>
          <p:cNvPicPr>
            <a:picLocks noChangeAspect="1"/>
          </p:cNvPicPr>
          <p:nvPr/>
        </p:nvPicPr>
        <p:blipFill>
          <a:blip r:embed="rId5"/>
          <a:stretch>
            <a:fillRect/>
          </a:stretch>
        </p:blipFill>
        <p:spPr>
          <a:xfrm>
            <a:off x="7845137" y="749767"/>
            <a:ext cx="3928349" cy="5727967"/>
          </a:xfrm>
          <a:prstGeom prst="rect">
            <a:avLst/>
          </a:prstGeom>
        </p:spPr>
      </p:pic>
    </p:spTree>
    <p:extLst>
      <p:ext uri="{BB962C8B-B14F-4D97-AF65-F5344CB8AC3E}">
        <p14:creationId xmlns:p14="http://schemas.microsoft.com/office/powerpoint/2010/main" val="63400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580292"/>
            <a:ext cx="11120718" cy="1110396"/>
          </a:xfrm>
        </p:spPr>
        <p:txBody>
          <a:bodyPr>
            <a:normAutofit fontScale="90000"/>
          </a:bodyPr>
          <a:lstStyle/>
          <a:p>
            <a:r>
              <a:rPr lang="en-US" b="1" u="sng" dirty="0"/>
              <a:t>Relationships education – A Statutory element of PSHE</a:t>
            </a:r>
            <a:endParaRPr lang="en-GB" b="1" u="sng" dirty="0"/>
          </a:p>
        </p:txBody>
      </p:sp>
      <p:sp>
        <p:nvSpPr>
          <p:cNvPr id="3" name="Content Placeholder 2"/>
          <p:cNvSpPr>
            <a:spLocks noGrp="1"/>
          </p:cNvSpPr>
          <p:nvPr>
            <p:ph idx="1"/>
          </p:nvPr>
        </p:nvSpPr>
        <p:spPr>
          <a:xfrm>
            <a:off x="838200" y="1565031"/>
            <a:ext cx="10515600" cy="4611932"/>
          </a:xfrm>
        </p:spPr>
        <p:txBody>
          <a:bodyPr>
            <a:normAutofit/>
          </a:bodyPr>
          <a:lstStyle/>
          <a:p>
            <a:r>
              <a:rPr lang="en-US" sz="2600" dirty="0"/>
              <a:t>RSE stands for: Relationships and Sex Education</a:t>
            </a:r>
          </a:p>
          <a:p>
            <a:r>
              <a:rPr lang="en-US" sz="2600" dirty="0"/>
              <a:t>Relationships Education has 5 core areas of learning:</a:t>
            </a:r>
          </a:p>
          <a:p>
            <a:pPr lvl="1">
              <a:buFont typeface="Courier New" panose="02070309020205020404" pitchFamily="49" charset="0"/>
              <a:buChar char="o"/>
            </a:pPr>
            <a:r>
              <a:rPr lang="en-US" dirty="0"/>
              <a:t>Families and people who care for me</a:t>
            </a:r>
          </a:p>
          <a:p>
            <a:pPr lvl="1">
              <a:buFont typeface="Courier New" panose="02070309020205020404" pitchFamily="49" charset="0"/>
              <a:buChar char="o"/>
            </a:pPr>
            <a:r>
              <a:rPr lang="en-US" dirty="0"/>
              <a:t>Caring friendships</a:t>
            </a:r>
          </a:p>
          <a:p>
            <a:pPr lvl="1">
              <a:buFont typeface="Courier New" panose="02070309020205020404" pitchFamily="49" charset="0"/>
              <a:buChar char="o"/>
            </a:pPr>
            <a:r>
              <a:rPr lang="en-US" dirty="0"/>
              <a:t>Respectful relationships</a:t>
            </a:r>
          </a:p>
          <a:p>
            <a:pPr lvl="1">
              <a:buFont typeface="Courier New" panose="02070309020205020404" pitchFamily="49" charset="0"/>
              <a:buChar char="o"/>
            </a:pPr>
            <a:r>
              <a:rPr lang="en-US" dirty="0"/>
              <a:t>Online relationships</a:t>
            </a:r>
          </a:p>
          <a:p>
            <a:pPr lvl="1">
              <a:buFont typeface="Courier New" panose="02070309020205020404" pitchFamily="49" charset="0"/>
              <a:buChar char="o"/>
            </a:pPr>
            <a:r>
              <a:rPr lang="en-US" dirty="0"/>
              <a:t>Being safe</a:t>
            </a:r>
            <a:endParaRPr lang="en-US" sz="3000" dirty="0"/>
          </a:p>
          <a:p>
            <a:endParaRPr lang="en-US" sz="19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93336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u="sng" dirty="0"/>
              <a:t>EYFS – Where Relationships Education fits in</a:t>
            </a:r>
            <a:endParaRPr lang="en-GB" b="1" u="sng" dirty="0"/>
          </a:p>
        </p:txBody>
      </p:sp>
      <p:sp>
        <p:nvSpPr>
          <p:cNvPr id="3" name="Content Placeholder 2"/>
          <p:cNvSpPr>
            <a:spLocks noGrp="1"/>
          </p:cNvSpPr>
          <p:nvPr>
            <p:ph idx="1"/>
          </p:nvPr>
        </p:nvSpPr>
        <p:spPr>
          <a:xfrm>
            <a:off x="838200" y="1485900"/>
            <a:ext cx="10515600" cy="5134708"/>
          </a:xfrm>
        </p:spPr>
        <p:txBody>
          <a:bodyPr>
            <a:normAutofit fontScale="85000" lnSpcReduction="20000"/>
          </a:bodyPr>
          <a:lstStyle/>
          <a:p>
            <a:r>
              <a:rPr lang="en-GB" dirty="0"/>
              <a:t>Building relationships:</a:t>
            </a:r>
          </a:p>
          <a:p>
            <a:pPr lvl="1"/>
            <a:r>
              <a:rPr lang="en-US" dirty="0"/>
              <a:t>Work and play cooperatively and take turns with others.</a:t>
            </a:r>
          </a:p>
          <a:p>
            <a:pPr lvl="1"/>
            <a:r>
              <a:rPr lang="en-US" dirty="0"/>
              <a:t>Form positive attachments to adults and friendships with peers.</a:t>
            </a:r>
          </a:p>
          <a:p>
            <a:pPr lvl="1"/>
            <a:r>
              <a:rPr lang="en-US" dirty="0"/>
              <a:t>Show sensitivity to their own and to others’ needs.</a:t>
            </a:r>
          </a:p>
          <a:p>
            <a:r>
              <a:rPr lang="en-US" dirty="0"/>
              <a:t>Managing self:</a:t>
            </a:r>
          </a:p>
          <a:p>
            <a:pPr lvl="1"/>
            <a:r>
              <a:rPr lang="en-US" dirty="0"/>
              <a:t>Be confident to try new activities and show independence, resilience, and perseverance in the face of challenge.</a:t>
            </a:r>
          </a:p>
          <a:p>
            <a:pPr lvl="1"/>
            <a:r>
              <a:rPr lang="en-US" dirty="0"/>
              <a:t>Explain the reasons for rules, know right from wrong and try to behave accordingly.</a:t>
            </a:r>
          </a:p>
          <a:p>
            <a:pPr lvl="1"/>
            <a:r>
              <a:rPr lang="en-US" dirty="0"/>
              <a:t>Manage their own basic hygiene and personal needs, including dressing, going to the toilet, and understanding the importance of healthy food choices.</a:t>
            </a:r>
          </a:p>
          <a:p>
            <a:r>
              <a:rPr lang="en-US" dirty="0"/>
              <a:t>Self regulation:</a:t>
            </a:r>
          </a:p>
          <a:p>
            <a:pPr lvl="1"/>
            <a:r>
              <a:rPr lang="en-US" dirty="0"/>
              <a:t>Show an understanding of their own feelings and those of others and begin to regulate their </a:t>
            </a:r>
            <a:r>
              <a:rPr lang="en-US" dirty="0" err="1"/>
              <a:t>behaviour</a:t>
            </a:r>
            <a:r>
              <a:rPr lang="en-US" dirty="0"/>
              <a:t> accordingly.</a:t>
            </a:r>
          </a:p>
          <a:p>
            <a:pPr lvl="1"/>
            <a:r>
              <a:rPr lang="en-US" dirty="0"/>
              <a:t>Set and work towards simple goals, being able to wait for what they want and control their immediate impulses when appropriate.</a:t>
            </a:r>
          </a:p>
          <a:p>
            <a:pPr lvl="1"/>
            <a:r>
              <a:rPr lang="en-US" dirty="0"/>
              <a:t>Give focused attention to what the teacher says, responding appropriately even when engaged in activity, and show an ability to follow instructions involving several ideas or actions.</a:t>
            </a:r>
          </a:p>
          <a:p>
            <a:endParaRPr lang="en-GB"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80200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u="sng" dirty="0"/>
              <a:t>EYFS – Where Relationships Education fits in</a:t>
            </a:r>
            <a:endParaRPr lang="en-GB" b="1" u="sng" dirty="0"/>
          </a:p>
        </p:txBody>
      </p:sp>
      <p:sp>
        <p:nvSpPr>
          <p:cNvPr id="3" name="Content Placeholder 2"/>
          <p:cNvSpPr>
            <a:spLocks noGrp="1"/>
          </p:cNvSpPr>
          <p:nvPr>
            <p:ph idx="1"/>
          </p:nvPr>
        </p:nvSpPr>
        <p:spPr>
          <a:xfrm>
            <a:off x="838200" y="1485900"/>
            <a:ext cx="10515600" cy="5134708"/>
          </a:xfrm>
        </p:spPr>
        <p:txBody>
          <a:bodyPr>
            <a:normAutofit/>
          </a:bodyPr>
          <a:lstStyle/>
          <a:p>
            <a:r>
              <a:rPr lang="en-US" sz="2400" dirty="0"/>
              <a:t>The natural world</a:t>
            </a:r>
          </a:p>
          <a:p>
            <a:pPr lvl="1"/>
            <a:r>
              <a:rPr lang="en-US" dirty="0"/>
              <a:t>Explore the natural world around them, making observations and drawing pictures of animals and plants.</a:t>
            </a:r>
          </a:p>
          <a:p>
            <a:pPr lvl="1"/>
            <a:r>
              <a:rPr lang="en-US" dirty="0"/>
              <a:t>Know some similarities and differences between the natural world around them and contrasting environments, drawing on their experiences and what has been read in class.</a:t>
            </a:r>
          </a:p>
          <a:p>
            <a:pPr lvl="1"/>
            <a:r>
              <a:rPr lang="en-US" dirty="0"/>
              <a:t>Understand some important processes and changes in the natural world around them, including the seasons and changing states of matter.</a:t>
            </a:r>
          </a:p>
          <a:p>
            <a:endParaRPr lang="en-GB"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19781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u="sng" dirty="0"/>
              <a:t>National Science Curriculum</a:t>
            </a:r>
            <a:endParaRPr lang="en-GB" b="1" u="sng" dirty="0"/>
          </a:p>
        </p:txBody>
      </p:sp>
      <p:sp>
        <p:nvSpPr>
          <p:cNvPr id="3" name="Content Placeholder 2"/>
          <p:cNvSpPr>
            <a:spLocks noGrp="1"/>
          </p:cNvSpPr>
          <p:nvPr>
            <p:ph idx="1"/>
          </p:nvPr>
        </p:nvSpPr>
        <p:spPr>
          <a:xfrm>
            <a:off x="838200" y="1581150"/>
            <a:ext cx="10515600" cy="4595813"/>
          </a:xfrm>
        </p:spPr>
        <p:txBody>
          <a:bodyPr>
            <a:noAutofit/>
          </a:bodyPr>
          <a:lstStyle/>
          <a:p>
            <a:r>
              <a:rPr lang="en-US" sz="2600" dirty="0"/>
              <a:t>Year 1 - Identify, name, draw and label the basic parts of the human body and say which part of the body is associated with each sense.</a:t>
            </a:r>
          </a:p>
          <a:p>
            <a:r>
              <a:rPr lang="en-US" sz="2600" dirty="0"/>
              <a:t>Year 2 - Notice that animals, including humans, have offspring which grow into adults.</a:t>
            </a:r>
          </a:p>
          <a:p>
            <a:r>
              <a:rPr lang="en-US" sz="2600" dirty="0"/>
              <a:t>Year 5 - describe the differences in the life cycles of a mammal, an amphibian, an insect and a bird. </a:t>
            </a:r>
          </a:p>
          <a:p>
            <a:r>
              <a:rPr lang="en-US" sz="2600" dirty="0"/>
              <a:t>Year 5 - describe the life process of reproduction in some plants and animals.</a:t>
            </a:r>
          </a:p>
          <a:p>
            <a:r>
              <a:rPr lang="en-US" sz="2600" dirty="0"/>
              <a:t>Year 5 - describe the changes as humans develop to old age. </a:t>
            </a:r>
            <a:r>
              <a:rPr lang="en-US" sz="2600" i="1" dirty="0"/>
              <a:t>(They should learn about the changes experienced in puberty.)</a:t>
            </a:r>
          </a:p>
          <a:p>
            <a:r>
              <a:rPr lang="en-GB" sz="2600" dirty="0"/>
              <a:t>Year 6 - </a:t>
            </a:r>
            <a:r>
              <a:rPr lang="en-US" sz="2600" dirty="0" err="1"/>
              <a:t>recognise</a:t>
            </a:r>
            <a:r>
              <a:rPr lang="en-US" sz="2600" dirty="0"/>
              <a:t> that living things produce offspring of the same kind, but normally offspring vary and are not identical to their parents.</a:t>
            </a:r>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366970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u="sng" dirty="0"/>
              <a:t>Why we teach sex education</a:t>
            </a:r>
            <a:endParaRPr lang="en-GB" b="1" u="sng" dirty="0"/>
          </a:p>
        </p:txBody>
      </p:sp>
      <p:sp>
        <p:nvSpPr>
          <p:cNvPr id="3" name="Content Placeholder 2"/>
          <p:cNvSpPr>
            <a:spLocks noGrp="1"/>
          </p:cNvSpPr>
          <p:nvPr>
            <p:ph idx="1"/>
          </p:nvPr>
        </p:nvSpPr>
        <p:spPr>
          <a:xfrm>
            <a:off x="838200" y="1623401"/>
            <a:ext cx="10515600" cy="4513629"/>
          </a:xfrm>
        </p:spPr>
        <p:txBody>
          <a:bodyPr>
            <a:noAutofit/>
          </a:bodyPr>
          <a:lstStyle/>
          <a:p>
            <a:r>
              <a:rPr lang="en-US" sz="2400" dirty="0"/>
              <a:t>Children should know the correct terminology and vocabulary for their body parts. Children should know about their bodies and should be able to talk in confidence about what they are feeling / experiencing. This is especially crucial for safeguarding purposes. </a:t>
            </a:r>
          </a:p>
          <a:p>
            <a:r>
              <a:rPr lang="en-US" sz="2400" dirty="0"/>
              <a:t>As sex education is </a:t>
            </a:r>
            <a:r>
              <a:rPr lang="en-US" sz="2400" b="1" dirty="0"/>
              <a:t>not compulsory</a:t>
            </a:r>
            <a:r>
              <a:rPr lang="en-US" sz="2400" dirty="0"/>
              <a:t>, parents can choose to withdraw their child from sex education lessons. </a:t>
            </a:r>
          </a:p>
          <a:p>
            <a:r>
              <a:rPr lang="en-US" sz="2400" dirty="0"/>
              <a:t>The Science National Curriculum also teaches aspects of sex education – growing and changing, life cycles, reproduction. As this is part of the National Curriculum, this is compulsory. </a:t>
            </a:r>
            <a:r>
              <a:rPr lang="en-US" sz="2400" b="1" dirty="0"/>
              <a:t>Parents cannot withdraw children from Science lessons. </a:t>
            </a:r>
          </a:p>
          <a:p>
            <a:endParaRPr lang="en-US" sz="2300" dirty="0"/>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760952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90" y="595849"/>
            <a:ext cx="10515600" cy="1110396"/>
          </a:xfrm>
        </p:spPr>
        <p:txBody>
          <a:bodyPr>
            <a:normAutofit fontScale="90000"/>
          </a:bodyPr>
          <a:lstStyle/>
          <a:p>
            <a:r>
              <a:rPr lang="en-US" b="1" u="sng" dirty="0"/>
              <a:t>Why is Relationships and sex education important?</a:t>
            </a:r>
            <a:endParaRPr lang="en-GB" b="1" u="sng" dirty="0"/>
          </a:p>
        </p:txBody>
      </p:sp>
      <p:sp>
        <p:nvSpPr>
          <p:cNvPr id="3" name="Content Placeholder 2"/>
          <p:cNvSpPr>
            <a:spLocks noGrp="1"/>
          </p:cNvSpPr>
          <p:nvPr>
            <p:ph idx="1"/>
          </p:nvPr>
        </p:nvSpPr>
        <p:spPr>
          <a:xfrm>
            <a:off x="814990" y="1748218"/>
            <a:ext cx="10515600" cy="4513629"/>
          </a:xfrm>
        </p:spPr>
        <p:txBody>
          <a:bodyPr>
            <a:noAutofit/>
          </a:bodyPr>
          <a:lstStyle/>
          <a:p>
            <a:r>
              <a:rPr lang="en-US" sz="2400" dirty="0"/>
              <a:t>Children should know that positive, caring and safe relationships are key</a:t>
            </a:r>
          </a:p>
          <a:p>
            <a:r>
              <a:rPr lang="en-US" sz="2400" dirty="0"/>
              <a:t>Puberty is starting earlier, for some children from the age of 8</a:t>
            </a:r>
          </a:p>
          <a:p>
            <a:r>
              <a:rPr lang="en-US" sz="2400" dirty="0"/>
              <a:t>For safeguarding purposes:</a:t>
            </a:r>
          </a:p>
          <a:p>
            <a:pPr lvl="1"/>
            <a:r>
              <a:rPr lang="en-US" dirty="0"/>
              <a:t>Grooming</a:t>
            </a:r>
          </a:p>
          <a:p>
            <a:pPr lvl="1"/>
            <a:r>
              <a:rPr lang="en-US" dirty="0"/>
              <a:t>Child sexual exploitation</a:t>
            </a:r>
          </a:p>
          <a:p>
            <a:pPr lvl="1"/>
            <a:r>
              <a:rPr lang="en-US" dirty="0"/>
              <a:t>Abuse </a:t>
            </a:r>
          </a:p>
          <a:p>
            <a:pPr lvl="1"/>
            <a:r>
              <a:rPr lang="en-US" dirty="0"/>
              <a:t>Sexting </a:t>
            </a:r>
          </a:p>
          <a:p>
            <a:pPr lvl="1"/>
            <a:r>
              <a:rPr lang="en-US" dirty="0"/>
              <a:t>Online pornography</a:t>
            </a:r>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92684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u="sng" dirty="0"/>
              <a:t>Which are the optional areas?</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graphicFrame>
        <p:nvGraphicFramePr>
          <p:cNvPr id="15" name="Table 14"/>
          <p:cNvGraphicFramePr>
            <a:graphicFrameLocks noGrp="1"/>
          </p:cNvGraphicFramePr>
          <p:nvPr>
            <p:extLst>
              <p:ext uri="{D42A27DB-BD31-4B8C-83A1-F6EECF244321}">
                <p14:modId xmlns:p14="http://schemas.microsoft.com/office/powerpoint/2010/main" val="1586836801"/>
              </p:ext>
            </p:extLst>
          </p:nvPr>
        </p:nvGraphicFramePr>
        <p:xfrm>
          <a:off x="691662" y="1444784"/>
          <a:ext cx="10381615" cy="2956560"/>
        </p:xfrm>
        <a:graphic>
          <a:graphicData uri="http://schemas.openxmlformats.org/drawingml/2006/table">
            <a:tbl>
              <a:tblPr firstRow="1" firstCol="1" bandRow="1">
                <a:tableStyleId>{5C22544A-7EE6-4342-B048-85BDC9FD1C3A}</a:tableStyleId>
              </a:tblPr>
              <a:tblGrid>
                <a:gridCol w="2066643">
                  <a:extLst>
                    <a:ext uri="{9D8B030D-6E8A-4147-A177-3AD203B41FA5}">
                      <a16:colId xmlns:a16="http://schemas.microsoft.com/office/drawing/2014/main" val="1410739613"/>
                    </a:ext>
                  </a:extLst>
                </a:gridCol>
                <a:gridCol w="8314972">
                  <a:extLst>
                    <a:ext uri="{9D8B030D-6E8A-4147-A177-3AD203B41FA5}">
                      <a16:colId xmlns:a16="http://schemas.microsoft.com/office/drawing/2014/main" val="1446358618"/>
                    </a:ext>
                  </a:extLst>
                </a:gridCol>
              </a:tblGrid>
              <a:tr h="2326957">
                <a:tc>
                  <a:txBody>
                    <a:bodyPr/>
                    <a:lstStyle/>
                    <a:p>
                      <a:pPr>
                        <a:spcAft>
                          <a:spcPts val="0"/>
                        </a:spcAft>
                      </a:pPr>
                      <a:r>
                        <a:rPr lang="en-GB" sz="2400" dirty="0">
                          <a:effectLst/>
                        </a:rPr>
                        <a:t>Year 6 only</a:t>
                      </a:r>
                    </a:p>
                    <a:p>
                      <a:pPr>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Year A and Year B</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b="0" dirty="0">
                          <a:solidFill>
                            <a:schemeClr val="tx1"/>
                          </a:solidFill>
                          <a:effectLst/>
                        </a:rPr>
                        <a:t>Making Babies – The statutory Relationships and Health content included in this lesson are covered elsewhere in the programme. This lesson is part of our optional content.</a:t>
                      </a:r>
                    </a:p>
                    <a:p>
                      <a:pPr>
                        <a:spcAft>
                          <a:spcPts val="0"/>
                        </a:spcAft>
                      </a:pPr>
                      <a:r>
                        <a:rPr lang="en-GB" sz="1800" b="0" dirty="0">
                          <a:solidFill>
                            <a:schemeClr val="tx1"/>
                          </a:solidFill>
                          <a:effectLst/>
                        </a:rPr>
                        <a:t>The lesson will recap that the purpose of puberty is to prepare the body to reproduce. It explains conception through sexual intercourse. It explores the timeline of conception and pregnancy. It teaches legal facts about sexual intercourse. The lesson identifies other means of reproduction (including reference to same sex couples) including adoption, surrogacy and IVF. The lesson establishes that not every instance of sexual intercourse will result in a baby and talks briefly about contraception.</a:t>
                      </a:r>
                    </a:p>
                    <a:p>
                      <a:pPr>
                        <a:spcAft>
                          <a:spcPts val="0"/>
                        </a:spcAft>
                      </a:pPr>
                      <a:r>
                        <a:rPr lang="en-US" sz="1600" b="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It links to: </a:t>
                      </a:r>
                      <a:r>
                        <a:rPr lang="en-US" sz="1600" b="0" i="0" kern="1200" dirty="0">
                          <a:solidFill>
                            <a:schemeClr val="accent2">
                              <a:lumMod val="75000"/>
                            </a:schemeClr>
                          </a:solidFill>
                          <a:effectLst/>
                          <a:latin typeface="+mn-lt"/>
                          <a:ea typeface="+mn-ea"/>
                          <a:cs typeface="+mn-cs"/>
                        </a:rPr>
                        <a:t> Families and People who care</a:t>
                      </a:r>
                      <a:r>
                        <a:rPr lang="en-US" sz="1600" b="0" i="0" kern="1200" baseline="0" dirty="0">
                          <a:solidFill>
                            <a:schemeClr val="accent2">
                              <a:lumMod val="75000"/>
                            </a:schemeClr>
                          </a:solidFill>
                          <a:effectLst/>
                          <a:latin typeface="+mn-lt"/>
                          <a:ea typeface="+mn-ea"/>
                          <a:cs typeface="+mn-cs"/>
                        </a:rPr>
                        <a:t> for me, Being Safe (Relationships Education) and </a:t>
                      </a:r>
                      <a:r>
                        <a:rPr lang="en-US" sz="1600" b="0" i="0" kern="1200" dirty="0">
                          <a:solidFill>
                            <a:schemeClr val="accent2">
                              <a:lumMod val="75000"/>
                            </a:schemeClr>
                          </a:solidFill>
                          <a:effectLst/>
                          <a:latin typeface="+mn-lt"/>
                          <a:ea typeface="+mn-ea"/>
                          <a:cs typeface="+mn-cs"/>
                        </a:rPr>
                        <a:t>Changing adolescent body (Health Education)</a:t>
                      </a:r>
                      <a:endParaRPr lang="en-GB" sz="1600" b="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896087082"/>
                  </a:ext>
                </a:extLst>
              </a:tr>
            </a:tbl>
          </a:graphicData>
        </a:graphic>
      </p:graphicFrame>
      <p:sp>
        <p:nvSpPr>
          <p:cNvPr id="3" name="TextBox 2">
            <a:extLst>
              <a:ext uri="{FF2B5EF4-FFF2-40B4-BE49-F238E27FC236}">
                <a16:creationId xmlns:a16="http://schemas.microsoft.com/office/drawing/2014/main" id="{27EA5FA4-807F-41A1-9EA7-33312C987878}"/>
              </a:ext>
            </a:extLst>
          </p:cNvPr>
          <p:cNvSpPr txBox="1"/>
          <p:nvPr/>
        </p:nvSpPr>
        <p:spPr>
          <a:xfrm>
            <a:off x="697021" y="4804171"/>
            <a:ext cx="5495277" cy="369332"/>
          </a:xfrm>
          <a:prstGeom prst="rect">
            <a:avLst/>
          </a:prstGeom>
          <a:noFill/>
        </p:spPr>
        <p:txBody>
          <a:bodyPr wrap="square" rtlCol="0">
            <a:spAutoFit/>
          </a:bodyPr>
          <a:lstStyle/>
          <a:p>
            <a:r>
              <a:rPr lang="en-GB" dirty="0">
                <a:solidFill>
                  <a:srgbClr val="FF0000"/>
                </a:solidFill>
              </a:rPr>
              <a:t>Year 4 and Year  5 – periods – boys and girls separate</a:t>
            </a:r>
          </a:p>
        </p:txBody>
      </p:sp>
    </p:spTree>
    <p:extLst>
      <p:ext uri="{BB962C8B-B14F-4D97-AF65-F5344CB8AC3E}">
        <p14:creationId xmlns:p14="http://schemas.microsoft.com/office/powerpoint/2010/main" val="2212404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u="sng" dirty="0"/>
              <a:t>Summary</a:t>
            </a:r>
            <a:endParaRPr lang="en-GB" b="1" u="sng" dirty="0"/>
          </a:p>
        </p:txBody>
      </p:sp>
      <p:sp>
        <p:nvSpPr>
          <p:cNvPr id="3" name="Content Placeholder 2"/>
          <p:cNvSpPr>
            <a:spLocks noGrp="1"/>
          </p:cNvSpPr>
          <p:nvPr>
            <p:ph idx="1"/>
          </p:nvPr>
        </p:nvSpPr>
        <p:spPr>
          <a:xfrm>
            <a:off x="838200" y="1825625"/>
            <a:ext cx="10515600" cy="4565650"/>
          </a:xfrm>
        </p:spPr>
        <p:txBody>
          <a:bodyPr>
            <a:normAutofit/>
          </a:bodyPr>
          <a:lstStyle/>
          <a:p>
            <a:r>
              <a:rPr lang="en-US" dirty="0"/>
              <a:t>Parents have the right to withdraw children from Sex Education lessons that are not part of the statutory Science and statutory Relationships and Health Education (the optional parts that we will teach)</a:t>
            </a:r>
          </a:p>
          <a:p>
            <a:r>
              <a:rPr lang="en-US" dirty="0"/>
              <a:t>Schools have the right and obligation to teach PSHE topics to prepare children for life when they leave primary school.</a:t>
            </a:r>
          </a:p>
          <a:p>
            <a:r>
              <a:rPr lang="en-US" dirty="0"/>
              <a:t>You can view our PSHE policy on our website: Curriculum - PSHE</a:t>
            </a:r>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1475394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lstStyle/>
          <a:p>
            <a:r>
              <a:rPr lang="en-US" b="1" dirty="0"/>
              <a:t>Any questions?</a:t>
            </a:r>
            <a:endParaRPr lang="en-GB" b="1" dirty="0"/>
          </a:p>
        </p:txBody>
      </p:sp>
      <p:sp>
        <p:nvSpPr>
          <p:cNvPr id="3" name="Content Placeholder 2"/>
          <p:cNvSpPr>
            <a:spLocks noGrp="1"/>
          </p:cNvSpPr>
          <p:nvPr>
            <p:ph idx="1"/>
          </p:nvPr>
        </p:nvSpPr>
        <p:spPr>
          <a:xfrm>
            <a:off x="838200" y="1623401"/>
            <a:ext cx="10515600" cy="4513629"/>
          </a:xfrm>
        </p:spPr>
        <p:txBody>
          <a:bodyPr>
            <a:noAutofit/>
          </a:bodyPr>
          <a:lstStyle/>
          <a:p>
            <a:pPr marL="0" indent="0">
              <a:buNone/>
            </a:pPr>
            <a:endParaRPr lang="en-US" sz="2400" dirty="0"/>
          </a:p>
          <a:p>
            <a:pPr marL="0" indent="0">
              <a:buNone/>
            </a:pPr>
            <a:r>
              <a:rPr lang="en-US" sz="2400" dirty="0"/>
              <a:t> </a:t>
            </a:r>
            <a:endParaRPr lang="en-US" sz="2300" b="1"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662" y="1548580"/>
            <a:ext cx="8291783" cy="492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46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u="sng" dirty="0"/>
              <a:t>Aims of the consultation</a:t>
            </a:r>
            <a:endParaRPr lang="en-GB" b="1" u="sng" dirty="0"/>
          </a:p>
        </p:txBody>
      </p:sp>
      <p:sp>
        <p:nvSpPr>
          <p:cNvPr id="3" name="Content Placeholder 2"/>
          <p:cNvSpPr>
            <a:spLocks noGrp="1"/>
          </p:cNvSpPr>
          <p:nvPr>
            <p:ph idx="1"/>
          </p:nvPr>
        </p:nvSpPr>
        <p:spPr>
          <a:xfrm>
            <a:off x="838200" y="2041939"/>
            <a:ext cx="10515600" cy="4135023"/>
          </a:xfrm>
        </p:spPr>
        <p:txBody>
          <a:bodyPr>
            <a:normAutofit/>
          </a:bodyPr>
          <a:lstStyle/>
          <a:p>
            <a:pPr>
              <a:buFont typeface="Wingdings" panose="05000000000000000000" pitchFamily="2" charset="2"/>
              <a:buChar char="Ø"/>
            </a:pPr>
            <a:r>
              <a:rPr lang="en-GB" sz="3200" dirty="0"/>
              <a:t>To introduce our One Life curriculum and the resources that we use to deliver lessons.</a:t>
            </a:r>
          </a:p>
          <a:p>
            <a:pPr>
              <a:buFont typeface="Wingdings" panose="05000000000000000000" pitchFamily="2" charset="2"/>
              <a:buChar char="Ø"/>
            </a:pPr>
            <a:r>
              <a:rPr lang="en-GB" sz="3200" dirty="0"/>
              <a:t>To explain what the statutory requirements are for schools</a:t>
            </a:r>
          </a:p>
          <a:p>
            <a:pPr>
              <a:buFont typeface="Wingdings" panose="05000000000000000000" pitchFamily="2" charset="2"/>
              <a:buChar char="Ø"/>
            </a:pPr>
            <a:r>
              <a:rPr lang="en-GB" sz="3200" dirty="0"/>
              <a:t>To inform you of the non-statutory lessons that we teach and why we deliver them</a:t>
            </a:r>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2441645470"/>
      </p:ext>
    </p:extLst>
  </p:cSld>
  <p:clrMapOvr>
    <a:masterClrMapping/>
  </p:clrMapOvr>
  <mc:AlternateContent xmlns:mc="http://schemas.openxmlformats.org/markup-compatibility/2006" xmlns:p14="http://schemas.microsoft.com/office/powerpoint/2010/main">
    <mc:Choice Requires="p14">
      <p:transition spd="slow" p14:dur="2000" advTm="10349"/>
    </mc:Choice>
    <mc:Fallback xmlns="">
      <p:transition spd="slow" advTm="1034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45" y="571520"/>
            <a:ext cx="10515600" cy="1110396"/>
          </a:xfrm>
        </p:spPr>
        <p:txBody>
          <a:bodyPr>
            <a:normAutofit/>
          </a:bodyPr>
          <a:lstStyle/>
          <a:p>
            <a:r>
              <a:rPr lang="en-US" b="1" u="sng" dirty="0"/>
              <a:t>PSHE Curriculum: One Life</a:t>
            </a:r>
            <a:endParaRPr lang="en-GB" b="1" u="sng" dirty="0"/>
          </a:p>
        </p:txBody>
      </p:sp>
      <p:sp>
        <p:nvSpPr>
          <p:cNvPr id="3" name="Content Placeholder 2"/>
          <p:cNvSpPr>
            <a:spLocks noGrp="1"/>
          </p:cNvSpPr>
          <p:nvPr>
            <p:ph idx="1"/>
          </p:nvPr>
        </p:nvSpPr>
        <p:spPr>
          <a:xfrm>
            <a:off x="0" y="1898231"/>
            <a:ext cx="12066494" cy="4135023"/>
          </a:xfrm>
        </p:spPr>
        <p:txBody>
          <a:bodyPr>
            <a:normAutofit/>
          </a:bodyPr>
          <a:lstStyle/>
          <a:p>
            <a:r>
              <a:rPr lang="en-US" sz="2400" dirty="0"/>
              <a:t>One Life, which is a universal offer for personal development, explicitly teaches all children how to live their ‘one life’ well.</a:t>
            </a:r>
          </a:p>
          <a:p>
            <a:r>
              <a:rPr lang="en-US" sz="2400" dirty="0"/>
              <a:t> The clear end goal of the programme is to ensure that all pupils know how to live a healthy, safe and happy life and know to manage their academic, personal and social lives in a positive way.</a:t>
            </a:r>
          </a:p>
          <a:p>
            <a:r>
              <a:rPr lang="en-US" sz="2400" dirty="0"/>
              <a:t>At the heart of One Life is building strong mental, physical and social fitness. Each statutory requirement has been broken down into age-appropriate content which has been sequenced and connected to ensure that learning is built upon and can be activated outside of the classroom. </a:t>
            </a:r>
          </a:p>
          <a:p>
            <a:r>
              <a:rPr lang="en-US" sz="2400" dirty="0"/>
              <a:t>This programme of work covers the statutory components of Relationships and Sex Education (RSE) and Health Education guidance and ensures that all content is taught and not told. </a:t>
            </a:r>
            <a:endParaRPr lang="en-GB" sz="24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2" name="Picture 11">
            <a:extLst>
              <a:ext uri="{FF2B5EF4-FFF2-40B4-BE49-F238E27FC236}">
                <a16:creationId xmlns:a16="http://schemas.microsoft.com/office/drawing/2014/main" id="{017D4CEE-D0D4-4E16-9181-4451D7CB1192}"/>
              </a:ext>
            </a:extLst>
          </p:cNvPr>
          <p:cNvPicPr>
            <a:picLocks noChangeAspect="1"/>
          </p:cNvPicPr>
          <p:nvPr/>
        </p:nvPicPr>
        <p:blipFill>
          <a:blip r:embed="rId3"/>
          <a:stretch>
            <a:fillRect/>
          </a:stretch>
        </p:blipFill>
        <p:spPr>
          <a:xfrm>
            <a:off x="9651862" y="54803"/>
            <a:ext cx="2453793" cy="1843428"/>
          </a:xfrm>
          <a:prstGeom prst="rect">
            <a:avLst/>
          </a:prstGeom>
        </p:spPr>
      </p:pic>
    </p:spTree>
    <p:extLst>
      <p:ext uri="{BB962C8B-B14F-4D97-AF65-F5344CB8AC3E}">
        <p14:creationId xmlns:p14="http://schemas.microsoft.com/office/powerpoint/2010/main" val="3378982820"/>
      </p:ext>
    </p:extLst>
  </p:cSld>
  <p:clrMapOvr>
    <a:masterClrMapping/>
  </p:clrMapOvr>
  <mc:AlternateContent xmlns:mc="http://schemas.openxmlformats.org/markup-compatibility/2006" xmlns:p14="http://schemas.microsoft.com/office/powerpoint/2010/main">
    <mc:Choice Requires="p14">
      <p:transition spd="slow" p14:dur="2000" advTm="10349"/>
    </mc:Choice>
    <mc:Fallback xmlns="">
      <p:transition spd="slow" advTm="1034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292"/>
            <a:ext cx="10515600" cy="1110396"/>
          </a:xfrm>
        </p:spPr>
        <p:txBody>
          <a:bodyPr>
            <a:normAutofit/>
          </a:bodyPr>
          <a:lstStyle/>
          <a:p>
            <a:r>
              <a:rPr lang="en-US" b="1" u="sng" dirty="0"/>
              <a:t>PSHE Curriculum: One Life</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4" name="Picture 13">
            <a:extLst>
              <a:ext uri="{FF2B5EF4-FFF2-40B4-BE49-F238E27FC236}">
                <a16:creationId xmlns:a16="http://schemas.microsoft.com/office/drawing/2014/main" id="{5432052D-F4B5-4307-8059-1FC3D7AE7FE5}"/>
              </a:ext>
            </a:extLst>
          </p:cNvPr>
          <p:cNvPicPr>
            <a:picLocks noChangeAspect="1"/>
          </p:cNvPicPr>
          <p:nvPr/>
        </p:nvPicPr>
        <p:blipFill>
          <a:blip r:embed="rId3"/>
          <a:stretch>
            <a:fillRect/>
          </a:stretch>
        </p:blipFill>
        <p:spPr>
          <a:xfrm>
            <a:off x="691662" y="2041940"/>
            <a:ext cx="10364098" cy="4138019"/>
          </a:xfrm>
          <a:prstGeom prst="rect">
            <a:avLst/>
          </a:prstGeom>
        </p:spPr>
      </p:pic>
      <p:sp>
        <p:nvSpPr>
          <p:cNvPr id="16" name="TextBox 15">
            <a:extLst>
              <a:ext uri="{FF2B5EF4-FFF2-40B4-BE49-F238E27FC236}">
                <a16:creationId xmlns:a16="http://schemas.microsoft.com/office/drawing/2014/main" id="{8EA162E5-6AA8-4876-8F9B-D5E7A79E7C19}"/>
              </a:ext>
            </a:extLst>
          </p:cNvPr>
          <p:cNvSpPr txBox="1"/>
          <p:nvPr/>
        </p:nvSpPr>
        <p:spPr>
          <a:xfrm>
            <a:off x="691662" y="1423647"/>
            <a:ext cx="11303114" cy="461665"/>
          </a:xfrm>
          <a:prstGeom prst="rect">
            <a:avLst/>
          </a:prstGeom>
          <a:noFill/>
        </p:spPr>
        <p:txBody>
          <a:bodyPr wrap="square">
            <a:spAutoFit/>
          </a:bodyPr>
          <a:lstStyle/>
          <a:p>
            <a:r>
              <a:rPr lang="en-US" sz="2400" dirty="0"/>
              <a:t>One Life is based on the following three components:</a:t>
            </a:r>
            <a:endParaRPr lang="en-GB" sz="2400" dirty="0"/>
          </a:p>
        </p:txBody>
      </p:sp>
    </p:spTree>
    <p:extLst>
      <p:ext uri="{BB962C8B-B14F-4D97-AF65-F5344CB8AC3E}">
        <p14:creationId xmlns:p14="http://schemas.microsoft.com/office/powerpoint/2010/main" val="2184453155"/>
      </p:ext>
    </p:extLst>
  </p:cSld>
  <p:clrMapOvr>
    <a:masterClrMapping/>
  </p:clrMapOvr>
  <mc:AlternateContent xmlns:mc="http://schemas.openxmlformats.org/markup-compatibility/2006" xmlns:p14="http://schemas.microsoft.com/office/powerpoint/2010/main">
    <mc:Choice Requires="p14">
      <p:transition spd="slow" p14:dur="2000" advTm="10349"/>
    </mc:Choice>
    <mc:Fallback xmlns="">
      <p:transition spd="slow" advTm="1034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90" y="732712"/>
            <a:ext cx="10515600" cy="1110396"/>
          </a:xfrm>
        </p:spPr>
        <p:txBody>
          <a:bodyPr>
            <a:normAutofit/>
          </a:bodyPr>
          <a:lstStyle/>
          <a:p>
            <a:r>
              <a:rPr lang="en-US" b="1" u="sng" dirty="0"/>
              <a:t>How we deliver PSHE at St James</a:t>
            </a:r>
            <a:endParaRPr lang="en-GB" b="1" u="sng" dirty="0"/>
          </a:p>
        </p:txBody>
      </p:sp>
      <p:sp>
        <p:nvSpPr>
          <p:cNvPr id="3" name="Content Placeholder 2"/>
          <p:cNvSpPr>
            <a:spLocks noGrp="1"/>
          </p:cNvSpPr>
          <p:nvPr>
            <p:ph idx="1"/>
          </p:nvPr>
        </p:nvSpPr>
        <p:spPr>
          <a:xfrm>
            <a:off x="814990" y="1747747"/>
            <a:ext cx="10515600" cy="4513629"/>
          </a:xfrm>
        </p:spPr>
        <p:txBody>
          <a:bodyPr>
            <a:noAutofit/>
          </a:bodyPr>
          <a:lstStyle/>
          <a:p>
            <a:pPr marL="0" indent="0">
              <a:buNone/>
            </a:pPr>
            <a:r>
              <a:rPr lang="en-US" sz="2200" dirty="0"/>
              <a:t>To be effective, PSHE will:</a:t>
            </a:r>
          </a:p>
          <a:p>
            <a:r>
              <a:rPr lang="en-US" sz="2200" dirty="0"/>
              <a:t>Be age appropriate</a:t>
            </a:r>
          </a:p>
          <a:p>
            <a:r>
              <a:rPr lang="en-US" sz="2200" dirty="0"/>
              <a:t>Be based on the needs of the children</a:t>
            </a:r>
          </a:p>
          <a:p>
            <a:r>
              <a:rPr lang="en-US" sz="2200" dirty="0"/>
              <a:t>Be progressive, recapping and building on prior knowledge</a:t>
            </a:r>
          </a:p>
          <a:p>
            <a:r>
              <a:rPr lang="en-US" sz="2200" dirty="0"/>
              <a:t>Be inclusive</a:t>
            </a:r>
          </a:p>
          <a:p>
            <a:r>
              <a:rPr lang="en-US" sz="2200" dirty="0"/>
              <a:t>Be delivered by trained and knowledgeable staff in a safe environment</a:t>
            </a:r>
          </a:p>
          <a:p>
            <a:r>
              <a:rPr lang="en-US" sz="2200" dirty="0"/>
              <a:t>Prepare children adequately for puberty in a supportive and safe environment</a:t>
            </a:r>
          </a:p>
          <a:p>
            <a:r>
              <a:rPr lang="en-US" sz="2200" dirty="0"/>
              <a:t>Prepare children for adult life</a:t>
            </a:r>
          </a:p>
          <a:p>
            <a:r>
              <a:rPr lang="en-US" sz="2200" dirty="0"/>
              <a:t>Establish and agree basic ground rules that will be followed by children and the teacher</a:t>
            </a:r>
          </a:p>
          <a:p>
            <a:r>
              <a:rPr lang="en-US" sz="2200" dirty="0"/>
              <a:t>Promote positive relationships</a:t>
            </a:r>
          </a:p>
          <a:p>
            <a:r>
              <a:rPr lang="en-US" sz="2200" dirty="0"/>
              <a:t>Value all contributions </a:t>
            </a:r>
          </a:p>
          <a:p>
            <a:endParaRPr lang="en-US" sz="1900" dirty="0"/>
          </a:p>
          <a:p>
            <a:endParaRPr lang="en-US" sz="2300"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spTree>
    <p:extLst>
      <p:ext uri="{BB962C8B-B14F-4D97-AF65-F5344CB8AC3E}">
        <p14:creationId xmlns:p14="http://schemas.microsoft.com/office/powerpoint/2010/main" val="393604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32" y="512823"/>
            <a:ext cx="10515600" cy="1110396"/>
          </a:xfrm>
        </p:spPr>
        <p:txBody>
          <a:bodyPr>
            <a:normAutofit/>
          </a:bodyPr>
          <a:lstStyle/>
          <a:p>
            <a:r>
              <a:rPr lang="en-US" b="1" u="sng" dirty="0"/>
              <a:t>How we deliver PSHE at St James</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1" name="Picture 10">
            <a:extLst>
              <a:ext uri="{FF2B5EF4-FFF2-40B4-BE49-F238E27FC236}">
                <a16:creationId xmlns:a16="http://schemas.microsoft.com/office/drawing/2014/main" id="{4FC1AD93-A912-476B-BFAC-98A435FE0235}"/>
              </a:ext>
            </a:extLst>
          </p:cNvPr>
          <p:cNvPicPr>
            <a:picLocks noChangeAspect="1"/>
          </p:cNvPicPr>
          <p:nvPr/>
        </p:nvPicPr>
        <p:blipFill>
          <a:blip r:embed="rId3"/>
          <a:stretch>
            <a:fillRect/>
          </a:stretch>
        </p:blipFill>
        <p:spPr>
          <a:xfrm>
            <a:off x="96782" y="1367850"/>
            <a:ext cx="11980506" cy="1539842"/>
          </a:xfrm>
          <a:prstGeom prst="rect">
            <a:avLst/>
          </a:prstGeom>
        </p:spPr>
      </p:pic>
      <p:sp>
        <p:nvSpPr>
          <p:cNvPr id="15" name="TextBox 14">
            <a:extLst>
              <a:ext uri="{FF2B5EF4-FFF2-40B4-BE49-F238E27FC236}">
                <a16:creationId xmlns:a16="http://schemas.microsoft.com/office/drawing/2014/main" id="{D193A973-61F5-47C2-8BAD-17157900E1A2}"/>
              </a:ext>
            </a:extLst>
          </p:cNvPr>
          <p:cNvSpPr txBox="1"/>
          <p:nvPr/>
        </p:nvSpPr>
        <p:spPr>
          <a:xfrm>
            <a:off x="96782" y="3057800"/>
            <a:ext cx="5770310" cy="2585323"/>
          </a:xfrm>
          <a:prstGeom prst="rect">
            <a:avLst/>
          </a:prstGeom>
          <a:noFill/>
        </p:spPr>
        <p:txBody>
          <a:bodyPr wrap="square">
            <a:spAutoFit/>
          </a:bodyPr>
          <a:lstStyle/>
          <a:p>
            <a:pPr marL="285750" indent="-285750">
              <a:buFontTx/>
              <a:buChar char="-"/>
            </a:pPr>
            <a:r>
              <a:rPr lang="en-US" sz="2400" dirty="0"/>
              <a:t>The same theme is taught across school.</a:t>
            </a:r>
          </a:p>
          <a:p>
            <a:pPr marL="285750" indent="-285750">
              <a:buFontTx/>
              <a:buChar char="-"/>
            </a:pPr>
            <a:r>
              <a:rPr lang="en-US" sz="2400" dirty="0"/>
              <a:t>The learning is progressive across the different phases.</a:t>
            </a:r>
          </a:p>
          <a:p>
            <a:pPr marL="285750" indent="-285750">
              <a:buFontTx/>
              <a:buChar char="-"/>
            </a:pPr>
            <a:r>
              <a:rPr lang="en-US" sz="2400" dirty="0"/>
              <a:t>Learning is based upon books, with the books used being suitable for the phase that they are intended to be used in. </a:t>
            </a:r>
          </a:p>
          <a:p>
            <a:pPr marL="285750" indent="-285750">
              <a:buFontTx/>
              <a:buChar char="-"/>
            </a:pPr>
            <a:endParaRPr lang="en-US" sz="1800" dirty="0"/>
          </a:p>
        </p:txBody>
      </p:sp>
      <p:pic>
        <p:nvPicPr>
          <p:cNvPr id="17" name="Picture 16">
            <a:extLst>
              <a:ext uri="{FF2B5EF4-FFF2-40B4-BE49-F238E27FC236}">
                <a16:creationId xmlns:a16="http://schemas.microsoft.com/office/drawing/2014/main" id="{A72C39EE-352B-4EF0-836C-0D494999D4B1}"/>
              </a:ext>
            </a:extLst>
          </p:cNvPr>
          <p:cNvPicPr>
            <a:picLocks noChangeAspect="1"/>
          </p:cNvPicPr>
          <p:nvPr/>
        </p:nvPicPr>
        <p:blipFill>
          <a:blip r:embed="rId4"/>
          <a:stretch>
            <a:fillRect/>
          </a:stretch>
        </p:blipFill>
        <p:spPr>
          <a:xfrm>
            <a:off x="6324910" y="2815525"/>
            <a:ext cx="731250" cy="4042475"/>
          </a:xfrm>
          <a:prstGeom prst="rect">
            <a:avLst/>
          </a:prstGeom>
        </p:spPr>
      </p:pic>
      <p:pic>
        <p:nvPicPr>
          <p:cNvPr id="19" name="Picture 18">
            <a:extLst>
              <a:ext uri="{FF2B5EF4-FFF2-40B4-BE49-F238E27FC236}">
                <a16:creationId xmlns:a16="http://schemas.microsoft.com/office/drawing/2014/main" id="{BF6E21C0-A0B9-4354-98A1-6A85E3A15C5A}"/>
              </a:ext>
            </a:extLst>
          </p:cNvPr>
          <p:cNvPicPr>
            <a:picLocks noChangeAspect="1"/>
          </p:cNvPicPr>
          <p:nvPr/>
        </p:nvPicPr>
        <p:blipFill>
          <a:blip r:embed="rId5"/>
          <a:stretch>
            <a:fillRect/>
          </a:stretch>
        </p:blipFill>
        <p:spPr>
          <a:xfrm>
            <a:off x="7513978" y="2968701"/>
            <a:ext cx="674140" cy="3736121"/>
          </a:xfrm>
          <a:prstGeom prst="rect">
            <a:avLst/>
          </a:prstGeom>
        </p:spPr>
      </p:pic>
      <p:pic>
        <p:nvPicPr>
          <p:cNvPr id="21" name="Picture 20">
            <a:extLst>
              <a:ext uri="{FF2B5EF4-FFF2-40B4-BE49-F238E27FC236}">
                <a16:creationId xmlns:a16="http://schemas.microsoft.com/office/drawing/2014/main" id="{322CB1E7-1EF4-4900-AC76-F00098D2355F}"/>
              </a:ext>
            </a:extLst>
          </p:cNvPr>
          <p:cNvPicPr>
            <a:picLocks noChangeAspect="1"/>
          </p:cNvPicPr>
          <p:nvPr/>
        </p:nvPicPr>
        <p:blipFill>
          <a:blip r:embed="rId6"/>
          <a:stretch>
            <a:fillRect/>
          </a:stretch>
        </p:blipFill>
        <p:spPr>
          <a:xfrm>
            <a:off x="8422644" y="3148910"/>
            <a:ext cx="765360" cy="3467871"/>
          </a:xfrm>
          <a:prstGeom prst="rect">
            <a:avLst/>
          </a:prstGeom>
        </p:spPr>
      </p:pic>
      <p:pic>
        <p:nvPicPr>
          <p:cNvPr id="23" name="Picture 22">
            <a:extLst>
              <a:ext uri="{FF2B5EF4-FFF2-40B4-BE49-F238E27FC236}">
                <a16:creationId xmlns:a16="http://schemas.microsoft.com/office/drawing/2014/main" id="{8645F63F-9B83-429C-B837-378B7B6FEA67}"/>
              </a:ext>
            </a:extLst>
          </p:cNvPr>
          <p:cNvPicPr>
            <a:picLocks noChangeAspect="1"/>
          </p:cNvPicPr>
          <p:nvPr/>
        </p:nvPicPr>
        <p:blipFill>
          <a:blip r:embed="rId7"/>
          <a:stretch>
            <a:fillRect/>
          </a:stretch>
        </p:blipFill>
        <p:spPr>
          <a:xfrm>
            <a:off x="9514397" y="2815525"/>
            <a:ext cx="778988" cy="3946019"/>
          </a:xfrm>
          <a:prstGeom prst="rect">
            <a:avLst/>
          </a:prstGeom>
        </p:spPr>
      </p:pic>
    </p:spTree>
    <p:extLst>
      <p:ext uri="{BB962C8B-B14F-4D97-AF65-F5344CB8AC3E}">
        <p14:creationId xmlns:p14="http://schemas.microsoft.com/office/powerpoint/2010/main" val="284119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96" y="402164"/>
            <a:ext cx="10515600" cy="1110396"/>
          </a:xfrm>
        </p:spPr>
        <p:txBody>
          <a:bodyPr>
            <a:normAutofit/>
          </a:bodyPr>
          <a:lstStyle/>
          <a:p>
            <a:r>
              <a:rPr lang="en-US" b="1" u="sng" dirty="0"/>
              <a:t>Morning Routine</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9" name="Picture 18">
            <a:extLst>
              <a:ext uri="{FF2B5EF4-FFF2-40B4-BE49-F238E27FC236}">
                <a16:creationId xmlns:a16="http://schemas.microsoft.com/office/drawing/2014/main" id="{C4079DD4-204E-4AC6-88AE-A7C69871FF90}"/>
              </a:ext>
            </a:extLst>
          </p:cNvPr>
          <p:cNvPicPr>
            <a:picLocks noChangeAspect="1"/>
          </p:cNvPicPr>
          <p:nvPr/>
        </p:nvPicPr>
        <p:blipFill>
          <a:blip r:embed="rId3"/>
          <a:stretch>
            <a:fillRect/>
          </a:stretch>
        </p:blipFill>
        <p:spPr>
          <a:xfrm>
            <a:off x="178496" y="1333836"/>
            <a:ext cx="6492517" cy="3435958"/>
          </a:xfrm>
          <a:prstGeom prst="rect">
            <a:avLst/>
          </a:prstGeom>
        </p:spPr>
      </p:pic>
      <p:pic>
        <p:nvPicPr>
          <p:cNvPr id="11" name="Picture 10">
            <a:extLst>
              <a:ext uri="{FF2B5EF4-FFF2-40B4-BE49-F238E27FC236}">
                <a16:creationId xmlns:a16="http://schemas.microsoft.com/office/drawing/2014/main" id="{61BE2F32-A27D-4EB5-99EA-1847C105BE26}"/>
              </a:ext>
            </a:extLst>
          </p:cNvPr>
          <p:cNvPicPr>
            <a:picLocks noChangeAspect="1"/>
          </p:cNvPicPr>
          <p:nvPr/>
        </p:nvPicPr>
        <p:blipFill>
          <a:blip r:embed="rId4"/>
          <a:stretch>
            <a:fillRect/>
          </a:stretch>
        </p:blipFill>
        <p:spPr>
          <a:xfrm>
            <a:off x="5503640" y="3134621"/>
            <a:ext cx="6676986" cy="3503221"/>
          </a:xfrm>
          <a:prstGeom prst="rect">
            <a:avLst/>
          </a:prstGeom>
        </p:spPr>
      </p:pic>
    </p:spTree>
    <p:extLst>
      <p:ext uri="{BB962C8B-B14F-4D97-AF65-F5344CB8AC3E}">
        <p14:creationId xmlns:p14="http://schemas.microsoft.com/office/powerpoint/2010/main" val="266517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96" y="549409"/>
            <a:ext cx="10515600" cy="1110396"/>
          </a:xfrm>
        </p:spPr>
        <p:txBody>
          <a:bodyPr>
            <a:normAutofit/>
          </a:bodyPr>
          <a:lstStyle/>
          <a:p>
            <a:r>
              <a:rPr lang="en-US" b="1" u="sng" dirty="0"/>
              <a:t>What does it look like in action?</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1" name="Picture 10">
            <a:hlinkClick r:id="rId3" action="ppaction://hlinkpres?slideindex=1&amp;slidetitle="/>
            <a:extLst>
              <a:ext uri="{FF2B5EF4-FFF2-40B4-BE49-F238E27FC236}">
                <a16:creationId xmlns:a16="http://schemas.microsoft.com/office/drawing/2014/main" id="{3ECA600D-B3B7-44F0-ADAC-71C906E8AAFF}"/>
              </a:ext>
            </a:extLst>
          </p:cNvPr>
          <p:cNvPicPr>
            <a:picLocks noChangeAspect="1"/>
          </p:cNvPicPr>
          <p:nvPr/>
        </p:nvPicPr>
        <p:blipFill>
          <a:blip r:embed="rId4"/>
          <a:stretch>
            <a:fillRect/>
          </a:stretch>
        </p:blipFill>
        <p:spPr>
          <a:xfrm>
            <a:off x="771889" y="1980174"/>
            <a:ext cx="10336306" cy="3753241"/>
          </a:xfrm>
          <a:prstGeom prst="rect">
            <a:avLst/>
          </a:prstGeom>
        </p:spPr>
      </p:pic>
    </p:spTree>
    <p:extLst>
      <p:ext uri="{BB962C8B-B14F-4D97-AF65-F5344CB8AC3E}">
        <p14:creationId xmlns:p14="http://schemas.microsoft.com/office/powerpoint/2010/main" val="193694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96" y="549409"/>
            <a:ext cx="10515600" cy="1110396"/>
          </a:xfrm>
        </p:spPr>
        <p:txBody>
          <a:bodyPr>
            <a:normAutofit/>
          </a:bodyPr>
          <a:lstStyle/>
          <a:p>
            <a:r>
              <a:rPr lang="en-US" b="1" u="sng" dirty="0"/>
              <a:t>What does it look like in action?</a:t>
            </a:r>
            <a:endParaRPr lang="en-GB" b="1" u="sng" dirty="0"/>
          </a:p>
        </p:txBody>
      </p:sp>
      <p:grpSp>
        <p:nvGrpSpPr>
          <p:cNvPr id="4" name="Group 3"/>
          <p:cNvGrpSpPr/>
          <p:nvPr/>
        </p:nvGrpSpPr>
        <p:grpSpPr>
          <a:xfrm>
            <a:off x="397665" y="229040"/>
            <a:ext cx="11102673" cy="2338314"/>
            <a:chOff x="314559" y="240932"/>
            <a:chExt cx="11396670" cy="3456454"/>
          </a:xfrm>
        </p:grpSpPr>
        <p:grpSp>
          <p:nvGrpSpPr>
            <p:cNvPr id="5" name="Group 4"/>
            <p:cNvGrpSpPr>
              <a:grpSpLocks/>
            </p:cNvGrpSpPr>
            <p:nvPr/>
          </p:nvGrpSpPr>
          <p:grpSpPr bwMode="auto">
            <a:xfrm>
              <a:off x="314559" y="446448"/>
              <a:ext cx="9508719" cy="3250938"/>
              <a:chOff x="-3039" y="-7190"/>
              <a:chExt cx="14955" cy="8333"/>
            </a:xfrm>
          </p:grpSpPr>
          <p:sp>
            <p:nvSpPr>
              <p:cNvPr id="9" name="Rectangle 8"/>
              <p:cNvSpPr>
                <a:spLocks noChangeArrowheads="1"/>
              </p:cNvSpPr>
              <p:nvPr/>
            </p:nvSpPr>
            <p:spPr bwMode="auto">
              <a:xfrm>
                <a:off x="-3039" y="-7190"/>
                <a:ext cx="8414" cy="704"/>
              </a:xfrm>
              <a:prstGeom prst="rect">
                <a:avLst/>
              </a:prstGeom>
              <a:solidFill>
                <a:srgbClr val="00206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a:spLocks noChangeArrowheads="1"/>
              </p:cNvSpPr>
              <p:nvPr/>
            </p:nvSpPr>
            <p:spPr bwMode="auto">
              <a:xfrm>
                <a:off x="330" y="308"/>
                <a:ext cx="11586" cy="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grpSp>
        <p:grpSp>
          <p:nvGrpSpPr>
            <p:cNvPr id="6" name="Group 5"/>
            <p:cNvGrpSpPr/>
            <p:nvPr/>
          </p:nvGrpSpPr>
          <p:grpSpPr>
            <a:xfrm>
              <a:off x="5744763" y="240932"/>
              <a:ext cx="5966466" cy="838968"/>
              <a:chOff x="5744763" y="240932"/>
              <a:chExt cx="5966466" cy="838968"/>
            </a:xfrm>
          </p:grpSpPr>
          <p:sp>
            <p:nvSpPr>
              <p:cNvPr id="7" name="Rectangle 6"/>
              <p:cNvSpPr>
                <a:spLocks noChangeArrowheads="1"/>
              </p:cNvSpPr>
              <p:nvPr/>
            </p:nvSpPr>
            <p:spPr bwMode="auto">
              <a:xfrm>
                <a:off x="6343030" y="446448"/>
                <a:ext cx="5368199" cy="313699"/>
              </a:xfrm>
              <a:prstGeom prst="rect">
                <a:avLst/>
              </a:prstGeom>
              <a:solidFill>
                <a:srgbClr val="FFC000"/>
              </a:solidFill>
              <a:ln w="19050">
                <a:solidFill>
                  <a:srgbClr val="FFFFFF"/>
                </a:solidFill>
                <a:miter lim="800000"/>
                <a:headEnd/>
                <a:tailEnd/>
              </a:ln>
            </p:spPr>
            <p:txBody>
              <a:bodyPr rot="0" vert="horz" wrap="square" lIns="91440" tIns="45720" rIns="91440" bIns="45720" anchor="ctr" anchorCtr="0" upright="1">
                <a:noAutofit/>
              </a:bodyPr>
              <a:lstStyle/>
              <a:p>
                <a:pPr>
                  <a:spcAft>
                    <a:spcPts val="0"/>
                  </a:spcAft>
                  <a:tabLst>
                    <a:tab pos="2865755" algn="ctr"/>
                    <a:tab pos="5731510" algn="r"/>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5744763" y="240932"/>
                <a:ext cx="517870" cy="838968"/>
              </a:xfrm>
              <a:prstGeom prst="rect">
                <a:avLst/>
              </a:prstGeom>
            </p:spPr>
          </p:pic>
        </p:grpSp>
      </p:grpSp>
      <p:pic>
        <p:nvPicPr>
          <p:cNvPr id="12" name="Picture 11">
            <a:extLst>
              <a:ext uri="{FF2B5EF4-FFF2-40B4-BE49-F238E27FC236}">
                <a16:creationId xmlns:a16="http://schemas.microsoft.com/office/drawing/2014/main" id="{5E73193C-5B79-45A4-ADBD-77E4DF63F9F7}"/>
              </a:ext>
            </a:extLst>
          </p:cNvPr>
          <p:cNvPicPr>
            <a:picLocks noChangeAspect="1"/>
          </p:cNvPicPr>
          <p:nvPr/>
        </p:nvPicPr>
        <p:blipFill>
          <a:blip r:embed="rId3"/>
          <a:stretch>
            <a:fillRect/>
          </a:stretch>
        </p:blipFill>
        <p:spPr>
          <a:xfrm>
            <a:off x="937085" y="1439621"/>
            <a:ext cx="4750702" cy="2590884"/>
          </a:xfrm>
          <a:prstGeom prst="rect">
            <a:avLst/>
          </a:prstGeom>
        </p:spPr>
      </p:pic>
      <p:pic>
        <p:nvPicPr>
          <p:cNvPr id="14" name="Picture 13">
            <a:extLst>
              <a:ext uri="{FF2B5EF4-FFF2-40B4-BE49-F238E27FC236}">
                <a16:creationId xmlns:a16="http://schemas.microsoft.com/office/drawing/2014/main" id="{2910A6B2-5311-4B81-9C7E-035E5C5D9AF5}"/>
              </a:ext>
            </a:extLst>
          </p:cNvPr>
          <p:cNvPicPr>
            <a:picLocks noChangeAspect="1"/>
          </p:cNvPicPr>
          <p:nvPr/>
        </p:nvPicPr>
        <p:blipFill>
          <a:blip r:embed="rId4"/>
          <a:stretch>
            <a:fillRect/>
          </a:stretch>
        </p:blipFill>
        <p:spPr>
          <a:xfrm>
            <a:off x="6172205" y="1436966"/>
            <a:ext cx="4750702" cy="2566983"/>
          </a:xfrm>
          <a:prstGeom prst="rect">
            <a:avLst/>
          </a:prstGeom>
        </p:spPr>
      </p:pic>
      <p:pic>
        <p:nvPicPr>
          <p:cNvPr id="16" name="Picture 15">
            <a:extLst>
              <a:ext uri="{FF2B5EF4-FFF2-40B4-BE49-F238E27FC236}">
                <a16:creationId xmlns:a16="http://schemas.microsoft.com/office/drawing/2014/main" id="{EF0B7508-71A8-4B49-B2C5-6EF05AA7A0E8}"/>
              </a:ext>
            </a:extLst>
          </p:cNvPr>
          <p:cNvPicPr>
            <a:picLocks noChangeAspect="1"/>
          </p:cNvPicPr>
          <p:nvPr/>
        </p:nvPicPr>
        <p:blipFill>
          <a:blip r:embed="rId5"/>
          <a:stretch>
            <a:fillRect/>
          </a:stretch>
        </p:blipFill>
        <p:spPr>
          <a:xfrm>
            <a:off x="937540" y="4080691"/>
            <a:ext cx="4750247" cy="2675375"/>
          </a:xfrm>
          <a:prstGeom prst="rect">
            <a:avLst/>
          </a:prstGeom>
        </p:spPr>
      </p:pic>
      <p:pic>
        <p:nvPicPr>
          <p:cNvPr id="18" name="Picture 17">
            <a:extLst>
              <a:ext uri="{FF2B5EF4-FFF2-40B4-BE49-F238E27FC236}">
                <a16:creationId xmlns:a16="http://schemas.microsoft.com/office/drawing/2014/main" id="{AB760143-85FF-4170-9CDC-A99C2452B564}"/>
              </a:ext>
            </a:extLst>
          </p:cNvPr>
          <p:cNvPicPr>
            <a:picLocks noChangeAspect="1"/>
          </p:cNvPicPr>
          <p:nvPr/>
        </p:nvPicPr>
        <p:blipFill>
          <a:blip r:embed="rId6"/>
          <a:stretch>
            <a:fillRect/>
          </a:stretch>
        </p:blipFill>
        <p:spPr>
          <a:xfrm>
            <a:off x="6172206" y="4012057"/>
            <a:ext cx="4750248" cy="2620826"/>
          </a:xfrm>
          <a:prstGeom prst="rect">
            <a:avLst/>
          </a:prstGeom>
        </p:spPr>
      </p:pic>
    </p:spTree>
    <p:extLst>
      <p:ext uri="{BB962C8B-B14F-4D97-AF65-F5344CB8AC3E}">
        <p14:creationId xmlns:p14="http://schemas.microsoft.com/office/powerpoint/2010/main" val="1630449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e79323d-bcd9-4829-ae8e-04ae6b6fb0b5">
      <Terms xmlns="http://schemas.microsoft.com/office/infopath/2007/PartnerControls"/>
    </lcf76f155ced4ddcb4097134ff3c332f>
    <TaxCatchAll xmlns="5a7bb89c-85fc-4bc1-94a5-1cfe411e0c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3054F563679E43AEE30E139182C02D" ma:contentTypeVersion="19" ma:contentTypeDescription="Create a new document." ma:contentTypeScope="" ma:versionID="24d98d36de14118b964a66063326afd1">
  <xsd:schema xmlns:xsd="http://www.w3.org/2001/XMLSchema" xmlns:xs="http://www.w3.org/2001/XMLSchema" xmlns:p="http://schemas.microsoft.com/office/2006/metadata/properties" xmlns:ns2="ae79323d-bcd9-4829-ae8e-04ae6b6fb0b5" xmlns:ns3="5a7bb89c-85fc-4bc1-94a5-1cfe411e0c23" targetNamespace="http://schemas.microsoft.com/office/2006/metadata/properties" ma:root="true" ma:fieldsID="49fb7458a530c1485c1f327bb359e5be" ns2:_="" ns3:_="">
    <xsd:import namespace="ae79323d-bcd9-4829-ae8e-04ae6b6fb0b5"/>
    <xsd:import namespace="5a7bb89c-85fc-4bc1-94a5-1cfe411e0c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79323d-bcd9-4829-ae8e-04ae6b6fb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7f4c691-d9bf-4cb9-9a01-38f7af67c6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7bb89c-85fc-4bc1-94a5-1cfe411e0c2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02d54ec-7058-4280-8c0f-b858ad95c44f}" ma:internalName="TaxCatchAll" ma:showField="CatchAllData" ma:web="5a7bb89c-85fc-4bc1-94a5-1cfe411e0c2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B71189-6A33-45A2-95CC-2FC4D5714C5B}">
  <ds:schemaRefs>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5a7bb89c-85fc-4bc1-94a5-1cfe411e0c23"/>
    <ds:schemaRef ds:uri="http://purl.org/dc/terms/"/>
    <ds:schemaRef ds:uri="http://schemas.openxmlformats.org/package/2006/metadata/core-properties"/>
    <ds:schemaRef ds:uri="ae79323d-bcd9-4829-ae8e-04ae6b6fb0b5"/>
    <ds:schemaRef ds:uri="http://www.w3.org/XML/1998/namespace"/>
  </ds:schemaRefs>
</ds:datastoreItem>
</file>

<file path=customXml/itemProps2.xml><?xml version="1.0" encoding="utf-8"?>
<ds:datastoreItem xmlns:ds="http://schemas.openxmlformats.org/officeDocument/2006/customXml" ds:itemID="{D39779FD-ADF1-464E-A0E6-6C2C2040A7F7}">
  <ds:schemaRefs>
    <ds:schemaRef ds:uri="http://schemas.microsoft.com/sharepoint/v3/contenttype/forms"/>
  </ds:schemaRefs>
</ds:datastoreItem>
</file>

<file path=customXml/itemProps3.xml><?xml version="1.0" encoding="utf-8"?>
<ds:datastoreItem xmlns:ds="http://schemas.openxmlformats.org/officeDocument/2006/customXml" ds:itemID="{5A0F85BB-4A92-4055-83EB-C6ED6EA9B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79323d-bcd9-4829-ae8e-04ae6b6fb0b5"/>
    <ds:schemaRef ds:uri="5a7bb89c-85fc-4bc1-94a5-1cfe411e0c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35478</TotalTime>
  <Words>1215</Words>
  <Application>Microsoft Office PowerPoint</Application>
  <PresentationFormat>Widescreen</PresentationFormat>
  <Paragraphs>94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Symbol</vt:lpstr>
      <vt:lpstr>Wingdings</vt:lpstr>
      <vt:lpstr>Office Theme</vt:lpstr>
      <vt:lpstr>PSHE Curriculum (Personal, Social, Health and Economic education)</vt:lpstr>
      <vt:lpstr>Aims of the consultation</vt:lpstr>
      <vt:lpstr>PSHE Curriculum: One Life</vt:lpstr>
      <vt:lpstr>PSHE Curriculum: One Life</vt:lpstr>
      <vt:lpstr>How we deliver PSHE at St James</vt:lpstr>
      <vt:lpstr>How we deliver PSHE at St James</vt:lpstr>
      <vt:lpstr>Morning Routine</vt:lpstr>
      <vt:lpstr>What does it look like in action?</vt:lpstr>
      <vt:lpstr>What does it look like in action?</vt:lpstr>
      <vt:lpstr>What does it look like in action?</vt:lpstr>
      <vt:lpstr>Relationships education – A Statutory element of PSHE</vt:lpstr>
      <vt:lpstr>EYFS – Where Relationships Education fits in</vt:lpstr>
      <vt:lpstr>EYFS – Where Relationships Education fits in</vt:lpstr>
      <vt:lpstr>National Science Curriculum</vt:lpstr>
      <vt:lpstr>Why we teach sex education</vt:lpstr>
      <vt:lpstr>Why is Relationships and sex education important?</vt:lpstr>
      <vt:lpstr>Which are the optional areas?</vt:lpstr>
      <vt:lpstr>Summary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Lateral flow testing</dc:title>
  <dc:creator>Headteacher</dc:creator>
  <cp:lastModifiedBy>Beverley Minor</cp:lastModifiedBy>
  <cp:revision>96</cp:revision>
  <cp:lastPrinted>2024-04-17T12:56:41Z</cp:lastPrinted>
  <dcterms:created xsi:type="dcterms:W3CDTF">2021-01-23T11:30:11Z</dcterms:created>
  <dcterms:modified xsi:type="dcterms:W3CDTF">2026-01-15T11:25:28Z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0x010100F73054F563679E43AEE30E139182C02D</vt:lpwstr>
  </property>
  <property fmtid="{D5CDD505-2E9C-101B-9397-08002B2CF9AE}" pid="3" name="MediaServiceImageTags">
    <vt:lpwstr/>
  </property>
</Properties>
</file>