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5"/>
  </p:sldMasterIdLst>
  <p:notesMasterIdLst>
    <p:notesMasterId r:id="rId25"/>
  </p:notesMasterIdLst>
  <p:handoutMasterIdLst>
    <p:handoutMasterId r:id="rId26"/>
  </p:handoutMasterIdLst>
  <p:sldIdLst>
    <p:sldId id="3982" r:id="rId6"/>
    <p:sldId id="4705" r:id="rId7"/>
    <p:sldId id="4706" r:id="rId8"/>
    <p:sldId id="4707" r:id="rId9"/>
    <p:sldId id="4708" r:id="rId10"/>
    <p:sldId id="4709" r:id="rId11"/>
    <p:sldId id="4710" r:id="rId12"/>
    <p:sldId id="4711" r:id="rId13"/>
    <p:sldId id="4712" r:id="rId14"/>
    <p:sldId id="4713" r:id="rId15"/>
    <p:sldId id="4714" r:id="rId16"/>
    <p:sldId id="4715" r:id="rId17"/>
    <p:sldId id="4716" r:id="rId18"/>
    <p:sldId id="4717" r:id="rId19"/>
    <p:sldId id="4718" r:id="rId20"/>
    <p:sldId id="4685" r:id="rId21"/>
    <p:sldId id="4696" r:id="rId22"/>
    <p:sldId id="4719" r:id="rId23"/>
    <p:sldId id="4720" r:id="rId24"/>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4F8F57CA-CBDF-5741-A80A-78D5126FB7DF}">
          <p14:sldIdLst>
            <p14:sldId id="3982"/>
            <p14:sldId id="4705"/>
            <p14:sldId id="4706"/>
            <p14:sldId id="4707"/>
            <p14:sldId id="4708"/>
            <p14:sldId id="4709"/>
            <p14:sldId id="4710"/>
            <p14:sldId id="4711"/>
            <p14:sldId id="4712"/>
            <p14:sldId id="4713"/>
            <p14:sldId id="4714"/>
            <p14:sldId id="4715"/>
            <p14:sldId id="4716"/>
            <p14:sldId id="4717"/>
            <p14:sldId id="4718"/>
            <p14:sldId id="4685"/>
            <p14:sldId id="4696"/>
            <p14:sldId id="4719"/>
            <p14:sldId id="4720"/>
          </p14:sldIdLst>
        </p14:section>
      </p14:sectionLst>
    </p:ext>
    <p:ext uri="{EFAFB233-063F-42B5-8137-9DF3F51BA10A}">
      <p15:sldGuideLst xmlns:p15="http://schemas.microsoft.com/office/powerpoint/2012/main">
        <p15:guide id="1" orient="horz" pos="1480">
          <p15:clr>
            <a:srgbClr val="A4A3A4"/>
          </p15:clr>
        </p15:guide>
        <p15:guide id="2" pos="2696">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3FC0B0-86C8-86D3-47A1-B76CFC073973}" name="Ceri Brinkworth" initials="CB" userId="S::ceribrinkworth@ruthmiskin.com::6529f433-d9ea-4c65-9791-0b6df18ce9f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242"/>
    <a:srgbClr val="FFD72F"/>
    <a:srgbClr val="5A5A5A"/>
    <a:srgbClr val="FFD82F"/>
    <a:srgbClr val="02989E"/>
    <a:srgbClr val="0095DA"/>
    <a:srgbClr val="0C3B59"/>
    <a:srgbClr val="2D2D2D"/>
    <a:srgbClr val="0C3B5A"/>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86027"/>
  </p:normalViewPr>
  <p:slideViewPr>
    <p:cSldViewPr snapToGrid="0">
      <p:cViewPr varScale="1">
        <p:scale>
          <a:sx n="84" d="100"/>
          <a:sy n="84" d="100"/>
        </p:scale>
        <p:origin x="845" y="72"/>
      </p:cViewPr>
      <p:guideLst>
        <p:guide orient="horz" pos="1480"/>
        <p:guide pos="2696"/>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h Armitage" userId="57ea9831-ec38-47e5-a071-120f3249c209" providerId="ADAL" clId="{634ECBB3-D49D-4EE7-8579-6A2E39C132F2}"/>
    <pc:docChg chg="modNotesMaster modHandout">
      <pc:chgData name="Elizabeth Armitage" userId="57ea9831-ec38-47e5-a071-120f3249c209" providerId="ADAL" clId="{634ECBB3-D49D-4EE7-8579-6A2E39C132F2}" dt="2026-09-16T10:33:31.652"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948175B-139D-4B97-809D-65C9F73E5415}" type="datetimeFigureOut">
              <a:rPr lang="en-US"/>
              <a:pPr>
                <a:defRPr/>
              </a:pPr>
              <a:t>9/16/2026</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7449B55-1BD8-4840-AD3A-429EA112E196}" type="slidenum">
              <a:rPr lang="en-US"/>
              <a:pPr>
                <a:defRPr/>
              </a:pPr>
              <a:t>‹#›</a:t>
            </a:fld>
            <a:endParaRPr lang="en-US"/>
          </a:p>
        </p:txBody>
      </p:sp>
    </p:spTree>
    <p:extLst>
      <p:ext uri="{BB962C8B-B14F-4D97-AF65-F5344CB8AC3E}">
        <p14:creationId xmlns:p14="http://schemas.microsoft.com/office/powerpoint/2010/main" val="6970325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DA3FAA8-A3B6-4839-9506-B671940FF4AA}" type="datetimeFigureOut">
              <a:rPr lang="en-GB"/>
              <a:pPr>
                <a:defRPr/>
              </a:pPr>
              <a:t>16/09/2026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1A61AF0-59CC-4D82-B182-5DFC7F9ACF1F}" type="slidenum">
              <a:rPr lang="en-GB"/>
              <a:pPr>
                <a:defRPr/>
              </a:pPr>
              <a:t>‹#›</a:t>
            </a:fld>
            <a:endParaRPr lang="en-GB"/>
          </a:p>
        </p:txBody>
      </p:sp>
    </p:spTree>
    <p:extLst>
      <p:ext uri="{BB962C8B-B14F-4D97-AF65-F5344CB8AC3E}">
        <p14:creationId xmlns:p14="http://schemas.microsoft.com/office/powerpoint/2010/main" val="399790988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Approximately 20 minutes is needed for this session.</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Provide copies of ‘Reading at Home Booklet 1 or 2’ from Oxford Owl.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Booklet 1 is for Set 1 sound groups and Ditty/ Red Groups and Booklet 2 for Green – Grey Storybooks.</a:t>
            </a:r>
          </a:p>
          <a:p>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Children will make the best possible progress if they read as often as possible.</a:t>
            </a: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Today we are going to discuss how to listen to your child read their Read Write Inc. Phonics decodable storybook when they bring it home.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a:t>
            </a:fld>
            <a:endParaRPr lang="en-GB"/>
          </a:p>
        </p:txBody>
      </p:sp>
    </p:spTree>
    <p:extLst>
      <p:ext uri="{BB962C8B-B14F-4D97-AF65-F5344CB8AC3E}">
        <p14:creationId xmlns:p14="http://schemas.microsoft.com/office/powerpoint/2010/main" val="3455170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Think about a child learning to play the recorder for the first time. They are taught G-A-B </a:t>
            </a:r>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They can then play </a:t>
            </a:r>
            <a:r>
              <a:rPr lang="en-GB" sz="1200" i="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‘Hot Cross Buns’ containing </a:t>
            </a:r>
            <a:r>
              <a:rPr lang="en-GB" sz="1200" b="1" kern="1200" dirty="0">
                <a:solidFill>
                  <a:schemeClr val="tx1"/>
                </a:solidFill>
                <a:effectLst/>
                <a:latin typeface="+mn-lt"/>
                <a:ea typeface="+mn-ea"/>
                <a:cs typeface="+mn-cs"/>
              </a:rPr>
              <a:t>just</a:t>
            </a:r>
            <a:r>
              <a:rPr lang="en-GB" sz="1200" kern="1200" dirty="0">
                <a:solidFill>
                  <a:schemeClr val="tx1"/>
                </a:solidFill>
                <a:effectLst/>
                <a:latin typeface="+mn-lt"/>
                <a:ea typeface="+mn-ea"/>
                <a:cs typeface="+mn-cs"/>
              </a:rPr>
              <a:t> those notes</a:t>
            </a:r>
            <a:r>
              <a:rPr lang="en-GB" sz="1200" i="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practise this simple tune over and over again. It’s always surprising how much joy they get from playing </a:t>
            </a:r>
            <a:r>
              <a:rPr lang="en-GB" sz="1200" b="1" kern="1200" dirty="0">
                <a:solidFill>
                  <a:schemeClr val="tx1"/>
                </a:solidFill>
                <a:effectLst/>
                <a:latin typeface="+mn-lt"/>
                <a:ea typeface="+mn-ea"/>
                <a:cs typeface="+mn-cs"/>
              </a:rPr>
              <a:t>just </a:t>
            </a:r>
            <a:r>
              <a:rPr lang="en-GB" sz="1200" kern="1200" dirty="0">
                <a:solidFill>
                  <a:schemeClr val="tx1"/>
                </a:solidFill>
                <a:effectLst/>
                <a:latin typeface="+mn-lt"/>
                <a:ea typeface="+mn-ea"/>
                <a:cs typeface="+mn-cs"/>
              </a:rPr>
              <a:t>these three notes!</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a:t>
            </a:fld>
            <a:endParaRPr lang="en-GB"/>
          </a:p>
        </p:txBody>
      </p:sp>
    </p:spTree>
    <p:extLst>
      <p:ext uri="{BB962C8B-B14F-4D97-AF65-F5344CB8AC3E}">
        <p14:creationId xmlns:p14="http://schemas.microsoft.com/office/powerpoint/2010/main" val="2315965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EF41-D8D8-F40B-AA18-7A3EE7FA7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B46C3-2776-3DAF-D394-FB5E1AAF97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46E2E-53CC-D82B-4342-FBC20B57BE5F}"/>
              </a:ext>
            </a:extLst>
          </p:cNvPr>
          <p:cNvSpPr>
            <a:spLocks noGrp="1"/>
          </p:cNvSpPr>
          <p:nvPr>
            <p:ph type="body" idx="1"/>
          </p:nvPr>
        </p:nvSpPr>
        <p:spPr/>
        <p:txBody>
          <a:bodyPr/>
          <a:lstStyle/>
          <a:p>
            <a:pPr lvl="0"/>
            <a:r>
              <a:rPr lang="en-GB" sz="1200" kern="1200" dirty="0">
                <a:solidFill>
                  <a:schemeClr val="tx1"/>
                </a:solidFill>
                <a:effectLst/>
                <a:latin typeface="+mn-lt"/>
                <a:ea typeface="+mn-ea"/>
                <a:cs typeface="+mn-cs"/>
              </a:rPr>
              <a:t>And with just three more notes </a:t>
            </a:r>
          </a:p>
          <a:p>
            <a:pPr lvl="0"/>
            <a:r>
              <a:rPr lang="en-GB" sz="1200" kern="1200" dirty="0">
                <a:solidFill>
                  <a:schemeClr val="tx1"/>
                </a:solidFill>
                <a:effectLst/>
                <a:latin typeface="+mn-lt"/>
                <a:ea typeface="+mn-ea"/>
                <a:cs typeface="+mn-cs"/>
              </a:rPr>
              <a:t>(top D, lower D and C), they are ready to play </a:t>
            </a:r>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‘London’s burning’.</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They practise this tune over and over again.</a:t>
            </a:r>
          </a:p>
          <a:p>
            <a:r>
              <a:rPr lang="en-GB" sz="1200" kern="1200" dirty="0">
                <a:solidFill>
                  <a:schemeClr val="tx1"/>
                </a:solidFill>
                <a:effectLst/>
                <a:latin typeface="+mn-lt"/>
                <a:ea typeface="+mn-ea"/>
                <a:cs typeface="+mn-cs"/>
              </a:rPr>
              <a:t>Beginner recorder players are only </a:t>
            </a:r>
            <a:r>
              <a:rPr lang="en-GB" sz="1200" b="1" kern="1200" dirty="0">
                <a:solidFill>
                  <a:schemeClr val="tx1"/>
                </a:solidFill>
                <a:effectLst/>
                <a:latin typeface="+mn-lt"/>
                <a:ea typeface="+mn-ea"/>
                <a:cs typeface="+mn-cs"/>
              </a:rPr>
              <a:t>ever </a:t>
            </a:r>
            <a:r>
              <a:rPr lang="en-GB" sz="1200" kern="1200" dirty="0">
                <a:solidFill>
                  <a:schemeClr val="tx1"/>
                </a:solidFill>
                <a:effectLst/>
                <a:latin typeface="+mn-lt"/>
                <a:ea typeface="+mn-ea"/>
                <a:cs typeface="+mn-cs"/>
              </a:rPr>
              <a:t>given music with the </a:t>
            </a:r>
            <a:r>
              <a:rPr lang="en-GB" sz="1200" b="1" kern="1200" dirty="0">
                <a:solidFill>
                  <a:schemeClr val="tx1"/>
                </a:solidFill>
                <a:effectLst/>
                <a:latin typeface="+mn-lt"/>
                <a:ea typeface="+mn-ea"/>
                <a:cs typeface="+mn-cs"/>
              </a:rPr>
              <a:t>notes </a:t>
            </a:r>
            <a:r>
              <a:rPr lang="en-GB" sz="1200" kern="1200" dirty="0">
                <a:solidFill>
                  <a:schemeClr val="tx1"/>
                </a:solidFill>
                <a:effectLst/>
                <a:latin typeface="+mn-lt"/>
                <a:ea typeface="+mn-ea"/>
                <a:cs typeface="+mn-cs"/>
              </a:rPr>
              <a:t>they can </a:t>
            </a:r>
            <a:r>
              <a:rPr lang="en-GB" sz="1200" b="1" kern="1200" dirty="0">
                <a:solidFill>
                  <a:schemeClr val="tx1"/>
                </a:solidFill>
                <a:effectLst/>
                <a:latin typeface="+mn-lt"/>
                <a:ea typeface="+mn-ea"/>
                <a:cs typeface="+mn-cs"/>
              </a:rPr>
              <a:t>play.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Once children place their fingers on the holes accurately, they practise to gain fluency – over </a:t>
            </a:r>
            <a:r>
              <a:rPr lang="en-GB" sz="1200" b="1" kern="1200" dirty="0">
                <a:solidFill>
                  <a:schemeClr val="tx1"/>
                </a:solidFill>
                <a:effectLst/>
                <a:latin typeface="+mn-lt"/>
                <a:ea typeface="+mn-ea"/>
                <a:cs typeface="+mn-cs"/>
              </a:rPr>
              <a:t>and over </a:t>
            </a:r>
            <a:r>
              <a:rPr lang="en-GB" sz="1200" kern="1200" dirty="0">
                <a:solidFill>
                  <a:schemeClr val="tx1"/>
                </a:solidFill>
                <a:effectLst/>
                <a:latin typeface="+mn-lt"/>
                <a:ea typeface="+mn-ea"/>
                <a:cs typeface="+mn-cs"/>
              </a:rPr>
              <a:t>again. As their fingers move more quickly, they pay attention to playing expressively - even when playing a simple version of 'Hot Cross Buns'!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Learning to read </a:t>
            </a:r>
            <a:r>
              <a:rPr lang="en-GB" sz="1200" b="1" kern="1200" dirty="0">
                <a:solidFill>
                  <a:schemeClr val="tx1"/>
                </a:solidFill>
                <a:effectLst/>
                <a:latin typeface="+mn-lt"/>
                <a:ea typeface="+mn-ea"/>
                <a:cs typeface="+mn-cs"/>
              </a:rPr>
              <a:t>music</a:t>
            </a:r>
            <a:r>
              <a:rPr lang="en-GB" sz="1200" kern="1200" dirty="0">
                <a:solidFill>
                  <a:schemeClr val="tx1"/>
                </a:solidFill>
                <a:effectLst/>
                <a:latin typeface="+mn-lt"/>
                <a:ea typeface="+mn-ea"/>
                <a:cs typeface="+mn-cs"/>
              </a:rPr>
              <a:t> is like learning to read using </a:t>
            </a:r>
            <a:r>
              <a:rPr lang="en-GB" sz="1200" b="1" kern="1200" dirty="0">
                <a:solidFill>
                  <a:schemeClr val="tx1"/>
                </a:solidFill>
                <a:effectLst/>
                <a:latin typeface="+mn-lt"/>
                <a:ea typeface="+mn-ea"/>
                <a:cs typeface="+mn-cs"/>
              </a:rPr>
              <a:t>phonics</a:t>
            </a:r>
            <a:r>
              <a:rPr lang="en-GB" sz="1200" kern="1200" dirty="0">
                <a:solidFill>
                  <a:schemeClr val="tx1"/>
                </a:solidFill>
                <a:effectLst/>
                <a:latin typeface="+mn-lt"/>
                <a:ea typeface="+mn-ea"/>
                <a:cs typeface="+mn-cs"/>
              </a:rPr>
              <a:t>: it’s only once we can read the words, that we are able to focus on fluency and expression. </a:t>
            </a:r>
          </a:p>
          <a:p>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53DC057-D8DB-25FF-329B-FEC05F72BB38}"/>
              </a:ext>
            </a:extLst>
          </p:cNvPr>
          <p:cNvSpPr>
            <a:spLocks noGrp="1"/>
          </p:cNvSpPr>
          <p:nvPr>
            <p:ph type="sldNum" sz="quarter" idx="5"/>
          </p:nvPr>
        </p:nvSpPr>
        <p:spPr/>
        <p:txBody>
          <a:bodyPr/>
          <a:lstStyle/>
          <a:p>
            <a:pPr>
              <a:defRPr/>
            </a:pPr>
            <a:fld id="{81A61AF0-59CC-4D82-B182-5DFC7F9ACF1F}" type="slidenum">
              <a:rPr lang="en-GB" smtClean="0"/>
              <a:pPr>
                <a:defRPr/>
              </a:pPr>
              <a:t>3</a:t>
            </a:fld>
            <a:endParaRPr lang="en-GB"/>
          </a:p>
        </p:txBody>
      </p:sp>
    </p:spTree>
    <p:extLst>
      <p:ext uri="{BB962C8B-B14F-4D97-AF65-F5344CB8AC3E}">
        <p14:creationId xmlns:p14="http://schemas.microsoft.com/office/powerpoint/2010/main" val="426971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4B325-5D75-4C66-50AF-F3A1462F3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410CE-1BEB-BE9D-F34A-F2F84D2B2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B7B1A-A72E-39F7-5DC6-7F999D58242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our school, </a:t>
            </a:r>
            <a:r>
              <a:rPr lang="en-GB" sz="1200" kern="1200" dirty="0">
                <a:solidFill>
                  <a:schemeClr val="tx1"/>
                </a:solidFill>
                <a:effectLst/>
                <a:latin typeface="+mn-lt"/>
                <a:ea typeface="+mn-ea"/>
                <a:cs typeface="+mn-cs"/>
              </a:rPr>
              <a:t>children read Read Write Inc. Storybooks that match the sounds they can read.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They know that, with only a little help, they will be able to read every word in every story we give them and, by the time they take it home, they will be able to read the story confidently.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They know that we will never ask them to guess a word, either from a picture or the context - in the same way as we wouldn’t ask them to guess musical notes we hadn’t taught them.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early texts are</a:t>
            </a:r>
            <a:r>
              <a:rPr lang="en-GB" sz="1200" i="1" kern="1200" dirty="0">
                <a:solidFill>
                  <a:schemeClr val="tx1"/>
                </a:solidFill>
                <a:effectLst/>
                <a:latin typeface="+mn-lt"/>
                <a:ea typeface="+mn-ea"/>
                <a:cs typeface="+mn-cs"/>
              </a:rPr>
              <a:t> below</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children’s comprehension level because they cannot yet read all the words they can speak. If you read the story to them, they would be able to understand it easily - unless the child is new to English.</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Although the story is easy, most children </a:t>
            </a:r>
            <a:r>
              <a:rPr lang="en-GB" sz="1200" i="1" kern="1200" dirty="0">
                <a:solidFill>
                  <a:schemeClr val="tx1"/>
                </a:solidFill>
                <a:effectLst/>
                <a:latin typeface="+mn-lt"/>
                <a:ea typeface="+mn-ea"/>
                <a:cs typeface="+mn-cs"/>
              </a:rPr>
              <a:t>cannot </a:t>
            </a:r>
            <a:r>
              <a:rPr lang="en-GB" sz="1200" kern="1200" dirty="0">
                <a:solidFill>
                  <a:schemeClr val="tx1"/>
                </a:solidFill>
                <a:effectLst/>
                <a:latin typeface="+mn-lt"/>
                <a:ea typeface="+mn-ea"/>
                <a:cs typeface="+mn-cs"/>
              </a:rPr>
              <a:t>focus on its meaning </a:t>
            </a:r>
            <a:r>
              <a:rPr lang="en-GB" sz="1200" b="1" kern="1200" dirty="0">
                <a:solidFill>
                  <a:schemeClr val="tx1"/>
                </a:solidFill>
                <a:effectLst/>
                <a:latin typeface="+mn-lt"/>
                <a:ea typeface="+mn-ea"/>
                <a:cs typeface="+mn-cs"/>
              </a:rPr>
              <a:t>until </a:t>
            </a:r>
            <a:r>
              <a:rPr lang="en-GB" sz="1200" kern="1200" dirty="0">
                <a:solidFill>
                  <a:schemeClr val="tx1"/>
                </a:solidFill>
                <a:effectLst/>
                <a:latin typeface="+mn-lt"/>
                <a:ea typeface="+mn-ea"/>
                <a:cs typeface="+mn-cs"/>
              </a:rPr>
              <a:t>they can read the words effortlessly - 'at a glance'.  ‘At a glance’ means reading a word in a millisecond – without needing to blend the sounds into the word.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2139278-9DA2-FF29-921B-71D91E3510E1}"/>
              </a:ext>
            </a:extLst>
          </p:cNvPr>
          <p:cNvSpPr>
            <a:spLocks noGrp="1"/>
          </p:cNvSpPr>
          <p:nvPr>
            <p:ph type="sldNum" sz="quarter" idx="5"/>
          </p:nvPr>
        </p:nvSpPr>
        <p:spPr/>
        <p:txBody>
          <a:bodyPr/>
          <a:lstStyle/>
          <a:p>
            <a:pPr>
              <a:defRPr/>
            </a:pPr>
            <a:fld id="{81A61AF0-59CC-4D82-B182-5DFC7F9ACF1F}" type="slidenum">
              <a:rPr lang="en-GB" smtClean="0"/>
              <a:pPr>
                <a:defRPr/>
              </a:pPr>
              <a:t>4</a:t>
            </a:fld>
            <a:endParaRPr lang="en-GB"/>
          </a:p>
        </p:txBody>
      </p:sp>
    </p:spTree>
    <p:extLst>
      <p:ext uri="{BB962C8B-B14F-4D97-AF65-F5344CB8AC3E}">
        <p14:creationId xmlns:p14="http://schemas.microsoft.com/office/powerpoint/2010/main" val="1032002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1AC01-3DE5-8E57-FC92-0D60312AE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9D8DC-B0DD-6ED4-605B-F6B2B7A16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0CA8C-8FCE-51C1-3F8C-9BE208898FF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They read each Read Write Inc. Storybook three times in class with their partner.</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Re-reading the same book helps children to become confident readers. </a:t>
            </a:r>
            <a:r>
              <a:rPr lang="en-GB" sz="1200" kern="1200" dirty="0">
                <a:solidFill>
                  <a:schemeClr val="tx1"/>
                </a:solidFill>
                <a:effectLst/>
                <a:latin typeface="+mn-lt"/>
                <a:ea typeface="+mn-ea"/>
                <a:cs typeface="+mn-cs"/>
              </a:rPr>
              <a:t>Each time they re-read, they build their fluency/speed and comprehension.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They love reading and want to read because they can read all of the words in the Storybook.</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We set a focus for each re-read in school.</a:t>
            </a:r>
          </a:p>
          <a:p>
            <a:pPr lvl="0"/>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 first read focuses on reading every word accurately. </a:t>
            </a:r>
          </a:p>
          <a:p>
            <a:pPr lvl="0"/>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 second on reading the story more quickly.</a:t>
            </a:r>
          </a:p>
          <a:p>
            <a:pPr lvl="0"/>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 third read on comprehension - understanding what they read. Children can only do this once they can read all of the words accurately and read at a sufficient pace.</a:t>
            </a:r>
          </a:p>
          <a:p>
            <a:pPr lvl="0"/>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CDB88265-78B2-D1B8-4830-9C2DD409A2C6}"/>
              </a:ext>
            </a:extLst>
          </p:cNvPr>
          <p:cNvSpPr>
            <a:spLocks noGrp="1"/>
          </p:cNvSpPr>
          <p:nvPr>
            <p:ph type="sldNum" sz="quarter" idx="5"/>
          </p:nvPr>
        </p:nvSpPr>
        <p:spPr/>
        <p:txBody>
          <a:bodyPr/>
          <a:lstStyle/>
          <a:p>
            <a:pPr>
              <a:defRPr/>
            </a:pPr>
            <a:fld id="{81A61AF0-59CC-4D82-B182-5DFC7F9ACF1F}" type="slidenum">
              <a:rPr lang="en-GB" smtClean="0"/>
              <a:pPr>
                <a:defRPr/>
              </a:pPr>
              <a:t>5</a:t>
            </a:fld>
            <a:endParaRPr lang="en-GB"/>
          </a:p>
        </p:txBody>
      </p:sp>
    </p:spTree>
    <p:extLst>
      <p:ext uri="{BB962C8B-B14F-4D97-AF65-F5344CB8AC3E}">
        <p14:creationId xmlns:p14="http://schemas.microsoft.com/office/powerpoint/2010/main" val="2949031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after the third read in class, children bring the </a:t>
            </a:r>
            <a:r>
              <a:rPr lang="en-GB" sz="1200" b="1" kern="1200" dirty="0">
                <a:solidFill>
                  <a:schemeClr val="tx1"/>
                </a:solidFill>
                <a:effectLst/>
                <a:latin typeface="+mn-lt"/>
                <a:ea typeface="+mn-ea"/>
                <a:cs typeface="+mn-cs"/>
              </a:rPr>
              <a:t>same Storybook </a:t>
            </a:r>
            <a:r>
              <a:rPr lang="en-GB" sz="1200" kern="1200" dirty="0">
                <a:solidFill>
                  <a:schemeClr val="tx1"/>
                </a:solidFill>
                <a:effectLst/>
                <a:latin typeface="+mn-lt"/>
                <a:ea typeface="+mn-ea"/>
                <a:cs typeface="+mn-cs"/>
              </a:rPr>
              <a:t>home to read and enjoy with you at home.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love this book!</a:t>
            </a:r>
          </a:p>
          <a:p>
            <a:pPr lvl="0"/>
            <a:r>
              <a:rPr lang="en-GB" sz="1200" kern="1200" dirty="0">
                <a:solidFill>
                  <a:schemeClr val="tx1"/>
                </a:solidFill>
                <a:effectLst/>
                <a:latin typeface="+mn-lt"/>
                <a:ea typeface="+mn-ea"/>
                <a:cs typeface="+mn-cs"/>
              </a:rPr>
              <a:t>They can’t wait to read it to you, their grandparents or even their teddy bear.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W</a:t>
            </a:r>
            <a:r>
              <a:rPr lang="en-GB" sz="1200" dirty="0">
                <a:effectLst/>
                <a:latin typeface="Calibri" panose="020F0502020204030204" pitchFamily="34" charset="0"/>
                <a:ea typeface="Times New Roman" panose="02020603050405020304" pitchFamily="18" charset="0"/>
                <a:cs typeface="Calibri" panose="020F0502020204030204" pitchFamily="34" charset="0"/>
              </a:rPr>
              <a:t>ith a little more practice at home, they will soon be able to show off their storyteller voice to the family!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Our school sends home books that match the sounds</a:t>
            </a: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your child can read. We will never expect your child to read a book that contains sounds they cannot read.</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We want them to be set up to succeed in their reading.</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We want to make sure they enjoy reading so that they want to read.</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The more they read, the faster progress they will make.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lvl="0"/>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avoid saying, “This book is too easy for you!” but instead say “I love how well you can read this book!”</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6</a:t>
            </a:fld>
            <a:endParaRPr lang="en-GB"/>
          </a:p>
        </p:txBody>
      </p:sp>
    </p:spTree>
    <p:extLst>
      <p:ext uri="{BB962C8B-B14F-4D97-AF65-F5344CB8AC3E}">
        <p14:creationId xmlns:p14="http://schemas.microsoft.com/office/powerpoint/2010/main" val="3099058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will be able to read all of the words in the Storybook.</a:t>
            </a:r>
          </a:p>
          <a:p>
            <a:endParaRPr lang="en-US" dirty="0"/>
          </a:p>
          <a:p>
            <a:r>
              <a:rPr lang="en-US" dirty="0"/>
              <a:t>If they hesitate, remind them to read the word using ‘Special Friends, Fred Talk,’.</a:t>
            </a:r>
          </a:p>
          <a:p>
            <a:endParaRPr lang="en-US" dirty="0"/>
          </a:p>
          <a:p>
            <a:r>
              <a:rPr lang="en-US" dirty="0"/>
              <a:t>For example, this means they spot the ‘</a:t>
            </a:r>
            <a:r>
              <a:rPr lang="en-US" dirty="0" err="1"/>
              <a:t>sh</a:t>
            </a:r>
            <a:r>
              <a:rPr lang="en-US" dirty="0"/>
              <a:t>’, then Fred Talk and blend to read the word e.g. </a:t>
            </a:r>
            <a:r>
              <a:rPr lang="en-US" dirty="0" err="1"/>
              <a:t>sh</a:t>
            </a:r>
            <a:r>
              <a:rPr lang="en-US" dirty="0"/>
              <a:t>, </a:t>
            </a:r>
            <a:r>
              <a:rPr lang="en-US" dirty="0" err="1"/>
              <a:t>sh</a:t>
            </a:r>
            <a:r>
              <a:rPr lang="en-US" dirty="0"/>
              <a:t>-</a:t>
            </a:r>
            <a:r>
              <a:rPr lang="en-US" dirty="0" err="1"/>
              <a:t>i</a:t>
            </a:r>
            <a:r>
              <a:rPr lang="en-US" dirty="0"/>
              <a:t>-p, ship.</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7</a:t>
            </a:fld>
            <a:endParaRPr lang="en-GB"/>
          </a:p>
        </p:txBody>
      </p:sp>
    </p:spTree>
    <p:extLst>
      <p:ext uri="{BB962C8B-B14F-4D97-AF65-F5344CB8AC3E}">
        <p14:creationId xmlns:p14="http://schemas.microsoft.com/office/powerpoint/2010/main" val="3780817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Some words are ‘tricky’ because they contain letters that don’t match the sounds the child has been taught.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example, ‘said’ has ‘ai’ making an ‘e’ sound.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teach these common exception words as Red words.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early Storybooks, these words are printed in red text.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Remind your child not to use Fred Talk to read Red words but instead to stop and think if they know the word. Tell them the word if needed.</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8</a:t>
            </a:fld>
            <a:endParaRPr lang="en-GB"/>
          </a:p>
        </p:txBody>
      </p:sp>
    </p:spTree>
    <p:extLst>
      <p:ext uri="{BB962C8B-B14F-4D97-AF65-F5344CB8AC3E}">
        <p14:creationId xmlns:p14="http://schemas.microsoft.com/office/powerpoint/2010/main" val="2607527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your child’s book bag, they will bring home: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Storybook they have just read in class to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what they can already read (</a:t>
            </a:r>
            <a:r>
              <a:rPr lang="en-GB" sz="1200" kern="1200" dirty="0">
                <a:solidFill>
                  <a:schemeClr val="tx1"/>
                </a:solidFill>
                <a:effectLst/>
                <a:latin typeface="+mn-lt"/>
                <a:ea typeface="+mn-ea"/>
                <a:cs typeface="+mn-cs"/>
              </a:rPr>
              <a:t>they love this book and enjoy reading it in their storyteller voice).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t>
            </a:r>
            <a:r>
              <a:rPr lang="en-GB" sz="1200" b="1" i="1"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 if applicable a</a:t>
            </a:r>
            <a:r>
              <a:rPr lang="en-GB" sz="1200" kern="1200" dirty="0">
                <a:solidFill>
                  <a:schemeClr val="tx1"/>
                </a:solidFill>
                <a:effectLst/>
                <a:latin typeface="+mn-lt"/>
                <a:ea typeface="+mn-ea"/>
                <a:cs typeface="+mn-cs"/>
              </a:rPr>
              <a:t> past Storybook – a previously read RWI Storybooks for extra practice. </a:t>
            </a:r>
            <a:r>
              <a:rPr lang="en-US" sz="1200" kern="1200" dirty="0">
                <a:solidFill>
                  <a:schemeClr val="tx1"/>
                </a:solidFill>
                <a:effectLst/>
                <a:latin typeface="+mn-lt"/>
                <a:ea typeface="+mn-ea"/>
                <a:cs typeface="+mn-cs"/>
              </a:rPr>
              <a:t>The children enjoy re-reading stories they know well. Their fluency improves on every reading.</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if applicable </a:t>
            </a:r>
            <a:r>
              <a:rPr lang="en-GB" sz="1200" i="0" kern="1200" dirty="0">
                <a:solidFill>
                  <a:schemeClr val="tx1"/>
                </a:solidFill>
                <a:effectLst/>
                <a:latin typeface="+mn-lt"/>
                <a:ea typeface="+mn-ea"/>
                <a:cs typeface="+mn-cs"/>
              </a:rPr>
              <a:t>a Book Bag Book that </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links to the story they have read in class or a non-fiction or ‘More’ Storybook. </a:t>
            </a:r>
            <a:endParaRPr lang="en-GB" sz="1200" kern="1200" dirty="0">
              <a:solidFill>
                <a:schemeClr val="tx1"/>
              </a:solidFill>
              <a:effectLst/>
              <a:latin typeface="+mn-lt"/>
              <a:ea typeface="+mn-ea"/>
              <a:cs typeface="+mn-cs"/>
            </a:endParaRPr>
          </a:p>
          <a:p>
            <a:pPr marL="171450" lvl="0" indent="-171450">
              <a:buFontTx/>
              <a:buChar char="-"/>
            </a:pPr>
            <a:r>
              <a:rPr lang="en-GB" sz="1200" kern="1200" dirty="0">
                <a:solidFill>
                  <a:schemeClr val="tx1"/>
                </a:solidFill>
                <a:effectLst/>
                <a:latin typeface="+mn-lt"/>
                <a:ea typeface="+mn-ea"/>
                <a:cs typeface="+mn-cs"/>
              </a:rPr>
              <a:t>A picture book to share with you which has already been read to them so they care about it.  You can read the story to them or they can retell the story by looking at the pictures. They are not expected to read the story themselves.</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make </a:t>
            </a:r>
            <a:r>
              <a:rPr lang="en-US" sz="1200" kern="1200" dirty="0">
                <a:solidFill>
                  <a:schemeClr val="tx1"/>
                </a:solidFill>
                <a:effectLst/>
                <a:latin typeface="+mn-lt"/>
                <a:ea typeface="+mn-ea"/>
                <a:cs typeface="+mn-cs"/>
              </a:rPr>
              <a:t>sure that every book that goes into your child’s book bag is a well-loved book – one they know already and want to read again and again.</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The more they read, the faster progress they will make.</a:t>
            </a: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avoid saying, “This book is too easy for you!” but instead say “I love how well you can read this book!”</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GB" sz="1200" i="1" dirty="0">
                <a:solidFill>
                  <a:srgbClr val="000000"/>
                </a:solidFill>
                <a:effectLst/>
                <a:latin typeface="Calibri" panose="020F0502020204030204" pitchFamily="34" charset="0"/>
                <a:ea typeface="Times New Roman" panose="02020603050405020304" pitchFamily="18" charset="0"/>
              </a:rPr>
              <a:t>If appliable:</a:t>
            </a:r>
          </a:p>
          <a:p>
            <a:endParaRPr lang="en-GB" sz="1200" dirty="0">
              <a:solidFill>
                <a:srgbClr val="000000"/>
              </a:solidFill>
              <a:effectLst/>
              <a:latin typeface="Calibri" panose="020F0502020204030204" pitchFamily="34" charset="0"/>
              <a:ea typeface="Times New Roman" panose="02020603050405020304" pitchFamily="18" charset="0"/>
            </a:endParaRPr>
          </a:p>
          <a:p>
            <a:r>
              <a:rPr lang="en-GB" sz="1200" dirty="0">
                <a:solidFill>
                  <a:srgbClr val="000000"/>
                </a:solidFill>
                <a:effectLst/>
                <a:latin typeface="Calibri" panose="020F0502020204030204" pitchFamily="34" charset="0"/>
                <a:ea typeface="Times New Roman" panose="02020603050405020304" pitchFamily="18" charset="0"/>
              </a:rPr>
              <a:t>We also use the </a:t>
            </a:r>
            <a:r>
              <a:rPr lang="en-GB" sz="1200" i="1" dirty="0">
                <a:solidFill>
                  <a:srgbClr val="000000"/>
                </a:solidFill>
                <a:effectLst/>
                <a:latin typeface="Calibri" panose="020F0502020204030204" pitchFamily="34" charset="0"/>
                <a:ea typeface="Times New Roman" panose="02020603050405020304" pitchFamily="18" charset="0"/>
              </a:rPr>
              <a:t>Read Write Inc.</a:t>
            </a:r>
            <a:r>
              <a:rPr lang="en-GB" sz="1200" dirty="0">
                <a:solidFill>
                  <a:srgbClr val="000000"/>
                </a:solidFill>
                <a:effectLst/>
                <a:latin typeface="Calibri" panose="020F0502020204030204" pitchFamily="34" charset="0"/>
                <a:ea typeface="Times New Roman" panose="02020603050405020304" pitchFamily="18" charset="0"/>
              </a:rPr>
              <a:t> Phonics eBook Library Subscription.</a:t>
            </a:r>
          </a:p>
          <a:p>
            <a:endParaRPr lang="en-GB" sz="1200" dirty="0">
              <a:solidFill>
                <a:srgbClr val="000000"/>
              </a:solidFill>
              <a:effectLst/>
              <a:latin typeface="Calibri" panose="020F0502020204030204" pitchFamily="34" charset="0"/>
              <a:ea typeface="Times New Roman" panose="02020603050405020304" pitchFamily="18" charset="0"/>
            </a:endParaRPr>
          </a:p>
          <a:p>
            <a:r>
              <a:rPr lang="en-GB" sz="1200" dirty="0">
                <a:solidFill>
                  <a:srgbClr val="000000"/>
                </a:solidFill>
                <a:effectLst/>
                <a:latin typeface="Calibri" panose="020F0502020204030204" pitchFamily="34" charset="0"/>
                <a:ea typeface="Times New Roman" panose="02020603050405020304" pitchFamily="18" charset="0"/>
              </a:rPr>
              <a:t>Each week, we will assign your child the book they have read during the week to read on a tablet or other device.</a:t>
            </a:r>
          </a:p>
          <a:p>
            <a:r>
              <a:rPr lang="en-GB" sz="1200" dirty="0">
                <a:solidFill>
                  <a:srgbClr val="000000"/>
                </a:solidFill>
                <a:effectLst/>
                <a:latin typeface="Calibri" panose="020F0502020204030204" pitchFamily="34" charset="0"/>
                <a:ea typeface="Times New Roman" panose="02020603050405020304" pitchFamily="18" charset="0"/>
              </a:rPr>
              <a:t>There are also phonics practice games to match each book.</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9</a:t>
            </a:fld>
            <a:endParaRPr lang="en-GB"/>
          </a:p>
        </p:txBody>
      </p:sp>
    </p:spTree>
    <p:extLst>
      <p:ext uri="{BB962C8B-B14F-4D97-AF65-F5344CB8AC3E}">
        <p14:creationId xmlns:p14="http://schemas.microsoft.com/office/powerpoint/2010/main" val="1783520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dirty="0">
                <a:solidFill>
                  <a:schemeClr val="tx1"/>
                </a:solidFill>
                <a:effectLst/>
                <a:latin typeface="Times New Roman" panose="02020603050405020304" pitchFamily="18" charset="0"/>
                <a:ea typeface="Times New Roman" panose="02020603050405020304" pitchFamily="18" charset="0"/>
              </a:rPr>
              <a:t>Use slide if appliable</a:t>
            </a:r>
            <a:r>
              <a:rPr lang="en-GB" sz="1200" dirty="0">
                <a:solidFill>
                  <a:schemeClr val="tx1"/>
                </a:solidFill>
                <a:effectLst/>
                <a:latin typeface="Times New Roman" panose="02020603050405020304" pitchFamily="18" charset="0"/>
                <a:ea typeface="Times New Roman" panose="02020603050405020304" pitchFamily="18" charset="0"/>
              </a:rPr>
              <a:t>.</a:t>
            </a:r>
          </a:p>
          <a:p>
            <a:endParaRPr lang="en-GB" sz="1200" dirty="0">
              <a:solidFill>
                <a:schemeClr val="tx1"/>
              </a:solidFill>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Calibri" panose="020F0502020204030204" pitchFamily="34" charset="0"/>
                <a:ea typeface="Times New Roman" panose="02020603050405020304" pitchFamily="18" charset="0"/>
              </a:rPr>
              <a:t>We also use the </a:t>
            </a:r>
            <a:r>
              <a:rPr lang="en-GB" sz="1200" i="1" dirty="0">
                <a:solidFill>
                  <a:srgbClr val="000000"/>
                </a:solidFill>
                <a:effectLst/>
                <a:latin typeface="Calibri" panose="020F0502020204030204" pitchFamily="34" charset="0"/>
                <a:ea typeface="Times New Roman" panose="02020603050405020304" pitchFamily="18" charset="0"/>
              </a:rPr>
              <a:t>Read Write Inc.</a:t>
            </a:r>
            <a:r>
              <a:rPr lang="en-GB" sz="1200" dirty="0">
                <a:solidFill>
                  <a:srgbClr val="000000"/>
                </a:solidFill>
                <a:effectLst/>
                <a:latin typeface="Calibri" panose="020F0502020204030204" pitchFamily="34" charset="0"/>
                <a:ea typeface="Times New Roman" panose="02020603050405020304" pitchFamily="18" charset="0"/>
              </a:rPr>
              <a:t> Phonics eBook Library Subscription.</a:t>
            </a:r>
          </a:p>
          <a:p>
            <a:endParaRPr lang="en-GB" sz="1200" dirty="0">
              <a:solidFill>
                <a:srgbClr val="000000"/>
              </a:solidFill>
              <a:effectLst/>
              <a:latin typeface="Calibri" panose="020F0502020204030204" pitchFamily="34" charset="0"/>
              <a:ea typeface="Times New Roman" panose="02020603050405020304" pitchFamily="18" charset="0"/>
            </a:endParaRPr>
          </a:p>
          <a:p>
            <a:r>
              <a:rPr lang="en-GB" sz="1200" dirty="0">
                <a:solidFill>
                  <a:srgbClr val="000000"/>
                </a:solidFill>
                <a:effectLst/>
                <a:latin typeface="Calibri" panose="020F0502020204030204" pitchFamily="34" charset="0"/>
                <a:ea typeface="Times New Roman" panose="02020603050405020304" pitchFamily="18" charset="0"/>
              </a:rPr>
              <a:t>Each week, we will assign your child the book they have read during the week to read on a tablet or other device.</a:t>
            </a:r>
          </a:p>
          <a:p>
            <a:r>
              <a:rPr lang="en-GB" sz="1200" dirty="0">
                <a:solidFill>
                  <a:srgbClr val="000000"/>
                </a:solidFill>
                <a:effectLst/>
                <a:latin typeface="Calibri" panose="020F0502020204030204" pitchFamily="34" charset="0"/>
                <a:ea typeface="Times New Roman" panose="02020603050405020304" pitchFamily="18" charset="0"/>
              </a:rPr>
              <a:t>There are also phonics practice games to match each book.</a:t>
            </a:r>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10</a:t>
            </a:fld>
            <a:endParaRPr lang="en-GB"/>
          </a:p>
        </p:txBody>
      </p:sp>
    </p:spTree>
    <p:extLst>
      <p:ext uri="{BB962C8B-B14F-4D97-AF65-F5344CB8AC3E}">
        <p14:creationId xmlns:p14="http://schemas.microsoft.com/office/powerpoint/2010/main" val="2287702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99C8A-A15F-58C4-138F-C685986B1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72BA7-508F-DA8A-0ADD-25091DCD5A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FD1C7-8AE1-B05A-1048-A77851085FE2}"/>
              </a:ext>
            </a:extLst>
          </p:cNvPr>
          <p:cNvSpPr>
            <a:spLocks noGrp="1"/>
          </p:cNvSpPr>
          <p:nvPr>
            <p:ph type="body" idx="1"/>
          </p:nvPr>
        </p:nvSpPr>
        <p:spPr/>
        <p:txBody>
          <a:bodyPr/>
          <a:lstStyle/>
          <a:p>
            <a:r>
              <a:rPr lang="en-GB" sz="1200" b="0" i="1" kern="1200" dirty="0">
                <a:solidFill>
                  <a:schemeClr val="tx1"/>
                </a:solidFill>
                <a:effectLst/>
                <a:latin typeface="+mn-lt"/>
                <a:ea typeface="+mn-ea"/>
                <a:cs typeface="+mn-cs"/>
              </a:rPr>
              <a:t>Only use this slide if you use Book Bag Books in your school.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use Book Bag Books especially for extra reading practice at home. They have guidance inside just for you, as parents.</a:t>
            </a:r>
          </a:p>
          <a:p>
            <a:endParaRPr lang="en-GB" sz="1200" kern="1200" dirty="0">
              <a:solidFill>
                <a:schemeClr val="tx1"/>
              </a:solidFill>
              <a:effectLst/>
              <a:latin typeface="+mn-lt"/>
              <a:ea typeface="+mn-ea"/>
              <a:cs typeface="+mn-cs"/>
            </a:endParaRPr>
          </a:p>
          <a:p>
            <a:r>
              <a:rPr lang="en-GB" sz="1200" dirty="0">
                <a:effectLst/>
                <a:latin typeface="Calibri" panose="020F0502020204030204" pitchFamily="34" charset="0"/>
                <a:ea typeface="Times New Roman" panose="02020603050405020304" pitchFamily="18" charset="0"/>
                <a:cs typeface="Times New Roman" panose="02020603050405020304" pitchFamily="18" charset="0"/>
              </a:rPr>
              <a:t>These stories link to the story they have read in class.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are matched to the books children read in school so provide practice of the same sounds.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Your child will </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not</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have read this book before, but they know all the sounds and </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will </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be able to work out any new words.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B6D7351-DCC8-0918-FFF0-0A55A74E47DA}"/>
              </a:ext>
            </a:extLst>
          </p:cNvPr>
          <p:cNvSpPr>
            <a:spLocks noGrp="1"/>
          </p:cNvSpPr>
          <p:nvPr>
            <p:ph type="sldNum" sz="quarter" idx="5"/>
          </p:nvPr>
        </p:nvSpPr>
        <p:spPr/>
        <p:txBody>
          <a:bodyPr/>
          <a:lstStyle/>
          <a:p>
            <a:pPr>
              <a:defRPr/>
            </a:pPr>
            <a:fld id="{81A61AF0-59CC-4D82-B182-5DFC7F9ACF1F}" type="slidenum">
              <a:rPr lang="en-GB" smtClean="0"/>
              <a:pPr>
                <a:defRPr/>
              </a:pPr>
              <a:t>11</a:t>
            </a:fld>
            <a:endParaRPr lang="en-GB"/>
          </a:p>
        </p:txBody>
      </p:sp>
    </p:spTree>
    <p:extLst>
      <p:ext uri="{BB962C8B-B14F-4D97-AF65-F5344CB8AC3E}">
        <p14:creationId xmlns:p14="http://schemas.microsoft.com/office/powerpoint/2010/main" val="2520611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821CF-8B8E-2791-EF9B-2546AA1ED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55468-E680-B564-8F17-32540203C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947B5-87FC-4DB3-56BF-03779B41138E}"/>
              </a:ext>
            </a:extLst>
          </p:cNvPr>
          <p:cNvSpPr>
            <a:spLocks noGrp="1"/>
          </p:cNvSpPr>
          <p:nvPr>
            <p:ph type="body" idx="1"/>
          </p:nvPr>
        </p:nvSpPr>
        <p:spPr/>
        <p:txBody>
          <a:bodyPr/>
          <a:lstStyle/>
          <a:p>
            <a:pPr marL="0" lvl="0" indent="0" eaLnBrk="0" hangingPunct="0">
              <a:buFont typeface="+mj-lt"/>
              <a:buNone/>
            </a:pPr>
            <a:r>
              <a:rPr lang="en-GB" dirty="0"/>
              <a:t>Ask your child to read the sounds and words before they read the story. These are at the front of the book.</a:t>
            </a:r>
          </a:p>
          <a:p>
            <a:pPr marL="0" lvl="0" indent="0" eaLnBrk="0" hangingPunct="0">
              <a:buFont typeface="+mj-lt"/>
              <a:buNone/>
            </a:pPr>
            <a:endParaRPr lang="en-GB" dirty="0"/>
          </a:p>
          <a:p>
            <a:pPr marL="0" lvl="0" indent="0" eaLnBrk="0" hangingPunct="0">
              <a:buFont typeface="+mj-lt"/>
              <a:buNone/>
            </a:pPr>
            <a:r>
              <a:rPr lang="en-GB" dirty="0"/>
              <a:t>They will enjoy teaching you to read these words too</a:t>
            </a:r>
            <a:r>
              <a:rPr lang="en-US" dirty="0"/>
              <a:t>.</a:t>
            </a:r>
          </a:p>
          <a:p>
            <a:pPr marL="0" lvl="0" indent="0" eaLnBrk="0" hangingPunct="0">
              <a:buFont typeface="+mj-lt"/>
              <a:buNone/>
            </a:pPr>
            <a:endParaRPr lang="en-US" dirty="0"/>
          </a:p>
          <a:p>
            <a:pPr marL="0" lvl="0" indent="0" eaLnBrk="0" hangingPunct="0">
              <a:buFont typeface="+mj-lt"/>
              <a:buNone/>
            </a:pPr>
            <a:r>
              <a:rPr lang="en-US" dirty="0"/>
              <a:t>Make it a game – who is quicker?</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a:extLst>
              <a:ext uri="{FF2B5EF4-FFF2-40B4-BE49-F238E27FC236}">
                <a16:creationId xmlns:a16="http://schemas.microsoft.com/office/drawing/2014/main" id="{8EC63BB1-C5B6-4E95-CE70-D671CBD8651F}"/>
              </a:ext>
            </a:extLst>
          </p:cNvPr>
          <p:cNvSpPr>
            <a:spLocks noGrp="1"/>
          </p:cNvSpPr>
          <p:nvPr>
            <p:ph type="sldNum" sz="quarter" idx="5"/>
          </p:nvPr>
        </p:nvSpPr>
        <p:spPr/>
        <p:txBody>
          <a:bodyPr/>
          <a:lstStyle/>
          <a:p>
            <a:pPr>
              <a:defRPr/>
            </a:pPr>
            <a:fld id="{81A61AF0-59CC-4D82-B182-5DFC7F9ACF1F}" type="slidenum">
              <a:rPr lang="en-GB" smtClean="0"/>
              <a:pPr>
                <a:defRPr/>
              </a:pPr>
              <a:t>12</a:t>
            </a:fld>
            <a:endParaRPr lang="en-GB"/>
          </a:p>
        </p:txBody>
      </p:sp>
    </p:spTree>
    <p:extLst>
      <p:ext uri="{BB962C8B-B14F-4D97-AF65-F5344CB8AC3E}">
        <p14:creationId xmlns:p14="http://schemas.microsoft.com/office/powerpoint/2010/main" val="3002074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68CD8-EDDB-63EA-E618-694C1E6EF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EEDFAB-2934-531F-E8DC-864F98F56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AB5554-8E53-9151-2D32-C9D7233A5AD5}"/>
              </a:ext>
            </a:extLst>
          </p:cNvPr>
          <p:cNvSpPr>
            <a:spLocks noGrp="1"/>
          </p:cNvSpPr>
          <p:nvPr>
            <p:ph type="body" idx="1"/>
          </p:nvPr>
        </p:nvSpPr>
        <p:spPr/>
        <p:txBody>
          <a:bodyPr/>
          <a:lstStyle/>
          <a:p>
            <a:pPr marL="0" lvl="0" indent="0" eaLnBrk="0" hangingPunct="0">
              <a:buFont typeface="+mj-lt"/>
              <a:buNone/>
            </a:pPr>
            <a:r>
              <a:rPr lang="en-GB" dirty="0"/>
              <a:t>When your child reads the story, encourage them to read the word in Fred Talk if they hesitate or read it incorrectly. Praise them when they succeed.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a:extLst>
              <a:ext uri="{FF2B5EF4-FFF2-40B4-BE49-F238E27FC236}">
                <a16:creationId xmlns:a16="http://schemas.microsoft.com/office/drawing/2014/main" id="{94B652EF-8878-2BE8-6AF4-DE46FDF2DCB9}"/>
              </a:ext>
            </a:extLst>
          </p:cNvPr>
          <p:cNvSpPr>
            <a:spLocks noGrp="1"/>
          </p:cNvSpPr>
          <p:nvPr>
            <p:ph type="sldNum" sz="quarter" idx="5"/>
          </p:nvPr>
        </p:nvSpPr>
        <p:spPr/>
        <p:txBody>
          <a:bodyPr/>
          <a:lstStyle/>
          <a:p>
            <a:pPr>
              <a:defRPr/>
            </a:pPr>
            <a:fld id="{81A61AF0-59CC-4D82-B182-5DFC7F9ACF1F}" type="slidenum">
              <a:rPr lang="en-GB" smtClean="0"/>
              <a:pPr>
                <a:defRPr/>
              </a:pPr>
              <a:t>13</a:t>
            </a:fld>
            <a:endParaRPr lang="en-GB"/>
          </a:p>
        </p:txBody>
      </p:sp>
    </p:spTree>
    <p:extLst>
      <p:ext uri="{BB962C8B-B14F-4D97-AF65-F5344CB8AC3E}">
        <p14:creationId xmlns:p14="http://schemas.microsoft.com/office/powerpoint/2010/main" val="4025914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B5907-2B06-4C48-DFD8-D1C23128D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B1B60-08BC-CA54-0819-DF11A3581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C7237-BFFC-0083-DDCF-C15E8F28A1A1}"/>
              </a:ext>
            </a:extLst>
          </p:cNvPr>
          <p:cNvSpPr>
            <a:spLocks noGrp="1"/>
          </p:cNvSpPr>
          <p:nvPr>
            <p:ph type="body" idx="1"/>
          </p:nvPr>
        </p:nvSpPr>
        <p:spPr/>
        <p:txBody>
          <a:bodyPr/>
          <a:lstStyle/>
          <a:p>
            <a:pPr marL="0" lvl="0" indent="0" eaLnBrk="0" hangingPunct="0">
              <a:buFont typeface="+mj-lt"/>
              <a:buNone/>
            </a:pPr>
            <a:r>
              <a:rPr lang="en-GB" dirty="0"/>
              <a:t>Read back each sentence or page to keep the plot moving - your child’s energy is going into reading the words not the story.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1" baseline="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a:extLst>
              <a:ext uri="{FF2B5EF4-FFF2-40B4-BE49-F238E27FC236}">
                <a16:creationId xmlns:a16="http://schemas.microsoft.com/office/drawing/2014/main" id="{0175485E-DA46-C776-9DB2-791133C0D3A4}"/>
              </a:ext>
            </a:extLst>
          </p:cNvPr>
          <p:cNvSpPr>
            <a:spLocks noGrp="1"/>
          </p:cNvSpPr>
          <p:nvPr>
            <p:ph type="sldNum" sz="quarter" idx="5"/>
          </p:nvPr>
        </p:nvSpPr>
        <p:spPr/>
        <p:txBody>
          <a:bodyPr/>
          <a:lstStyle/>
          <a:p>
            <a:pPr>
              <a:defRPr/>
            </a:pPr>
            <a:fld id="{81A61AF0-59CC-4D82-B182-5DFC7F9ACF1F}" type="slidenum">
              <a:rPr lang="en-GB" smtClean="0"/>
              <a:pPr>
                <a:defRPr/>
              </a:pPr>
              <a:t>14</a:t>
            </a:fld>
            <a:endParaRPr lang="en-GB"/>
          </a:p>
        </p:txBody>
      </p:sp>
    </p:spTree>
    <p:extLst>
      <p:ext uri="{BB962C8B-B14F-4D97-AF65-F5344CB8AC3E}">
        <p14:creationId xmlns:p14="http://schemas.microsoft.com/office/powerpoint/2010/main" val="3785073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BE164-F4EA-F6D7-BC00-E271472D55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22233-6120-1EBA-1663-11D65838A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B89FD-E1CA-BBB1-1699-F5748D28EE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AF865-B550-D96E-B2B4-A3F2124E78F6}"/>
              </a:ext>
            </a:extLst>
          </p:cNvPr>
          <p:cNvSpPr>
            <a:spLocks noGrp="1"/>
          </p:cNvSpPr>
          <p:nvPr>
            <p:ph type="sldNum" sz="quarter" idx="5"/>
          </p:nvPr>
        </p:nvSpPr>
        <p:spPr/>
        <p:txBody>
          <a:bodyPr/>
          <a:lstStyle/>
          <a:p>
            <a:pPr>
              <a:defRPr/>
            </a:pPr>
            <a:fld id="{81A61AF0-59CC-4D82-B182-5DFC7F9ACF1F}" type="slidenum">
              <a:rPr lang="en-GB" smtClean="0"/>
              <a:pPr>
                <a:defRPr/>
              </a:pPr>
              <a:t>15</a:t>
            </a:fld>
            <a:endParaRPr lang="en-GB"/>
          </a:p>
        </p:txBody>
      </p:sp>
    </p:spTree>
    <p:extLst>
      <p:ext uri="{BB962C8B-B14F-4D97-AF65-F5344CB8AC3E}">
        <p14:creationId xmlns:p14="http://schemas.microsoft.com/office/powerpoint/2010/main" val="2615654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042F-7983-7E21-541E-219F341A7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9D2D9-CD25-139B-A4FE-066F28804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BBB2E-2789-9EC5-89C7-45F48F3D3C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62A404-A556-F2B0-A170-3130E94B87A7}"/>
              </a:ext>
            </a:extLst>
          </p:cNvPr>
          <p:cNvSpPr>
            <a:spLocks noGrp="1"/>
          </p:cNvSpPr>
          <p:nvPr>
            <p:ph type="sldNum" sz="quarter" idx="5"/>
          </p:nvPr>
        </p:nvSpPr>
        <p:spPr/>
        <p:txBody>
          <a:bodyPr/>
          <a:lstStyle/>
          <a:p>
            <a:pPr>
              <a:defRPr/>
            </a:pPr>
            <a:fld id="{81A61AF0-59CC-4D82-B182-5DFC7F9ACF1F}" type="slidenum">
              <a:rPr lang="en-GB" smtClean="0"/>
              <a:pPr>
                <a:defRPr/>
              </a:pPr>
              <a:t>16</a:t>
            </a:fld>
            <a:endParaRPr lang="en-GB"/>
          </a:p>
        </p:txBody>
      </p:sp>
    </p:spTree>
    <p:extLst>
      <p:ext uri="{BB962C8B-B14F-4D97-AF65-F5344CB8AC3E}">
        <p14:creationId xmlns:p14="http://schemas.microsoft.com/office/powerpoint/2010/main" val="585827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A82A-06EA-48D4-814F-8EFE058D9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020FD-6966-EE9C-3D7C-4B04267B9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6E4CA-BA7B-782C-9674-39652C606F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E39A70-3495-2D7B-2A00-F6FE706E1376}"/>
              </a:ext>
            </a:extLst>
          </p:cNvPr>
          <p:cNvSpPr>
            <a:spLocks noGrp="1"/>
          </p:cNvSpPr>
          <p:nvPr>
            <p:ph type="sldNum" sz="quarter" idx="5"/>
          </p:nvPr>
        </p:nvSpPr>
        <p:spPr/>
        <p:txBody>
          <a:bodyPr/>
          <a:lstStyle/>
          <a:p>
            <a:pPr>
              <a:defRPr/>
            </a:pPr>
            <a:fld id="{81A61AF0-59CC-4D82-B182-5DFC7F9ACF1F}" type="slidenum">
              <a:rPr lang="en-GB" smtClean="0"/>
              <a:pPr>
                <a:defRPr/>
              </a:pPr>
              <a:t>17</a:t>
            </a:fld>
            <a:endParaRPr lang="en-GB"/>
          </a:p>
        </p:txBody>
      </p:sp>
    </p:spTree>
    <p:extLst>
      <p:ext uri="{BB962C8B-B14F-4D97-AF65-F5344CB8AC3E}">
        <p14:creationId xmlns:p14="http://schemas.microsoft.com/office/powerpoint/2010/main" val="3959316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E3E6A-5772-4507-0019-CE827E2BF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7BB23-B472-6373-3DC4-E7B0DDA36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04F98-4176-AF90-AA06-D47EAF19CF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9699A2-17A3-F8A8-5D0F-A7B18F6A907D}"/>
              </a:ext>
            </a:extLst>
          </p:cNvPr>
          <p:cNvSpPr>
            <a:spLocks noGrp="1"/>
          </p:cNvSpPr>
          <p:nvPr>
            <p:ph type="sldNum" sz="quarter" idx="5"/>
          </p:nvPr>
        </p:nvSpPr>
        <p:spPr/>
        <p:txBody>
          <a:bodyPr/>
          <a:lstStyle/>
          <a:p>
            <a:pPr>
              <a:defRPr/>
            </a:pPr>
            <a:fld id="{81A61AF0-59CC-4D82-B182-5DFC7F9ACF1F}" type="slidenum">
              <a:rPr lang="en-GB" smtClean="0"/>
              <a:pPr>
                <a:defRPr/>
              </a:pPr>
              <a:t>18</a:t>
            </a:fld>
            <a:endParaRPr lang="en-GB"/>
          </a:p>
        </p:txBody>
      </p:sp>
    </p:spTree>
    <p:extLst>
      <p:ext uri="{BB962C8B-B14F-4D97-AF65-F5344CB8AC3E}">
        <p14:creationId xmlns:p14="http://schemas.microsoft.com/office/powerpoint/2010/main" val="3136282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2AD0-5784-F4C4-1491-185B54524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1A83D-5D45-84EF-A968-AE153423D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9A2182-1CC3-B4FB-112C-4C1674459C8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Remember…you all have the power to change outcomes for your children.</a:t>
            </a:r>
            <a:endParaRPr lang="en-US"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23A59E9D-17EE-88C1-67F6-9F9F0872C8D0}"/>
              </a:ext>
            </a:extLst>
          </p:cNvPr>
          <p:cNvSpPr>
            <a:spLocks noGrp="1"/>
          </p:cNvSpPr>
          <p:nvPr>
            <p:ph type="sldNum" sz="quarter" idx="5"/>
          </p:nvPr>
        </p:nvSpPr>
        <p:spPr/>
        <p:txBody>
          <a:bodyPr/>
          <a:lstStyle/>
          <a:p>
            <a:fld id="{AC167F53-BA33-7E40-958D-01A6607E9B7A}" type="slidenum">
              <a:rPr lang="en-US" smtClean="0"/>
              <a:t>19</a:t>
            </a:fld>
            <a:endParaRPr lang="en-US"/>
          </a:p>
        </p:txBody>
      </p:sp>
    </p:spTree>
    <p:extLst>
      <p:ext uri="{BB962C8B-B14F-4D97-AF65-F5344CB8AC3E}">
        <p14:creationId xmlns:p14="http://schemas.microsoft.com/office/powerpoint/2010/main" val="347263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50286"/>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young child looking at a book&#10;&#10;AI-generated content may be incorrect.">
            <a:extLst>
              <a:ext uri="{FF2B5EF4-FFF2-40B4-BE49-F238E27FC236}">
                <a16:creationId xmlns:a16="http://schemas.microsoft.com/office/drawing/2014/main" id="{C70FBC3A-B070-C8C1-12C4-1DC2A988512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b="18548"/>
          <a:stretch>
            <a:fillRect/>
          </a:stretch>
        </p:blipFill>
        <p:spPr>
          <a:xfrm>
            <a:off x="-2791" y="918702"/>
            <a:ext cx="5279641" cy="5939298"/>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195482" y="918702"/>
            <a:ext cx="3063829" cy="5950286"/>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C44A-1145-1ED8-001E-41A2DBBFC492}"/>
              </a:ext>
            </a:extLst>
          </p:cNvPr>
          <p:cNvSpPr>
            <a:spLocks noGrp="1"/>
          </p:cNvSpPr>
          <p:nvPr>
            <p:ph type="title"/>
          </p:nvPr>
        </p:nvSpPr>
        <p:spPr>
          <a:xfrm>
            <a:off x="612036" y="748683"/>
            <a:ext cx="6036845" cy="1198981"/>
          </a:xfrm>
          <a:prstGeom prst="rect">
            <a:avLst/>
          </a:prstGeom>
        </p:spPr>
        <p:txBody>
          <a:bodyPr/>
          <a:lstStyle>
            <a:lvl1pPr>
              <a:defRPr sz="3500">
                <a:solidFill>
                  <a:srgbClr val="424242"/>
                </a:solidFill>
                <a:latin typeface="Calibri" panose="020F0502020204030204" pitchFamily="34" charset="0"/>
                <a:cs typeface="Calibri" panose="020F0502020204030204" pitchFamily="34" charset="0"/>
              </a:defRPr>
            </a:lvl1pPr>
          </a:lstStyle>
          <a:p>
            <a:r>
              <a:rPr lang="en-GB"/>
              <a:t>Click to edit Master title style</a:t>
            </a:r>
            <a:endParaRPr lang="en-US"/>
          </a:p>
        </p:txBody>
      </p:sp>
      <p:pic>
        <p:nvPicPr>
          <p:cNvPr id="4" name="Picture 3" descr="A blue and yellow sign&#10;&#10;Description automatically generated">
            <a:extLst>
              <a:ext uri="{FF2B5EF4-FFF2-40B4-BE49-F238E27FC236}">
                <a16:creationId xmlns:a16="http://schemas.microsoft.com/office/drawing/2014/main" id="{38387C92-35CE-5C7F-5931-1D8C829488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6750" y="6139094"/>
            <a:ext cx="2177250" cy="586183"/>
          </a:xfrm>
          <a:prstGeom prst="rect">
            <a:avLst/>
          </a:prstGeom>
        </p:spPr>
      </p:pic>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978721"/>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52616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1">
    <p:spTree>
      <p:nvGrpSpPr>
        <p:cNvPr id="1" name=""/>
        <p:cNvGrpSpPr/>
        <p:nvPr/>
      </p:nvGrpSpPr>
      <p:grpSpPr>
        <a:xfrm>
          <a:off x="0" y="0"/>
          <a:ext cx="0" cy="0"/>
          <a:chOff x="0" y="0"/>
          <a:chExt cx="0" cy="0"/>
        </a:xfrm>
      </p:grpSpPr>
      <p:pic>
        <p:nvPicPr>
          <p:cNvPr id="3" name="Picture 2" descr="A group of colorful quotation marks&#10;&#10;Description automatically generated">
            <a:extLst>
              <a:ext uri="{FF2B5EF4-FFF2-40B4-BE49-F238E27FC236}">
                <a16:creationId xmlns:a16="http://schemas.microsoft.com/office/drawing/2014/main" id="{9F85A0C9-C2FB-31D4-66B3-B2AF7BF291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8992" r="45617" b="46046"/>
          <a:stretch/>
        </p:blipFill>
        <p:spPr>
          <a:xfrm>
            <a:off x="6175753" y="241302"/>
            <a:ext cx="2638637" cy="1711842"/>
          </a:xfrm>
          <a:prstGeom prst="rect">
            <a:avLst/>
          </a:prstGeom>
        </p:spPr>
      </p:pic>
      <p:sp>
        <p:nvSpPr>
          <p:cNvPr id="5" name="Text Placeholder 4">
            <a:extLst>
              <a:ext uri="{FF2B5EF4-FFF2-40B4-BE49-F238E27FC236}">
                <a16:creationId xmlns:a16="http://schemas.microsoft.com/office/drawing/2014/main" id="{9322085E-F0CA-30C6-5E89-07AC7FC8738F}"/>
              </a:ext>
            </a:extLst>
          </p:cNvPr>
          <p:cNvSpPr>
            <a:spLocks noGrp="1"/>
          </p:cNvSpPr>
          <p:nvPr>
            <p:ph type="body" sz="quarter" idx="10"/>
          </p:nvPr>
        </p:nvSpPr>
        <p:spPr>
          <a:xfrm>
            <a:off x="871870" y="2169042"/>
            <a:ext cx="6529055" cy="3338624"/>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
        <p:nvSpPr>
          <p:cNvPr id="7" name="Text Placeholder 6">
            <a:extLst>
              <a:ext uri="{FF2B5EF4-FFF2-40B4-BE49-F238E27FC236}">
                <a16:creationId xmlns:a16="http://schemas.microsoft.com/office/drawing/2014/main" id="{BD54EEE9-936B-AAB0-4630-ABC3177C86C8}"/>
              </a:ext>
            </a:extLst>
          </p:cNvPr>
          <p:cNvSpPr>
            <a:spLocks noGrp="1"/>
          </p:cNvSpPr>
          <p:nvPr>
            <p:ph type="body" sz="quarter" idx="11"/>
          </p:nvPr>
        </p:nvSpPr>
        <p:spPr>
          <a:xfrm>
            <a:off x="871538" y="5507038"/>
            <a:ext cx="4146550" cy="830262"/>
          </a:xfrm>
          <a:prstGeom prst="rect">
            <a:avLst/>
          </a:prstGeom>
        </p:spPr>
        <p:txBody>
          <a:bodyPr/>
          <a:lstStyle>
            <a:lvl1pPr>
              <a:defRPr sz="1600" i="1">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011655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Quote slide 1">
    <p:bg>
      <p:bgPr>
        <a:solidFill>
          <a:srgbClr val="DBEEEF"/>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C39C58E-29D8-46F4-D5E8-CD31F268E566}"/>
              </a:ext>
            </a:extLst>
          </p:cNvPr>
          <p:cNvSpPr>
            <a:spLocks noGrp="1"/>
          </p:cNvSpPr>
          <p:nvPr>
            <p:ph type="body" sz="quarter" idx="10"/>
          </p:nvPr>
        </p:nvSpPr>
        <p:spPr>
          <a:xfrm>
            <a:off x="1307472" y="1759688"/>
            <a:ext cx="6529055" cy="3338624"/>
          </a:xfrm>
          <a:prstGeom prst="rect">
            <a:avLst/>
          </a:prstGeom>
        </p:spPr>
        <p:txBody>
          <a:bodyPr/>
          <a:lstStyle>
            <a:lvl1pPr algn="ctr">
              <a:defRPr sz="6000" b="1">
                <a:solidFill>
                  <a:srgbClr val="0C3B5A"/>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51260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2989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4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xt slide">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568835"/>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pic>
        <p:nvPicPr>
          <p:cNvPr id="7" name="Picture 6" descr="A blue rectangle with yellow and green text&#10;&#10;Description automatically generated">
            <a:extLst>
              <a:ext uri="{FF2B5EF4-FFF2-40B4-BE49-F238E27FC236}">
                <a16:creationId xmlns:a16="http://schemas.microsoft.com/office/drawing/2014/main" id="{E74C2C0F-EB2E-3D96-8800-58794DC49F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10" name="Picture 9">
            <a:extLst>
              <a:ext uri="{FF2B5EF4-FFF2-40B4-BE49-F238E27FC236}">
                <a16:creationId xmlns:a16="http://schemas.microsoft.com/office/drawing/2014/main" id="{6E5F9FAE-6B64-97A1-38B0-BCAEB1F6FE8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77618" y="135437"/>
            <a:ext cx="2040462" cy="754915"/>
          </a:xfrm>
          <a:prstGeom prst="rect">
            <a:avLst/>
          </a:prstGeom>
        </p:spPr>
      </p:pic>
    </p:spTree>
    <p:extLst>
      <p:ext uri="{BB962C8B-B14F-4D97-AF65-F5344CB8AC3E}">
        <p14:creationId xmlns:p14="http://schemas.microsoft.com/office/powerpoint/2010/main" val="1728346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2182" r="22182"/>
          <a:stretch/>
        </p:blipFill>
        <p:spPr>
          <a:xfrm>
            <a:off x="0" y="899417"/>
            <a:ext cx="4988560" cy="5968743"/>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898852145"/>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9153" r="14215"/>
          <a:stretch/>
        </p:blipFill>
        <p:spPr>
          <a:xfrm>
            <a:off x="-1111" y="918701"/>
            <a:ext cx="5071729" cy="595182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235473507"/>
      </p:ext>
    </p:extLst>
  </p:cSld>
  <p:clrMapOvr>
    <a:masterClrMapping/>
  </p:clrMapOvr>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FFE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866531"/>
      </p:ext>
    </p:extLst>
  </p:cSld>
  <p:clrMap bg1="lt1" tx1="dk1" bg2="lt2" tx2="dk2" accent1="accent1" accent2="accent2" accent3="accent3" accent4="accent4" accent5="accent5" accent6="accent6" hlink="hlink" folHlink="folHlink"/>
  <p:sldLayoutIdLst>
    <p:sldLayoutId id="2147483737" r:id="rId1"/>
    <p:sldLayoutId id="2147483747" r:id="rId2"/>
    <p:sldLayoutId id="2147483744" r:id="rId3"/>
    <p:sldLayoutId id="2147483758" r:id="rId4"/>
    <p:sldLayoutId id="2147483756" r:id="rId5"/>
    <p:sldLayoutId id="2147483759" r:id="rId6"/>
    <p:sldLayoutId id="2147483760" r:id="rId7"/>
    <p:sldLayoutId id="2147483761" r:id="rId8"/>
  </p:sldLayoutIdLst>
  <p:hf sldNum="0" hdr="0"/>
  <p:txStyles>
    <p:title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p:titleStyle>
    <p:body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tiff"/></Relationships>
</file>

<file path=ppt/slides/_rels/slide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4.png"/><Relationship Id="rId7" Type="http://schemas.openxmlformats.org/officeDocument/2006/relationships/image" Target="../media/image18.emf"/><Relationship Id="rId12"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emf"/><Relationship Id="rId11" Type="http://schemas.openxmlformats.org/officeDocument/2006/relationships/image" Target="../media/image22.emf"/><Relationship Id="rId5" Type="http://schemas.openxmlformats.org/officeDocument/2006/relationships/image" Target="../media/image16.emf"/><Relationship Id="rId10" Type="http://schemas.openxmlformats.org/officeDocument/2006/relationships/image" Target="../media/image21.emf"/><Relationship Id="rId4" Type="http://schemas.openxmlformats.org/officeDocument/2006/relationships/image" Target="../media/image15.emf"/><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10" Type="http://schemas.openxmlformats.org/officeDocument/2006/relationships/image" Target="../media/image38.png"/><Relationship Id="rId4" Type="http://schemas.openxmlformats.org/officeDocument/2006/relationships/image" Target="../media/image25.tiff"/><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ruthmiskin.com/parentsandcarer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hyperlink" Target="http://www.oxfordowl.co.uk/Reading/" TargetMode="External"/><Relationship Id="rId4" Type="http://schemas.openxmlformats.org/officeDocument/2006/relationships/hyperlink" Target="https://www.facebook.com/miskin.educatio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727BB2E-EB13-B53C-8E91-C21FA7EF484B}"/>
              </a:ext>
            </a:extLst>
          </p:cNvPr>
          <p:cNvSpPr txBox="1">
            <a:spLocks/>
          </p:cNvSpPr>
          <p:nvPr/>
        </p:nvSpPr>
        <p:spPr>
          <a:xfrm>
            <a:off x="4835822" y="2973206"/>
            <a:ext cx="4181003" cy="3199960"/>
          </a:xfrm>
          <a:prstGeom prst="rect">
            <a:avLst/>
          </a:prstGeom>
        </p:spPr>
        <p:txBody>
          <a:bodyPr lIns="0" tIns="0" rIns="0" bIns="0" anchor="t"/>
          <a:lst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Bef>
                <a:spcPts val="0"/>
              </a:spcBef>
            </a:pPr>
            <a:r>
              <a:rPr lang="en-GB" sz="4800" b="1" dirty="0">
                <a:solidFill>
                  <a:srgbClr val="0C3B5A"/>
                </a:solidFill>
                <a:ea typeface="Calibri"/>
                <a:cs typeface="Calibri"/>
              </a:rPr>
              <a:t>Partnership with Families: Listening </a:t>
            </a:r>
            <a:r>
              <a:rPr lang="en-GB" sz="4800" b="1" dirty="0">
                <a:solidFill>
                  <a:srgbClr val="0C3B5A"/>
                </a:solidFill>
                <a:latin typeface="Calibri"/>
                <a:ea typeface="Calibri"/>
                <a:cs typeface="Calibri"/>
              </a:rPr>
              <a:t>to your child read</a:t>
            </a:r>
            <a:endParaRPr lang="en-GB" sz="4800" b="1" dirty="0">
              <a:solidFill>
                <a:schemeClr val="tx1"/>
              </a:solidFill>
              <a:latin typeface="Calibri"/>
              <a:ea typeface="Calibri"/>
              <a:cs typeface="Calibri"/>
            </a:endParaRPr>
          </a:p>
        </p:txBody>
      </p:sp>
    </p:spTree>
    <p:extLst>
      <p:ext uri="{BB962C8B-B14F-4D97-AF65-F5344CB8AC3E}">
        <p14:creationId xmlns:p14="http://schemas.microsoft.com/office/powerpoint/2010/main" val="354391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64C6F-92DC-6A10-027E-4B2F87A2D1B8}"/>
              </a:ext>
            </a:extLst>
          </p:cNvPr>
          <p:cNvSpPr>
            <a:spLocks noGrp="1"/>
          </p:cNvSpPr>
          <p:nvPr>
            <p:ph type="title"/>
          </p:nvPr>
        </p:nvSpPr>
        <p:spPr/>
        <p:txBody>
          <a:bodyPr/>
          <a:lstStyle/>
          <a:p>
            <a:r>
              <a:rPr lang="en-US" dirty="0"/>
              <a:t>Learning to read music</a:t>
            </a:r>
          </a:p>
        </p:txBody>
      </p:sp>
      <p:sp>
        <p:nvSpPr>
          <p:cNvPr id="3" name="Text Placeholder 2">
            <a:extLst>
              <a:ext uri="{FF2B5EF4-FFF2-40B4-BE49-F238E27FC236}">
                <a16:creationId xmlns:a16="http://schemas.microsoft.com/office/drawing/2014/main" id="{AC9F64EB-C887-E5B8-9CCD-BA0F55CD34F6}"/>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89A07D29-A11E-AD77-8CF7-1AA6D1EC2C8F}"/>
              </a:ext>
            </a:extLst>
          </p:cNvPr>
          <p:cNvPicPr>
            <a:picLocks noChangeAspect="1"/>
          </p:cNvPicPr>
          <p:nvPr/>
        </p:nvPicPr>
        <p:blipFill>
          <a:blip r:embed="rId3"/>
          <a:stretch>
            <a:fillRect/>
          </a:stretch>
        </p:blipFill>
        <p:spPr>
          <a:xfrm>
            <a:off x="903655" y="1940611"/>
            <a:ext cx="1532302" cy="4168706"/>
          </a:xfrm>
          <a:prstGeom prst="rect">
            <a:avLst/>
          </a:prstGeom>
        </p:spPr>
      </p:pic>
      <p:pic>
        <p:nvPicPr>
          <p:cNvPr id="5" name="Picture 4">
            <a:extLst>
              <a:ext uri="{FF2B5EF4-FFF2-40B4-BE49-F238E27FC236}">
                <a16:creationId xmlns:a16="http://schemas.microsoft.com/office/drawing/2014/main" id="{FEA39FD8-890C-962B-8648-6B2E4E247C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12707" y="1940611"/>
            <a:ext cx="5227638" cy="3828351"/>
          </a:xfrm>
          <a:prstGeom prst="rect">
            <a:avLst/>
          </a:prstGeom>
        </p:spPr>
      </p:pic>
    </p:spTree>
    <p:extLst>
      <p:ext uri="{BB962C8B-B14F-4D97-AF65-F5344CB8AC3E}">
        <p14:creationId xmlns:p14="http://schemas.microsoft.com/office/powerpoint/2010/main" val="104143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A04E6-1C95-559C-66A8-51C3CF852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75AA1-CB23-4643-8FE7-D568DF7F8C40}"/>
              </a:ext>
            </a:extLst>
          </p:cNvPr>
          <p:cNvSpPr>
            <a:spLocks noGrp="1"/>
          </p:cNvSpPr>
          <p:nvPr>
            <p:ph type="title"/>
          </p:nvPr>
        </p:nvSpPr>
        <p:spPr/>
        <p:txBody>
          <a:bodyPr/>
          <a:lstStyle/>
          <a:p>
            <a:r>
              <a:rPr lang="en-US" dirty="0"/>
              <a:t>Learning to read music</a:t>
            </a:r>
          </a:p>
        </p:txBody>
      </p:sp>
      <p:sp>
        <p:nvSpPr>
          <p:cNvPr id="3" name="Text Placeholder 2">
            <a:extLst>
              <a:ext uri="{FF2B5EF4-FFF2-40B4-BE49-F238E27FC236}">
                <a16:creationId xmlns:a16="http://schemas.microsoft.com/office/drawing/2014/main" id="{A978B679-4638-DAD9-F3BD-649E144F529E}"/>
              </a:ext>
            </a:extLst>
          </p:cNvPr>
          <p:cNvSpPr>
            <a:spLocks noGrp="1"/>
          </p:cNvSpPr>
          <p:nvPr>
            <p:ph type="body" sz="quarter" idx="10"/>
          </p:nvPr>
        </p:nvSpPr>
        <p:spPr/>
        <p:txBody>
          <a:bodyPr/>
          <a:lstStyle/>
          <a:p>
            <a:endParaRPr lang="en-US"/>
          </a:p>
        </p:txBody>
      </p:sp>
      <p:grpSp>
        <p:nvGrpSpPr>
          <p:cNvPr id="6" name="Group 5">
            <a:extLst>
              <a:ext uri="{FF2B5EF4-FFF2-40B4-BE49-F238E27FC236}">
                <a16:creationId xmlns:a16="http://schemas.microsoft.com/office/drawing/2014/main" id="{EAA0134D-D769-F120-071E-24141B1D260C}"/>
              </a:ext>
            </a:extLst>
          </p:cNvPr>
          <p:cNvGrpSpPr/>
          <p:nvPr/>
        </p:nvGrpSpPr>
        <p:grpSpPr>
          <a:xfrm>
            <a:off x="2148848" y="2563292"/>
            <a:ext cx="6383115" cy="2551187"/>
            <a:chOff x="2104178" y="1503336"/>
            <a:chExt cx="4708627" cy="1762920"/>
          </a:xfrm>
        </p:grpSpPr>
        <p:grpSp>
          <p:nvGrpSpPr>
            <p:cNvPr id="7" name="Group 6">
              <a:extLst>
                <a:ext uri="{FF2B5EF4-FFF2-40B4-BE49-F238E27FC236}">
                  <a16:creationId xmlns:a16="http://schemas.microsoft.com/office/drawing/2014/main" id="{CEE10EC8-924D-1FA9-FF12-98E7C0E3F931}"/>
                </a:ext>
              </a:extLst>
            </p:cNvPr>
            <p:cNvGrpSpPr/>
            <p:nvPr/>
          </p:nvGrpSpPr>
          <p:grpSpPr>
            <a:xfrm>
              <a:off x="2104178" y="2717146"/>
              <a:ext cx="3678094" cy="191308"/>
              <a:chOff x="2592778" y="2212118"/>
              <a:chExt cx="4047893" cy="241677"/>
            </a:xfrm>
          </p:grpSpPr>
          <p:sp>
            <p:nvSpPr>
              <p:cNvPr id="9" name="TextBox 8">
                <a:extLst>
                  <a:ext uri="{FF2B5EF4-FFF2-40B4-BE49-F238E27FC236}">
                    <a16:creationId xmlns:a16="http://schemas.microsoft.com/office/drawing/2014/main" id="{6B6A045A-2AF1-208F-8F35-CA74688AE11A}"/>
                  </a:ext>
                </a:extLst>
              </p:cNvPr>
              <p:cNvSpPr txBox="1"/>
              <p:nvPr/>
            </p:nvSpPr>
            <p:spPr>
              <a:xfrm>
                <a:off x="2592778" y="2223928"/>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0" name="TextBox 9">
                <a:extLst>
                  <a:ext uri="{FF2B5EF4-FFF2-40B4-BE49-F238E27FC236}">
                    <a16:creationId xmlns:a16="http://schemas.microsoft.com/office/drawing/2014/main" id="{28140559-B489-3C25-D094-449107070942}"/>
                  </a:ext>
                </a:extLst>
              </p:cNvPr>
              <p:cNvSpPr txBox="1"/>
              <p:nvPr/>
            </p:nvSpPr>
            <p:spPr>
              <a:xfrm>
                <a:off x="3001717" y="2224721"/>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1" name="TextBox 10">
                <a:extLst>
                  <a:ext uri="{FF2B5EF4-FFF2-40B4-BE49-F238E27FC236}">
                    <a16:creationId xmlns:a16="http://schemas.microsoft.com/office/drawing/2014/main" id="{5B751332-A12B-3B57-E9AB-7BE2C4DB478D}"/>
                  </a:ext>
                </a:extLst>
              </p:cNvPr>
              <p:cNvSpPr txBox="1"/>
              <p:nvPr/>
            </p:nvSpPr>
            <p:spPr>
              <a:xfrm>
                <a:off x="4301242" y="2219589"/>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2" name="TextBox 11">
                <a:extLst>
                  <a:ext uri="{FF2B5EF4-FFF2-40B4-BE49-F238E27FC236}">
                    <a16:creationId xmlns:a16="http://schemas.microsoft.com/office/drawing/2014/main" id="{BA4D32F7-0568-7193-ACA0-3F38F77268C8}"/>
                  </a:ext>
                </a:extLst>
              </p:cNvPr>
              <p:cNvSpPr txBox="1"/>
              <p:nvPr/>
            </p:nvSpPr>
            <p:spPr>
              <a:xfrm>
                <a:off x="4051470" y="2212118"/>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3" name="TextBox 12">
                <a:extLst>
                  <a:ext uri="{FF2B5EF4-FFF2-40B4-BE49-F238E27FC236}">
                    <a16:creationId xmlns:a16="http://schemas.microsoft.com/office/drawing/2014/main" id="{A0B3E95C-5DB1-44A3-D459-53CD1B9359B9}"/>
                  </a:ext>
                </a:extLst>
              </p:cNvPr>
              <p:cNvSpPr txBox="1"/>
              <p:nvPr/>
            </p:nvSpPr>
            <p:spPr>
              <a:xfrm>
                <a:off x="4548521" y="2222566"/>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4" name="TextBox 13">
                <a:extLst>
                  <a:ext uri="{FF2B5EF4-FFF2-40B4-BE49-F238E27FC236}">
                    <a16:creationId xmlns:a16="http://schemas.microsoft.com/office/drawing/2014/main" id="{370944BD-7D2A-1170-B7E6-5C54A297EDC6}"/>
                  </a:ext>
                </a:extLst>
              </p:cNvPr>
              <p:cNvSpPr txBox="1"/>
              <p:nvPr/>
            </p:nvSpPr>
            <p:spPr>
              <a:xfrm>
                <a:off x="3511324" y="2212118"/>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5" name="TextBox 14">
                <a:extLst>
                  <a:ext uri="{FF2B5EF4-FFF2-40B4-BE49-F238E27FC236}">
                    <a16:creationId xmlns:a16="http://schemas.microsoft.com/office/drawing/2014/main" id="{74E89D01-DCD3-B7F0-8357-CA68AA9B63FD}"/>
                  </a:ext>
                </a:extLst>
              </p:cNvPr>
              <p:cNvSpPr txBox="1"/>
              <p:nvPr/>
            </p:nvSpPr>
            <p:spPr>
              <a:xfrm>
                <a:off x="5263915" y="2219511"/>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sp>
            <p:nvSpPr>
              <p:cNvPr id="16" name="TextBox 15">
                <a:extLst>
                  <a:ext uri="{FF2B5EF4-FFF2-40B4-BE49-F238E27FC236}">
                    <a16:creationId xmlns:a16="http://schemas.microsoft.com/office/drawing/2014/main" id="{CB371F9E-F70A-19CC-A596-3897CCE42F37}"/>
                  </a:ext>
                </a:extLst>
              </p:cNvPr>
              <p:cNvSpPr txBox="1"/>
              <p:nvPr/>
            </p:nvSpPr>
            <p:spPr>
              <a:xfrm>
                <a:off x="6102694" y="2220421"/>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sp>
            <p:nvSpPr>
              <p:cNvPr id="17" name="TextBox 16">
                <a:extLst>
                  <a:ext uri="{FF2B5EF4-FFF2-40B4-BE49-F238E27FC236}">
                    <a16:creationId xmlns:a16="http://schemas.microsoft.com/office/drawing/2014/main" id="{C7675EC1-826D-C17C-B14B-26D381499713}"/>
                  </a:ext>
                </a:extLst>
              </p:cNvPr>
              <p:cNvSpPr txBox="1"/>
              <p:nvPr/>
            </p:nvSpPr>
            <p:spPr>
              <a:xfrm>
                <a:off x="3775994" y="2223928"/>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8" name="TextBox 17">
                <a:extLst>
                  <a:ext uri="{FF2B5EF4-FFF2-40B4-BE49-F238E27FC236}">
                    <a16:creationId xmlns:a16="http://schemas.microsoft.com/office/drawing/2014/main" id="{111D837A-5252-FCC2-D1EC-8B0FD308D904}"/>
                  </a:ext>
                </a:extLst>
              </p:cNvPr>
              <p:cNvSpPr txBox="1"/>
              <p:nvPr/>
            </p:nvSpPr>
            <p:spPr>
              <a:xfrm>
                <a:off x="4810738" y="2222258"/>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9" name="TextBox 18">
                <a:extLst>
                  <a:ext uri="{FF2B5EF4-FFF2-40B4-BE49-F238E27FC236}">
                    <a16:creationId xmlns:a16="http://schemas.microsoft.com/office/drawing/2014/main" id="{0E320EDF-5F7F-DEEB-5A49-8D50942EC062}"/>
                  </a:ext>
                </a:extLst>
              </p:cNvPr>
              <p:cNvSpPr txBox="1"/>
              <p:nvPr/>
            </p:nvSpPr>
            <p:spPr>
              <a:xfrm>
                <a:off x="5561207" y="2228085"/>
                <a:ext cx="282094" cy="221707"/>
              </a:xfrm>
              <a:prstGeom prst="rect">
                <a:avLst/>
              </a:prstGeom>
              <a:noFill/>
            </p:spPr>
            <p:txBody>
              <a:bodyPr wrap="square" rtlCol="0">
                <a:spAutoFit/>
              </a:bodyPr>
              <a:lstStyle/>
              <a:p>
                <a:r>
                  <a:rPr lang="en-US" sz="1400">
                    <a:solidFill>
                      <a:schemeClr val="accent6"/>
                    </a:solidFill>
                    <a:latin typeface="Avenir Book"/>
                    <a:cs typeface="Avenir Book"/>
                  </a:rPr>
                  <a:t>B</a:t>
                </a:r>
              </a:p>
            </p:txBody>
          </p:sp>
          <p:sp>
            <p:nvSpPr>
              <p:cNvPr id="20" name="TextBox 19">
                <a:extLst>
                  <a:ext uri="{FF2B5EF4-FFF2-40B4-BE49-F238E27FC236}">
                    <a16:creationId xmlns:a16="http://schemas.microsoft.com/office/drawing/2014/main" id="{548B7A0E-9A66-849F-CD65-20A0EFE789B1}"/>
                  </a:ext>
                </a:extLst>
              </p:cNvPr>
              <p:cNvSpPr txBox="1"/>
              <p:nvPr/>
            </p:nvSpPr>
            <p:spPr>
              <a:xfrm>
                <a:off x="6358577" y="2232088"/>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sp>
            <p:nvSpPr>
              <p:cNvPr id="21" name="TextBox 20">
                <a:extLst>
                  <a:ext uri="{FF2B5EF4-FFF2-40B4-BE49-F238E27FC236}">
                    <a16:creationId xmlns:a16="http://schemas.microsoft.com/office/drawing/2014/main" id="{C7887761-6513-6CA4-0892-E4CB809F192C}"/>
                  </a:ext>
                </a:extLst>
              </p:cNvPr>
              <p:cNvSpPr txBox="1"/>
              <p:nvPr/>
            </p:nvSpPr>
            <p:spPr>
              <a:xfrm>
                <a:off x="5840343" y="2223928"/>
                <a:ext cx="282094" cy="221707"/>
              </a:xfrm>
              <a:prstGeom prst="rect">
                <a:avLst/>
              </a:prstGeom>
              <a:noFill/>
            </p:spPr>
            <p:txBody>
              <a:bodyPr wrap="square" rtlCol="0">
                <a:spAutoFit/>
              </a:bodyPr>
              <a:lstStyle/>
              <a:p>
                <a:r>
                  <a:rPr lang="en-US" sz="1400">
                    <a:solidFill>
                      <a:schemeClr val="accent6"/>
                    </a:solidFill>
                    <a:latin typeface="Avenir Book"/>
                    <a:cs typeface="Avenir Book"/>
                  </a:rPr>
                  <a:t>B</a:t>
                </a:r>
              </a:p>
            </p:txBody>
          </p:sp>
          <p:sp>
            <p:nvSpPr>
              <p:cNvPr id="22" name="TextBox 21">
                <a:extLst>
                  <a:ext uri="{FF2B5EF4-FFF2-40B4-BE49-F238E27FC236}">
                    <a16:creationId xmlns:a16="http://schemas.microsoft.com/office/drawing/2014/main" id="{1A60406B-82B1-FF97-024F-04BFEB2A0EB6}"/>
                  </a:ext>
                </a:extLst>
              </p:cNvPr>
              <p:cNvSpPr txBox="1"/>
              <p:nvPr/>
            </p:nvSpPr>
            <p:spPr>
              <a:xfrm>
                <a:off x="5056766" y="2216825"/>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grpSp>
        <p:pic>
          <p:nvPicPr>
            <p:cNvPr id="8" name="Picture 7">
              <a:extLst>
                <a:ext uri="{FF2B5EF4-FFF2-40B4-BE49-F238E27FC236}">
                  <a16:creationId xmlns:a16="http://schemas.microsoft.com/office/drawing/2014/main" id="{2DD77CFA-996F-72EA-26E7-10520B1F945A}"/>
                </a:ext>
              </a:extLst>
            </p:cNvPr>
            <p:cNvPicPr>
              <a:picLocks noChangeAspect="1"/>
            </p:cNvPicPr>
            <p:nvPr/>
          </p:nvPicPr>
          <p:blipFill rotWithShape="1">
            <a:blip r:embed="rId3"/>
            <a:srcRect t="2652" b="8843"/>
            <a:stretch/>
          </p:blipFill>
          <p:spPr>
            <a:xfrm>
              <a:off x="2122334" y="1503336"/>
              <a:ext cx="4690471" cy="1762920"/>
            </a:xfrm>
            <a:prstGeom prst="rect">
              <a:avLst/>
            </a:prstGeom>
          </p:spPr>
        </p:pic>
      </p:grpSp>
      <p:pic>
        <p:nvPicPr>
          <p:cNvPr id="23" name="Picture 22" descr="A close up of a device&#10;&#10;Description automatically generated">
            <a:extLst>
              <a:ext uri="{FF2B5EF4-FFF2-40B4-BE49-F238E27FC236}">
                <a16:creationId xmlns:a16="http://schemas.microsoft.com/office/drawing/2014/main" id="{738F0609-12D4-1E10-36B3-A5C8E3010A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527" y="3950600"/>
            <a:ext cx="1190459" cy="2492892"/>
          </a:xfrm>
          <a:prstGeom prst="rect">
            <a:avLst/>
          </a:prstGeom>
        </p:spPr>
      </p:pic>
      <p:pic>
        <p:nvPicPr>
          <p:cNvPr id="24" name="Picture 23">
            <a:extLst>
              <a:ext uri="{FF2B5EF4-FFF2-40B4-BE49-F238E27FC236}">
                <a16:creationId xmlns:a16="http://schemas.microsoft.com/office/drawing/2014/main" id="{36505004-E0D8-3139-F0C3-9E03B8DFE1EE}"/>
              </a:ext>
            </a:extLst>
          </p:cNvPr>
          <p:cNvPicPr>
            <a:picLocks noChangeAspect="1"/>
          </p:cNvPicPr>
          <p:nvPr/>
        </p:nvPicPr>
        <p:blipFill>
          <a:blip r:embed="rId5"/>
          <a:stretch>
            <a:fillRect/>
          </a:stretch>
        </p:blipFill>
        <p:spPr>
          <a:xfrm>
            <a:off x="612036" y="1636295"/>
            <a:ext cx="903116" cy="2283248"/>
          </a:xfrm>
          <a:prstGeom prst="rect">
            <a:avLst/>
          </a:prstGeom>
        </p:spPr>
      </p:pic>
    </p:spTree>
    <p:extLst>
      <p:ext uri="{BB962C8B-B14F-4D97-AF65-F5344CB8AC3E}">
        <p14:creationId xmlns:p14="http://schemas.microsoft.com/office/powerpoint/2010/main" val="281865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42FAA-A335-507E-9518-7F9FDEF80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2B4E1-864E-08BB-DA67-3844E0E3B083}"/>
              </a:ext>
            </a:extLst>
          </p:cNvPr>
          <p:cNvSpPr>
            <a:spLocks noGrp="1"/>
          </p:cNvSpPr>
          <p:nvPr>
            <p:ph type="title"/>
          </p:nvPr>
        </p:nvSpPr>
        <p:spPr/>
        <p:txBody>
          <a:bodyPr/>
          <a:lstStyle/>
          <a:p>
            <a:r>
              <a:rPr lang="en-US" dirty="0"/>
              <a:t>Read Write Inc. Storybooks</a:t>
            </a:r>
          </a:p>
        </p:txBody>
      </p:sp>
      <p:sp>
        <p:nvSpPr>
          <p:cNvPr id="3" name="Text Placeholder 2">
            <a:extLst>
              <a:ext uri="{FF2B5EF4-FFF2-40B4-BE49-F238E27FC236}">
                <a16:creationId xmlns:a16="http://schemas.microsoft.com/office/drawing/2014/main" id="{B768313A-B318-F496-A9A6-C3B050D600E5}"/>
              </a:ext>
            </a:extLst>
          </p:cNvPr>
          <p:cNvSpPr>
            <a:spLocks noGrp="1"/>
          </p:cNvSpPr>
          <p:nvPr>
            <p:ph type="body" sz="quarter" idx="10"/>
          </p:nvPr>
        </p:nvSpPr>
        <p:spPr/>
        <p:txBody>
          <a:bodyPr/>
          <a:lstStyle/>
          <a:p>
            <a:endParaRPr lang="en-US"/>
          </a:p>
        </p:txBody>
      </p:sp>
      <p:pic>
        <p:nvPicPr>
          <p:cNvPr id="4" name="Content Placeholder 14" descr="A picture containing graphical user interface&#10;&#10;Description automatically generated">
            <a:extLst>
              <a:ext uri="{FF2B5EF4-FFF2-40B4-BE49-F238E27FC236}">
                <a16:creationId xmlns:a16="http://schemas.microsoft.com/office/drawing/2014/main" id="{3E5A3F78-1E6D-EE6A-4409-F1BA7A996761}"/>
              </a:ext>
            </a:extLst>
          </p:cNvPr>
          <p:cNvPicPr>
            <a:picLocks noChangeAspect="1"/>
          </p:cNvPicPr>
          <p:nvPr/>
        </p:nvPicPr>
        <p:blipFill>
          <a:blip r:embed="rId3"/>
          <a:stretch>
            <a:fillRect/>
          </a:stretch>
        </p:blipFill>
        <p:spPr>
          <a:xfrm>
            <a:off x="952501" y="3732054"/>
            <a:ext cx="3299440" cy="2318526"/>
          </a:xfrm>
          <a:prstGeom prst="rect">
            <a:avLst/>
          </a:prstGeom>
        </p:spPr>
      </p:pic>
      <p:grpSp>
        <p:nvGrpSpPr>
          <p:cNvPr id="5" name="Group 4">
            <a:extLst>
              <a:ext uri="{FF2B5EF4-FFF2-40B4-BE49-F238E27FC236}">
                <a16:creationId xmlns:a16="http://schemas.microsoft.com/office/drawing/2014/main" id="{2E99BD78-C30F-7EEE-76D7-DF1B4D5EFFEB}"/>
              </a:ext>
            </a:extLst>
          </p:cNvPr>
          <p:cNvGrpSpPr/>
          <p:nvPr/>
        </p:nvGrpSpPr>
        <p:grpSpPr>
          <a:xfrm>
            <a:off x="1211782" y="1947664"/>
            <a:ext cx="6862666" cy="1545374"/>
            <a:chOff x="1331639" y="4077050"/>
            <a:chExt cx="3382487" cy="810023"/>
          </a:xfrm>
        </p:grpSpPr>
        <p:grpSp>
          <p:nvGrpSpPr>
            <p:cNvPr id="25" name="Group 24">
              <a:extLst>
                <a:ext uri="{FF2B5EF4-FFF2-40B4-BE49-F238E27FC236}">
                  <a16:creationId xmlns:a16="http://schemas.microsoft.com/office/drawing/2014/main" id="{A02142F1-967A-49F0-DDBD-776354BA10D3}"/>
                </a:ext>
              </a:extLst>
            </p:cNvPr>
            <p:cNvGrpSpPr/>
            <p:nvPr/>
          </p:nvGrpSpPr>
          <p:grpSpPr>
            <a:xfrm>
              <a:off x="1331639" y="4077050"/>
              <a:ext cx="2446386" cy="810004"/>
              <a:chOff x="1297076" y="3889727"/>
              <a:chExt cx="1959156" cy="648683"/>
            </a:xfrm>
          </p:grpSpPr>
          <p:pic>
            <p:nvPicPr>
              <p:cNvPr id="29" name="Picture 28" descr="837119 RED Pin It On CVR.pdf">
                <a:extLst>
                  <a:ext uri="{FF2B5EF4-FFF2-40B4-BE49-F238E27FC236}">
                    <a16:creationId xmlns:a16="http://schemas.microsoft.com/office/drawing/2014/main" id="{C478102C-311C-6978-2BF2-AFC53F54DE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30" name="Picture 29" descr="837132 GREEN My Dog Ned CVR.pdf">
                <a:extLst>
                  <a:ext uri="{FF2B5EF4-FFF2-40B4-BE49-F238E27FC236}">
                    <a16:creationId xmlns:a16="http://schemas.microsoft.com/office/drawing/2014/main" id="{0F98B1A1-2673-5B3C-CF7E-8025E5301F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31" name="Picture 30" descr="837158 PURPLE Billy the Kid CVR.pdf">
                <a:extLst>
                  <a:ext uri="{FF2B5EF4-FFF2-40B4-BE49-F238E27FC236}">
                    <a16:creationId xmlns:a16="http://schemas.microsoft.com/office/drawing/2014/main" id="{D9B9CE2F-5C64-473C-935C-F9E88165C0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32" name="Picture 31" descr="837169 PINK Scruffy Ted CVR.pdf">
                <a:extLst>
                  <a:ext uri="{FF2B5EF4-FFF2-40B4-BE49-F238E27FC236}">
                    <a16:creationId xmlns:a16="http://schemas.microsoft.com/office/drawing/2014/main" id="{5E618D7E-1F02-E166-79DA-886F8F94194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33" name="Picture 32" descr="837188 ORANGE Playday CVR.pdf">
                <a:extLst>
                  <a:ext uri="{FF2B5EF4-FFF2-40B4-BE49-F238E27FC236}">
                    <a16:creationId xmlns:a16="http://schemas.microsoft.com/office/drawing/2014/main" id="{F20AF7D6-62C6-B4F3-450A-661A107BD8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26" name="Picture 25" descr="Screen Shot 2016-04-13 at 14.02.55.jpg">
              <a:extLst>
                <a:ext uri="{FF2B5EF4-FFF2-40B4-BE49-F238E27FC236}">
                  <a16:creationId xmlns:a16="http://schemas.microsoft.com/office/drawing/2014/main" id="{AADE197F-AAC3-AEE1-7BA8-D3296E1F19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27" name="Picture 26" descr="837214 BLUE Barker CVR.pdf">
              <a:extLst>
                <a:ext uri="{FF2B5EF4-FFF2-40B4-BE49-F238E27FC236}">
                  <a16:creationId xmlns:a16="http://schemas.microsoft.com/office/drawing/2014/main" id="{19DA2F13-7384-B0B9-3530-83BF42DE645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28" name="Picture 27" descr="837237 GREY Dangerous dinosaur CVR.pdf">
              <a:extLst>
                <a:ext uri="{FF2B5EF4-FFF2-40B4-BE49-F238E27FC236}">
                  <a16:creationId xmlns:a16="http://schemas.microsoft.com/office/drawing/2014/main" id="{01DAEA02-272A-8F77-4D85-966C052B41C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pic>
        <p:nvPicPr>
          <p:cNvPr id="34" name="Picture 33" descr="Graphical user interface, text&#10;&#10;Description automatically generated with medium confidence">
            <a:extLst>
              <a:ext uri="{FF2B5EF4-FFF2-40B4-BE49-F238E27FC236}">
                <a16:creationId xmlns:a16="http://schemas.microsoft.com/office/drawing/2014/main" id="{BE44B32B-F0BF-3A1F-1E1A-80154296E216}"/>
              </a:ext>
            </a:extLst>
          </p:cNvPr>
          <p:cNvPicPr>
            <a:picLocks noChangeAspect="1"/>
          </p:cNvPicPr>
          <p:nvPr/>
        </p:nvPicPr>
        <p:blipFill>
          <a:blip r:embed="rId12"/>
          <a:stretch>
            <a:fillRect/>
          </a:stretch>
        </p:blipFill>
        <p:spPr>
          <a:xfrm>
            <a:off x="4892062" y="3732030"/>
            <a:ext cx="3299437" cy="2318926"/>
          </a:xfrm>
          <a:prstGeom prst="rect">
            <a:avLst/>
          </a:prstGeom>
        </p:spPr>
      </p:pic>
    </p:spTree>
    <p:extLst>
      <p:ext uri="{BB962C8B-B14F-4D97-AF65-F5344CB8AC3E}">
        <p14:creationId xmlns:p14="http://schemas.microsoft.com/office/powerpoint/2010/main" val="1167666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6E1D-ABD3-23DD-9FBA-1788EC3BC0E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5C2DDCE-78C1-AC98-8DCE-C04D48D4F156}"/>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F2F7E-96A6-51CE-DEDA-7CE14681D6D7}"/>
              </a:ext>
            </a:extLst>
          </p:cNvPr>
          <p:cNvSpPr>
            <a:spLocks noGrp="1"/>
          </p:cNvSpPr>
          <p:nvPr>
            <p:ph type="title"/>
          </p:nvPr>
        </p:nvSpPr>
        <p:spPr/>
        <p:txBody>
          <a:bodyPr/>
          <a:lstStyle/>
          <a:p>
            <a:pPr>
              <a:lnSpc>
                <a:spcPct val="100000"/>
              </a:lnSpc>
            </a:pPr>
            <a:r>
              <a:rPr lang="en-US" dirty="0"/>
              <a:t>Three reads</a:t>
            </a:r>
          </a:p>
        </p:txBody>
      </p:sp>
      <p:sp>
        <p:nvSpPr>
          <p:cNvPr id="3" name="Text Placeholder 2">
            <a:extLst>
              <a:ext uri="{FF2B5EF4-FFF2-40B4-BE49-F238E27FC236}">
                <a16:creationId xmlns:a16="http://schemas.microsoft.com/office/drawing/2014/main" id="{8E1D094B-A900-91D7-B131-7A39596ECE0E}"/>
              </a:ext>
            </a:extLst>
          </p:cNvPr>
          <p:cNvSpPr>
            <a:spLocks noGrp="1"/>
          </p:cNvSpPr>
          <p:nvPr>
            <p:ph type="body" sz="quarter" idx="10"/>
          </p:nvPr>
        </p:nvSpPr>
        <p:spPr>
          <a:xfrm>
            <a:off x="612036" y="1709997"/>
            <a:ext cx="7919927" cy="3720330"/>
          </a:xfrm>
        </p:spPr>
        <p:txBody>
          <a:bodyPr/>
          <a:lstStyle/>
          <a:p>
            <a:pPr marL="514350" indent="-514350">
              <a:lnSpc>
                <a:spcPct val="100000"/>
              </a:lnSpc>
              <a:buFont typeface="Wingdings" pitchFamily="2" charset="2"/>
              <a:buAutoNum type="arabicPeriod"/>
            </a:pPr>
            <a:r>
              <a:rPr lang="en-GB" dirty="0">
                <a:ea typeface="Arial Unicode MS" pitchFamily="34" charset="-128"/>
                <a:cs typeface="Arial Unicode MS" pitchFamily="34" charset="-128"/>
              </a:rPr>
              <a:t>Read every word </a:t>
            </a:r>
            <a:r>
              <a:rPr lang="en-GB" b="1" dirty="0">
                <a:ea typeface="Arial Unicode MS" pitchFamily="34" charset="-128"/>
                <a:cs typeface="Arial Unicode MS" pitchFamily="34" charset="-128"/>
              </a:rPr>
              <a:t>accurately.</a:t>
            </a:r>
          </a:p>
          <a:p>
            <a:pPr marL="514350" indent="-514350">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a:lnSpc>
                <a:spcPct val="100000"/>
              </a:lnSpc>
              <a:buFont typeface="Wingdings" pitchFamily="2" charset="2"/>
              <a:buAutoNum type="arabicPeriod"/>
            </a:pPr>
            <a:r>
              <a:rPr lang="en-GB" dirty="0">
                <a:ea typeface="Arial Unicode MS" pitchFamily="34" charset="-128"/>
                <a:cs typeface="Arial Unicode MS" pitchFamily="34" charset="-128"/>
              </a:rPr>
              <a:t>Read more words </a:t>
            </a:r>
            <a:r>
              <a:rPr lang="en-GB" b="1" dirty="0">
                <a:ea typeface="Arial Unicode MS" pitchFamily="34" charset="-128"/>
                <a:cs typeface="Arial Unicode MS" pitchFamily="34" charset="-128"/>
              </a:rPr>
              <a:t>‘at a glance’.</a:t>
            </a:r>
          </a:p>
          <a:p>
            <a:pPr marL="514350" indent="-514350">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a:lnSpc>
                <a:spcPct val="100000"/>
              </a:lnSpc>
              <a:buFont typeface="Wingdings" pitchFamily="2" charset="2"/>
              <a:buAutoNum type="arabicPeriod"/>
            </a:pPr>
            <a:r>
              <a:rPr lang="en-GB" dirty="0">
                <a:ea typeface="Arial Unicode MS" pitchFamily="34" charset="-128"/>
                <a:cs typeface="Arial Unicode MS" pitchFamily="34" charset="-128"/>
              </a:rPr>
              <a:t>Read the whole story accurately, fluently and with a </a:t>
            </a:r>
            <a:r>
              <a:rPr lang="en-GB" b="1" dirty="0">
                <a:ea typeface="Arial Unicode MS" pitchFamily="34" charset="-128"/>
                <a:cs typeface="Arial Unicode MS" pitchFamily="34" charset="-128"/>
              </a:rPr>
              <a:t>storyteller’s voice.</a:t>
            </a:r>
            <a:endParaRPr lang="en-GB" dirty="0">
              <a:ea typeface="Arial Unicode MS" pitchFamily="34" charset="-128"/>
              <a:cs typeface="Arial Unicode MS" pitchFamily="34" charset="-128"/>
            </a:endParaRP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44EFFF20-4F47-65DB-FF42-764670CB7C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36" y="1112869"/>
            <a:ext cx="2455014" cy="584163"/>
          </a:xfrm>
          <a:prstGeom prst="rect">
            <a:avLst/>
          </a:prstGeom>
        </p:spPr>
      </p:pic>
    </p:spTree>
    <p:extLst>
      <p:ext uri="{BB962C8B-B14F-4D97-AF65-F5344CB8AC3E}">
        <p14:creationId xmlns:p14="http://schemas.microsoft.com/office/powerpoint/2010/main" val="298975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5F150-1183-7787-A77B-BB63EA187E18}"/>
              </a:ext>
            </a:extLst>
          </p:cNvPr>
          <p:cNvSpPr>
            <a:spLocks noGrp="1"/>
          </p:cNvSpPr>
          <p:nvPr>
            <p:ph type="title"/>
          </p:nvPr>
        </p:nvSpPr>
        <p:spPr/>
        <p:txBody>
          <a:bodyPr/>
          <a:lstStyle/>
          <a:p>
            <a:r>
              <a:rPr lang="en-US" dirty="0"/>
              <a:t>After the third read…</a:t>
            </a:r>
          </a:p>
        </p:txBody>
      </p:sp>
      <p:sp>
        <p:nvSpPr>
          <p:cNvPr id="3" name="Text Placeholder 2">
            <a:extLst>
              <a:ext uri="{FF2B5EF4-FFF2-40B4-BE49-F238E27FC236}">
                <a16:creationId xmlns:a16="http://schemas.microsoft.com/office/drawing/2014/main" id="{9F1C445C-8897-045C-C1D2-BFDF2BCAD235}"/>
              </a:ext>
            </a:extLst>
          </p:cNvPr>
          <p:cNvSpPr>
            <a:spLocks noGrp="1"/>
          </p:cNvSpPr>
          <p:nvPr>
            <p:ph type="body" sz="quarter" idx="10"/>
          </p:nvPr>
        </p:nvSpPr>
        <p:spPr/>
        <p:txBody>
          <a:bodyPr/>
          <a:lstStyle/>
          <a:p>
            <a:endParaRPr lang="en-US" dirty="0"/>
          </a:p>
        </p:txBody>
      </p:sp>
      <p:pic>
        <p:nvPicPr>
          <p:cNvPr id="5" name="Picture 4">
            <a:extLst>
              <a:ext uri="{FF2B5EF4-FFF2-40B4-BE49-F238E27FC236}">
                <a16:creationId xmlns:a16="http://schemas.microsoft.com/office/drawing/2014/main" id="{54896247-2EDD-2BC0-18F6-5ABDB84CB46B}"/>
              </a:ext>
            </a:extLst>
          </p:cNvPr>
          <p:cNvPicPr>
            <a:picLocks noChangeAspect="1"/>
          </p:cNvPicPr>
          <p:nvPr/>
        </p:nvPicPr>
        <p:blipFill>
          <a:blip r:embed="rId3"/>
          <a:stretch>
            <a:fillRect/>
          </a:stretch>
        </p:blipFill>
        <p:spPr>
          <a:xfrm>
            <a:off x="1143000" y="1852835"/>
            <a:ext cx="1636550" cy="1190089"/>
          </a:xfrm>
          <a:prstGeom prst="rect">
            <a:avLst/>
          </a:prstGeom>
          <a:ln>
            <a:solidFill>
              <a:schemeClr val="accent5"/>
            </a:solidFill>
          </a:ln>
        </p:spPr>
      </p:pic>
      <p:pic>
        <p:nvPicPr>
          <p:cNvPr id="6" name="Picture 5">
            <a:extLst>
              <a:ext uri="{FF2B5EF4-FFF2-40B4-BE49-F238E27FC236}">
                <a16:creationId xmlns:a16="http://schemas.microsoft.com/office/drawing/2014/main" id="{A4A3EE68-8855-274F-516B-D7EA522846F9}"/>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3519264" y="5165203"/>
            <a:ext cx="2244402" cy="1692797"/>
          </a:xfrm>
          <a:prstGeom prst="rect">
            <a:avLst/>
          </a:prstGeom>
        </p:spPr>
      </p:pic>
    </p:spTree>
    <p:extLst>
      <p:ext uri="{BB962C8B-B14F-4D97-AF65-F5344CB8AC3E}">
        <p14:creationId xmlns:p14="http://schemas.microsoft.com/office/powerpoint/2010/main" val="394150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77778E-7 -4.44444E-6 L 0.14427 -4.44444E-6 C 0.20903 -4.44444E-6 0.28872 0.14399 0.28872 0.26112 L 0.28872 0.52223 " pathEditMode="relative" rAng="0" ptsTypes="AAAA">
                                      <p:cBhvr>
                                        <p:cTn id="6" dur="2000" fill="hold"/>
                                        <p:tgtEl>
                                          <p:spTgt spid="5"/>
                                        </p:tgtEl>
                                        <p:attrNameLst>
                                          <p:attrName>ppt_x</p:attrName>
                                          <p:attrName>ppt_y</p:attrName>
                                        </p:attrNameLst>
                                      </p:cBhvr>
                                      <p:rCtr x="14427" y="261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1916-7F34-F291-B0F1-F8B67008C9E0}"/>
              </a:ext>
            </a:extLst>
          </p:cNvPr>
          <p:cNvSpPr>
            <a:spLocks noGrp="1"/>
          </p:cNvSpPr>
          <p:nvPr>
            <p:ph type="title"/>
          </p:nvPr>
        </p:nvSpPr>
        <p:spPr/>
        <p:txBody>
          <a:bodyPr/>
          <a:lstStyle/>
          <a:p>
            <a:r>
              <a:rPr lang="en-US" dirty="0"/>
              <a:t>‘Special Friends’, ‘Fred Talk’</a:t>
            </a:r>
          </a:p>
        </p:txBody>
      </p:sp>
      <p:sp>
        <p:nvSpPr>
          <p:cNvPr id="3" name="Text Placeholder 2">
            <a:extLst>
              <a:ext uri="{FF2B5EF4-FFF2-40B4-BE49-F238E27FC236}">
                <a16:creationId xmlns:a16="http://schemas.microsoft.com/office/drawing/2014/main" id="{54FC8FA9-921C-579D-B020-FA878647672B}"/>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9BCFAB77-3ACF-B417-9F16-DDA5BB0A41E9}"/>
              </a:ext>
            </a:extLst>
          </p:cNvPr>
          <p:cNvPicPr>
            <a:picLocks noChangeAspect="1"/>
          </p:cNvPicPr>
          <p:nvPr/>
        </p:nvPicPr>
        <p:blipFill>
          <a:blip r:embed="rId3"/>
          <a:srcRect/>
          <a:stretch/>
        </p:blipFill>
        <p:spPr>
          <a:xfrm>
            <a:off x="4052807" y="2096650"/>
            <a:ext cx="4956865" cy="3484469"/>
          </a:xfrm>
          <a:prstGeom prst="rect">
            <a:avLst/>
          </a:prstGeom>
        </p:spPr>
      </p:pic>
      <p:pic>
        <p:nvPicPr>
          <p:cNvPr id="5" name="Picture 4" descr="Icon&#10;&#10;Description automatically generated">
            <a:extLst>
              <a:ext uri="{FF2B5EF4-FFF2-40B4-BE49-F238E27FC236}">
                <a16:creationId xmlns:a16="http://schemas.microsoft.com/office/drawing/2014/main" id="{B0616CED-AFDB-1E6D-308A-5C5C3E190B23}"/>
              </a:ext>
            </a:extLst>
          </p:cNvPr>
          <p:cNvPicPr>
            <a:picLocks noChangeAspect="1"/>
          </p:cNvPicPr>
          <p:nvPr/>
        </p:nvPicPr>
        <p:blipFill>
          <a:blip r:embed="rId4"/>
          <a:stretch>
            <a:fillRect/>
          </a:stretch>
        </p:blipFill>
        <p:spPr>
          <a:xfrm>
            <a:off x="134327" y="2934270"/>
            <a:ext cx="3817579" cy="1819778"/>
          </a:xfrm>
          <a:prstGeom prst="rect">
            <a:avLst/>
          </a:prstGeom>
        </p:spPr>
      </p:pic>
    </p:spTree>
    <p:extLst>
      <p:ext uri="{BB962C8B-B14F-4D97-AF65-F5344CB8AC3E}">
        <p14:creationId xmlns:p14="http://schemas.microsoft.com/office/powerpoint/2010/main" val="3238114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9E402-E353-3020-2B79-997E96966362}"/>
              </a:ext>
            </a:extLst>
          </p:cNvPr>
          <p:cNvSpPr>
            <a:spLocks noGrp="1"/>
          </p:cNvSpPr>
          <p:nvPr>
            <p:ph type="title"/>
          </p:nvPr>
        </p:nvSpPr>
        <p:spPr/>
        <p:txBody>
          <a:bodyPr/>
          <a:lstStyle/>
          <a:p>
            <a:r>
              <a:rPr lang="en-US" dirty="0"/>
              <a:t>Red Words</a:t>
            </a:r>
          </a:p>
        </p:txBody>
      </p:sp>
      <p:sp>
        <p:nvSpPr>
          <p:cNvPr id="3" name="Text Placeholder 2">
            <a:extLst>
              <a:ext uri="{FF2B5EF4-FFF2-40B4-BE49-F238E27FC236}">
                <a16:creationId xmlns:a16="http://schemas.microsoft.com/office/drawing/2014/main" id="{96C5AA75-E1A6-6EFC-9465-7894B070FA27}"/>
              </a:ext>
            </a:extLst>
          </p:cNvPr>
          <p:cNvSpPr>
            <a:spLocks noGrp="1"/>
          </p:cNvSpPr>
          <p:nvPr>
            <p:ph type="body" sz="quarter" idx="10"/>
          </p:nvPr>
        </p:nvSpPr>
        <p:spPr/>
        <p:txBody>
          <a:bodyPr/>
          <a:lstStyle/>
          <a:p>
            <a:endParaRPr lang="en-US"/>
          </a:p>
        </p:txBody>
      </p:sp>
      <p:pic>
        <p:nvPicPr>
          <p:cNvPr id="4" name="Content Placeholder 4">
            <a:extLst>
              <a:ext uri="{FF2B5EF4-FFF2-40B4-BE49-F238E27FC236}">
                <a16:creationId xmlns:a16="http://schemas.microsoft.com/office/drawing/2014/main" id="{F431F226-0305-4D18-119E-D92B3E53DFA1}"/>
              </a:ext>
            </a:extLst>
          </p:cNvPr>
          <p:cNvPicPr>
            <a:picLocks noChangeAspect="1"/>
          </p:cNvPicPr>
          <p:nvPr/>
        </p:nvPicPr>
        <p:blipFill>
          <a:blip r:embed="rId3"/>
          <a:stretch>
            <a:fillRect/>
          </a:stretch>
        </p:blipFill>
        <p:spPr>
          <a:xfrm>
            <a:off x="3851523" y="2092813"/>
            <a:ext cx="5128977" cy="3280400"/>
          </a:xfrm>
          <a:prstGeom prst="rect">
            <a:avLst/>
          </a:prstGeom>
        </p:spPr>
      </p:pic>
      <p:pic>
        <p:nvPicPr>
          <p:cNvPr id="5" name="Picture 4">
            <a:extLst>
              <a:ext uri="{FF2B5EF4-FFF2-40B4-BE49-F238E27FC236}">
                <a16:creationId xmlns:a16="http://schemas.microsoft.com/office/drawing/2014/main" id="{F6B8DA19-3B3C-8BAB-E349-67C8B304E4D7}"/>
              </a:ext>
            </a:extLst>
          </p:cNvPr>
          <p:cNvPicPr>
            <a:picLocks noChangeAspect="1"/>
          </p:cNvPicPr>
          <p:nvPr/>
        </p:nvPicPr>
        <p:blipFill rotWithShape="1">
          <a:blip r:embed="rId4"/>
          <a:srcRect l="7891" r="3172" b="1901"/>
          <a:stretch/>
        </p:blipFill>
        <p:spPr>
          <a:xfrm>
            <a:off x="163499" y="1954838"/>
            <a:ext cx="3500839" cy="1778175"/>
          </a:xfrm>
          <a:prstGeom prst="rect">
            <a:avLst/>
          </a:prstGeom>
          <a:ln>
            <a:solidFill>
              <a:schemeClr val="tx1"/>
            </a:solidFill>
          </a:ln>
        </p:spPr>
      </p:pic>
      <p:pic>
        <p:nvPicPr>
          <p:cNvPr id="6" name="Picture 5">
            <a:extLst>
              <a:ext uri="{FF2B5EF4-FFF2-40B4-BE49-F238E27FC236}">
                <a16:creationId xmlns:a16="http://schemas.microsoft.com/office/drawing/2014/main" id="{7C43BD10-ABBF-875C-A4D0-F09E7F59F218}"/>
              </a:ext>
            </a:extLst>
          </p:cNvPr>
          <p:cNvPicPr>
            <a:picLocks noChangeAspect="1"/>
          </p:cNvPicPr>
          <p:nvPr/>
        </p:nvPicPr>
        <p:blipFill rotWithShape="1">
          <a:blip r:embed="rId5"/>
          <a:srcRect t="4602" r="6712" b="7279"/>
          <a:stretch/>
        </p:blipFill>
        <p:spPr>
          <a:xfrm>
            <a:off x="163499" y="3838886"/>
            <a:ext cx="3500839" cy="1778176"/>
          </a:xfrm>
          <a:prstGeom prst="rect">
            <a:avLst/>
          </a:prstGeom>
          <a:ln>
            <a:solidFill>
              <a:schemeClr val="tx1"/>
            </a:solidFill>
          </a:ln>
        </p:spPr>
      </p:pic>
    </p:spTree>
    <p:extLst>
      <p:ext uri="{BB962C8B-B14F-4D97-AF65-F5344CB8AC3E}">
        <p14:creationId xmlns:p14="http://schemas.microsoft.com/office/powerpoint/2010/main" val="1543975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F6264-DE6A-9F83-F2BB-649ECD040189}"/>
              </a:ext>
            </a:extLst>
          </p:cNvPr>
          <p:cNvSpPr>
            <a:spLocks noGrp="1"/>
          </p:cNvSpPr>
          <p:nvPr>
            <p:ph type="title"/>
          </p:nvPr>
        </p:nvSpPr>
        <p:spPr/>
        <p:txBody>
          <a:bodyPr/>
          <a:lstStyle/>
          <a:p>
            <a:r>
              <a:rPr lang="en-US" dirty="0"/>
              <a:t>What books will children bring home?</a:t>
            </a:r>
          </a:p>
        </p:txBody>
      </p:sp>
      <p:sp>
        <p:nvSpPr>
          <p:cNvPr id="3" name="Text Placeholder 2">
            <a:extLst>
              <a:ext uri="{FF2B5EF4-FFF2-40B4-BE49-F238E27FC236}">
                <a16:creationId xmlns:a16="http://schemas.microsoft.com/office/drawing/2014/main" id="{1A38EB85-3456-6DD5-DD61-F63691600831}"/>
              </a:ext>
            </a:extLst>
          </p:cNvPr>
          <p:cNvSpPr>
            <a:spLocks noGrp="1"/>
          </p:cNvSpPr>
          <p:nvPr>
            <p:ph type="body" sz="quarter" idx="10"/>
          </p:nvPr>
        </p:nvSpPr>
        <p:spPr/>
        <p:txBody>
          <a:bodyPr/>
          <a:lstStyle/>
          <a:p>
            <a:endParaRPr lang="en-US"/>
          </a:p>
        </p:txBody>
      </p:sp>
      <p:pic>
        <p:nvPicPr>
          <p:cNvPr id="4" name="Picture 3" descr="A blue cross on a white background&#10;&#10;Description automatically generated">
            <a:extLst>
              <a:ext uri="{FF2B5EF4-FFF2-40B4-BE49-F238E27FC236}">
                <a16:creationId xmlns:a16="http://schemas.microsoft.com/office/drawing/2014/main" id="{BE4089B2-7EF5-A76E-77B1-CB2490EA9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781" y="3048599"/>
            <a:ext cx="838200" cy="927100"/>
          </a:xfrm>
          <a:prstGeom prst="rect">
            <a:avLst/>
          </a:prstGeom>
        </p:spPr>
      </p:pic>
      <p:pic>
        <p:nvPicPr>
          <p:cNvPr id="5" name="Picture 4">
            <a:extLst>
              <a:ext uri="{FF2B5EF4-FFF2-40B4-BE49-F238E27FC236}">
                <a16:creationId xmlns:a16="http://schemas.microsoft.com/office/drawing/2014/main" id="{1745DB08-22D1-6ECD-9F38-C79A9EE6A798}"/>
              </a:ext>
            </a:extLst>
          </p:cNvPr>
          <p:cNvPicPr>
            <a:picLocks noChangeAspect="1"/>
          </p:cNvPicPr>
          <p:nvPr/>
        </p:nvPicPr>
        <p:blipFill>
          <a:blip r:embed="rId4"/>
          <a:stretch>
            <a:fillRect/>
          </a:stretch>
        </p:blipFill>
        <p:spPr>
          <a:xfrm>
            <a:off x="191538" y="3021149"/>
            <a:ext cx="1707935" cy="1242000"/>
          </a:xfrm>
          <a:prstGeom prst="rect">
            <a:avLst/>
          </a:prstGeom>
          <a:ln>
            <a:solidFill>
              <a:schemeClr val="accent5"/>
            </a:solidFill>
          </a:ln>
        </p:spPr>
      </p:pic>
      <p:pic>
        <p:nvPicPr>
          <p:cNvPr id="6" name="Picture 5" descr="A picture containing drawing&#10;&#10;Description automatically generated">
            <a:extLst>
              <a:ext uri="{FF2B5EF4-FFF2-40B4-BE49-F238E27FC236}">
                <a16:creationId xmlns:a16="http://schemas.microsoft.com/office/drawing/2014/main" id="{B66ADDA3-B6DA-0E0B-EDD1-34F47A5FDD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5908" y="3644768"/>
            <a:ext cx="1609264" cy="1201529"/>
          </a:xfrm>
          <a:prstGeom prst="rect">
            <a:avLst/>
          </a:prstGeom>
        </p:spPr>
      </p:pic>
      <p:pic>
        <p:nvPicPr>
          <p:cNvPr id="7" name="Picture 6">
            <a:extLst>
              <a:ext uri="{FF2B5EF4-FFF2-40B4-BE49-F238E27FC236}">
                <a16:creationId xmlns:a16="http://schemas.microsoft.com/office/drawing/2014/main" id="{773F5EE3-15B6-8530-FFFA-481866857E29}"/>
              </a:ext>
            </a:extLst>
          </p:cNvPr>
          <p:cNvPicPr>
            <a:picLocks noChangeAspect="1"/>
          </p:cNvPicPr>
          <p:nvPr/>
        </p:nvPicPr>
        <p:blipFill rotWithShape="1">
          <a:blip r:embed="rId6"/>
          <a:srcRect t="5578" r="1547"/>
          <a:stretch/>
        </p:blipFill>
        <p:spPr>
          <a:xfrm>
            <a:off x="2831740" y="1963767"/>
            <a:ext cx="1609264" cy="1154606"/>
          </a:xfrm>
          <a:prstGeom prst="rect">
            <a:avLst/>
          </a:prstGeom>
        </p:spPr>
      </p:pic>
      <p:pic>
        <p:nvPicPr>
          <p:cNvPr id="8" name="Picture 7">
            <a:extLst>
              <a:ext uri="{FF2B5EF4-FFF2-40B4-BE49-F238E27FC236}">
                <a16:creationId xmlns:a16="http://schemas.microsoft.com/office/drawing/2014/main" id="{EAFD8E45-A5E8-5B32-FB39-D2B9B9425454}"/>
              </a:ext>
            </a:extLst>
          </p:cNvPr>
          <p:cNvPicPr>
            <a:picLocks noChangeAspect="1"/>
          </p:cNvPicPr>
          <p:nvPr/>
        </p:nvPicPr>
        <p:blipFill>
          <a:blip r:embed="rId7"/>
          <a:stretch>
            <a:fillRect/>
          </a:stretch>
        </p:blipFill>
        <p:spPr>
          <a:xfrm>
            <a:off x="2964555" y="3346367"/>
            <a:ext cx="1326056" cy="1729409"/>
          </a:xfrm>
          <a:prstGeom prst="rect">
            <a:avLst/>
          </a:prstGeom>
        </p:spPr>
      </p:pic>
      <p:pic>
        <p:nvPicPr>
          <p:cNvPr id="9" name="Picture 8">
            <a:extLst>
              <a:ext uri="{FF2B5EF4-FFF2-40B4-BE49-F238E27FC236}">
                <a16:creationId xmlns:a16="http://schemas.microsoft.com/office/drawing/2014/main" id="{A53CF14C-7AFD-50EE-CC05-89B02B937BD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135122" y="2929971"/>
            <a:ext cx="1847738" cy="1560484"/>
          </a:xfrm>
          <a:prstGeom prst="rect">
            <a:avLst/>
          </a:prstGeom>
        </p:spPr>
      </p:pic>
      <p:pic>
        <p:nvPicPr>
          <p:cNvPr id="10" name="Content Placeholder 6">
            <a:extLst>
              <a:ext uri="{FF2B5EF4-FFF2-40B4-BE49-F238E27FC236}">
                <a16:creationId xmlns:a16="http://schemas.microsoft.com/office/drawing/2014/main" id="{22E8D0D0-26E7-D773-BB13-9F623388C350}"/>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561907" y="5165527"/>
            <a:ext cx="2020186" cy="1261431"/>
          </a:xfrm>
          <a:prstGeom prst="rect">
            <a:avLst/>
          </a:prstGeom>
        </p:spPr>
      </p:pic>
      <p:pic>
        <p:nvPicPr>
          <p:cNvPr id="11" name="Picture 10" descr="A screenshot of a computer&#10;&#10;Description automatically generated with low confidence">
            <a:extLst>
              <a:ext uri="{FF2B5EF4-FFF2-40B4-BE49-F238E27FC236}">
                <a16:creationId xmlns:a16="http://schemas.microsoft.com/office/drawing/2014/main" id="{E5E07A0E-D741-385C-D32C-BD3772A1F3D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72000" y="2361016"/>
            <a:ext cx="1613172" cy="1137910"/>
          </a:xfrm>
          <a:prstGeom prst="rect">
            <a:avLst/>
          </a:prstGeom>
        </p:spPr>
      </p:pic>
      <p:pic>
        <p:nvPicPr>
          <p:cNvPr id="12" name="Picture 11" descr="A blue cross on a white background&#10;&#10;Description automatically generated">
            <a:extLst>
              <a:ext uri="{FF2B5EF4-FFF2-40B4-BE49-F238E27FC236}">
                <a16:creationId xmlns:a16="http://schemas.microsoft.com/office/drawing/2014/main" id="{05343C8C-6FAE-1074-81E2-9AC7F12E35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540" y="3048599"/>
            <a:ext cx="838200" cy="927100"/>
          </a:xfrm>
          <a:prstGeom prst="rect">
            <a:avLst/>
          </a:prstGeom>
        </p:spPr>
      </p:pic>
    </p:spTree>
    <p:extLst>
      <p:ext uri="{BB962C8B-B14F-4D97-AF65-F5344CB8AC3E}">
        <p14:creationId xmlns:p14="http://schemas.microsoft.com/office/powerpoint/2010/main" val="405624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277E02-162F-57F4-9C4F-B39301E3FD3C}"/>
              </a:ext>
            </a:extLst>
          </p:cNvPr>
          <p:cNvSpPr/>
          <p:nvPr/>
        </p:nvSpPr>
        <p:spPr>
          <a:xfrm>
            <a:off x="6400800" y="5902036"/>
            <a:ext cx="2743200" cy="9559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CE7CF2-AD37-1AC3-B915-C4677EF31A2B}"/>
              </a:ext>
            </a:extLst>
          </p:cNvPr>
          <p:cNvSpPr>
            <a:spLocks noGrp="1"/>
          </p:cNvSpPr>
          <p:nvPr>
            <p:ph type="title"/>
          </p:nvPr>
        </p:nvSpPr>
        <p:spPr>
          <a:xfrm>
            <a:off x="612036" y="748683"/>
            <a:ext cx="6869419" cy="1198981"/>
          </a:xfrm>
        </p:spPr>
        <p:txBody>
          <a:bodyPr/>
          <a:lstStyle/>
          <a:p>
            <a:r>
              <a:rPr lang="en-US" dirty="0"/>
              <a:t>RWI Phonics e-Book subscription</a:t>
            </a:r>
          </a:p>
        </p:txBody>
      </p:sp>
      <p:sp>
        <p:nvSpPr>
          <p:cNvPr id="3" name="Text Placeholder 2">
            <a:extLst>
              <a:ext uri="{FF2B5EF4-FFF2-40B4-BE49-F238E27FC236}">
                <a16:creationId xmlns:a16="http://schemas.microsoft.com/office/drawing/2014/main" id="{33D9F30D-A824-8438-9C4D-AA5731E80E77}"/>
              </a:ext>
            </a:extLst>
          </p:cNvPr>
          <p:cNvSpPr>
            <a:spLocks noGrp="1"/>
          </p:cNvSpPr>
          <p:nvPr>
            <p:ph type="body" sz="quarter" idx="10"/>
          </p:nvPr>
        </p:nvSpPr>
        <p:spPr/>
        <p:txBody>
          <a:bodyPr/>
          <a:lstStyle/>
          <a:p>
            <a:endParaRPr lang="en-US"/>
          </a:p>
        </p:txBody>
      </p:sp>
      <p:pic>
        <p:nvPicPr>
          <p:cNvPr id="4" name="Content Placeholder 5" descr="A picture containing diagram&#10;&#10;Description automatically generated">
            <a:extLst>
              <a:ext uri="{FF2B5EF4-FFF2-40B4-BE49-F238E27FC236}">
                <a16:creationId xmlns:a16="http://schemas.microsoft.com/office/drawing/2014/main" id="{F530BA3A-4643-C2C5-0195-7B5EC3DFD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9683" y="4237359"/>
            <a:ext cx="1905806" cy="2281403"/>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B6E5D34A-D928-397B-2C70-998FB4236D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6180" y="4059628"/>
            <a:ext cx="4404360" cy="1241046"/>
          </a:xfrm>
          <a:prstGeom prst="rect">
            <a:avLst/>
          </a:prstGeom>
        </p:spPr>
      </p:pic>
      <p:pic>
        <p:nvPicPr>
          <p:cNvPr id="6" name="Picture 5" descr="Graphical user interface, application, Teams&#10;&#10;Description automatically generated">
            <a:extLst>
              <a:ext uri="{FF2B5EF4-FFF2-40B4-BE49-F238E27FC236}">
                <a16:creationId xmlns:a16="http://schemas.microsoft.com/office/drawing/2014/main" id="{64076726-E866-9705-F053-4BA6DD6FB7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5744" y="1992295"/>
            <a:ext cx="3339076" cy="2067333"/>
          </a:xfrm>
          <a:prstGeom prst="rect">
            <a:avLst/>
          </a:prstGeom>
        </p:spPr>
      </p:pic>
      <p:pic>
        <p:nvPicPr>
          <p:cNvPr id="7" name="Picture 6" descr="A picture containing graphical user interface&#10;&#10;Description automatically generated">
            <a:extLst>
              <a:ext uri="{FF2B5EF4-FFF2-40B4-BE49-F238E27FC236}">
                <a16:creationId xmlns:a16="http://schemas.microsoft.com/office/drawing/2014/main" id="{4C3CCC61-BBF6-4DAE-B0E4-AB77F3FD93F3}"/>
              </a:ext>
            </a:extLst>
          </p:cNvPr>
          <p:cNvPicPr>
            <a:picLocks noChangeAspect="1"/>
          </p:cNvPicPr>
          <p:nvPr/>
        </p:nvPicPr>
        <p:blipFill>
          <a:blip r:embed="rId6"/>
          <a:stretch>
            <a:fillRect/>
          </a:stretch>
        </p:blipFill>
        <p:spPr>
          <a:xfrm>
            <a:off x="612036" y="1868985"/>
            <a:ext cx="4680731" cy="1962887"/>
          </a:xfrm>
          <a:prstGeom prst="rect">
            <a:avLst/>
          </a:prstGeom>
        </p:spPr>
      </p:pic>
    </p:spTree>
    <p:extLst>
      <p:ext uri="{BB962C8B-B14F-4D97-AF65-F5344CB8AC3E}">
        <p14:creationId xmlns:p14="http://schemas.microsoft.com/office/powerpoint/2010/main" val="3013888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D4F9C-561C-7E64-0F43-1FB885567A0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65973C9-0966-3900-8311-2CC78EF66F43}"/>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C47C5E-F580-4CF0-F058-4E798BDDA074}"/>
              </a:ext>
            </a:extLst>
          </p:cNvPr>
          <p:cNvSpPr>
            <a:spLocks noGrp="1"/>
          </p:cNvSpPr>
          <p:nvPr>
            <p:ph type="title"/>
          </p:nvPr>
        </p:nvSpPr>
        <p:spPr/>
        <p:txBody>
          <a:bodyPr/>
          <a:lstStyle/>
          <a:p>
            <a:pPr>
              <a:lnSpc>
                <a:spcPct val="100000"/>
              </a:lnSpc>
            </a:pPr>
            <a:r>
              <a:rPr lang="en-US" dirty="0"/>
              <a:t>Book Bag Books</a:t>
            </a:r>
          </a:p>
        </p:txBody>
      </p:sp>
      <p:sp>
        <p:nvSpPr>
          <p:cNvPr id="3" name="Text Placeholder 2">
            <a:extLst>
              <a:ext uri="{FF2B5EF4-FFF2-40B4-BE49-F238E27FC236}">
                <a16:creationId xmlns:a16="http://schemas.microsoft.com/office/drawing/2014/main" id="{38A39554-39CD-6C1F-C7D7-7ED3559C437C}"/>
              </a:ext>
            </a:extLst>
          </p:cNvPr>
          <p:cNvSpPr>
            <a:spLocks noGrp="1"/>
          </p:cNvSpPr>
          <p:nvPr>
            <p:ph type="body" sz="quarter" idx="10"/>
          </p:nvPr>
        </p:nvSpPr>
        <p:spPr>
          <a:xfrm>
            <a:off x="612036" y="1709997"/>
            <a:ext cx="7919927" cy="3720330"/>
          </a:xfrm>
        </p:spPr>
        <p:txBody>
          <a:bodyPr/>
          <a:lstStyle/>
          <a:p>
            <a:pPr>
              <a:lnSpc>
                <a:spcPct val="100000"/>
              </a:lnSpc>
            </a:pPr>
            <a:r>
              <a:rPr lang="en-GB" dirty="0">
                <a:latin typeface="+mn-lt"/>
                <a:cs typeface="Arial" panose="020B0604020202020204" pitchFamily="34" charset="0"/>
              </a:rPr>
              <a:t>Extra reading practice at home.</a:t>
            </a:r>
          </a:p>
          <a:p>
            <a:pPr>
              <a:lnSpc>
                <a:spcPct val="100000"/>
              </a:lnSpc>
            </a:pPr>
            <a:endParaRPr lang="en-GB" sz="2000" dirty="0">
              <a:latin typeface="+mn-lt"/>
              <a:cs typeface="Arial" panose="020B0604020202020204" pitchFamily="34" charset="0"/>
            </a:endParaRPr>
          </a:p>
          <a:p>
            <a:pPr>
              <a:lnSpc>
                <a:spcPct val="100000"/>
              </a:lnSpc>
            </a:pPr>
            <a:r>
              <a:rPr lang="en-GB" dirty="0">
                <a:latin typeface="+mn-lt"/>
                <a:cs typeface="Arial" panose="020B0604020202020204" pitchFamily="34" charset="0"/>
              </a:rPr>
              <a:t>Linked to the story they have read in class.</a:t>
            </a:r>
          </a:p>
          <a:p>
            <a:pPr>
              <a:lnSpc>
                <a:spcPct val="100000"/>
              </a:lnSpc>
            </a:pPr>
            <a:endParaRPr lang="en-GB" sz="2000" dirty="0">
              <a:latin typeface="+mn-lt"/>
              <a:cs typeface="Arial" panose="020B0604020202020204" pitchFamily="34" charset="0"/>
            </a:endParaRPr>
          </a:p>
          <a:p>
            <a:pPr>
              <a:lnSpc>
                <a:spcPct val="100000"/>
              </a:lnSpc>
            </a:pPr>
            <a:r>
              <a:rPr lang="en-GB" dirty="0">
                <a:latin typeface="+mn-lt"/>
                <a:cs typeface="Arial" panose="020B0604020202020204" pitchFamily="34" charset="0"/>
              </a:rPr>
              <a:t>Matched to the sounds children know.</a:t>
            </a:r>
          </a:p>
          <a:p>
            <a:pPr>
              <a:lnSpc>
                <a:spcPct val="100000"/>
              </a:lnSpc>
            </a:pPr>
            <a:endParaRPr lang="en-GB" dirty="0">
              <a:latin typeface="+mn-lt"/>
              <a:cs typeface="Arial" panose="020B0604020202020204" pitchFamily="34" charset="0"/>
            </a:endParaRPr>
          </a:p>
        </p:txBody>
      </p:sp>
      <p:pic>
        <p:nvPicPr>
          <p:cNvPr id="4" name="Picture 3" descr="A blue line on a black background&#10;&#10;Description automatically generated">
            <a:extLst>
              <a:ext uri="{FF2B5EF4-FFF2-40B4-BE49-F238E27FC236}">
                <a16:creationId xmlns:a16="http://schemas.microsoft.com/office/drawing/2014/main" id="{E35BA554-FB8C-D9D4-1E4F-B844700097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235" y="1112869"/>
            <a:ext cx="3274978" cy="584163"/>
          </a:xfrm>
          <a:prstGeom prst="rect">
            <a:avLst/>
          </a:prstGeom>
        </p:spPr>
      </p:pic>
      <p:pic>
        <p:nvPicPr>
          <p:cNvPr id="5" name="Picture 4">
            <a:extLst>
              <a:ext uri="{FF2B5EF4-FFF2-40B4-BE49-F238E27FC236}">
                <a16:creationId xmlns:a16="http://schemas.microsoft.com/office/drawing/2014/main" id="{F58E5079-6FAF-6878-756D-CD8D7211E21D}"/>
              </a:ext>
            </a:extLst>
          </p:cNvPr>
          <p:cNvPicPr>
            <a:picLocks noChangeAspect="1"/>
          </p:cNvPicPr>
          <p:nvPr/>
        </p:nvPicPr>
        <p:blipFill>
          <a:blip r:embed="rId4"/>
          <a:stretch>
            <a:fillRect/>
          </a:stretch>
        </p:blipFill>
        <p:spPr>
          <a:xfrm>
            <a:off x="734049" y="4590228"/>
            <a:ext cx="1408698" cy="1847213"/>
          </a:xfrm>
          <a:prstGeom prst="rect">
            <a:avLst/>
          </a:prstGeom>
        </p:spPr>
      </p:pic>
      <p:pic>
        <p:nvPicPr>
          <p:cNvPr id="7" name="Picture 6">
            <a:extLst>
              <a:ext uri="{FF2B5EF4-FFF2-40B4-BE49-F238E27FC236}">
                <a16:creationId xmlns:a16="http://schemas.microsoft.com/office/drawing/2014/main" id="{CBCA8639-23DB-FBDE-60F7-97E4036E3C38}"/>
              </a:ext>
            </a:extLst>
          </p:cNvPr>
          <p:cNvPicPr>
            <a:picLocks noChangeAspect="1"/>
          </p:cNvPicPr>
          <p:nvPr/>
        </p:nvPicPr>
        <p:blipFill>
          <a:blip r:embed="rId5"/>
          <a:stretch>
            <a:fillRect/>
          </a:stretch>
        </p:blipFill>
        <p:spPr>
          <a:xfrm>
            <a:off x="2284144" y="4590227"/>
            <a:ext cx="1420231" cy="1847212"/>
          </a:xfrm>
          <a:prstGeom prst="rect">
            <a:avLst/>
          </a:prstGeom>
        </p:spPr>
      </p:pic>
      <p:pic>
        <p:nvPicPr>
          <p:cNvPr id="8" name="Picture 7">
            <a:extLst>
              <a:ext uri="{FF2B5EF4-FFF2-40B4-BE49-F238E27FC236}">
                <a16:creationId xmlns:a16="http://schemas.microsoft.com/office/drawing/2014/main" id="{96CDE1C4-8FBF-BF9F-9C66-C666A3B7C559}"/>
              </a:ext>
            </a:extLst>
          </p:cNvPr>
          <p:cNvPicPr>
            <a:picLocks noChangeAspect="1"/>
          </p:cNvPicPr>
          <p:nvPr/>
        </p:nvPicPr>
        <p:blipFill>
          <a:blip r:embed="rId6"/>
          <a:stretch>
            <a:fillRect/>
          </a:stretch>
        </p:blipFill>
        <p:spPr>
          <a:xfrm>
            <a:off x="3847529" y="4590226"/>
            <a:ext cx="1420758" cy="1847213"/>
          </a:xfrm>
          <a:prstGeom prst="rect">
            <a:avLst/>
          </a:prstGeom>
        </p:spPr>
      </p:pic>
      <p:pic>
        <p:nvPicPr>
          <p:cNvPr id="9" name="Picture 8">
            <a:extLst>
              <a:ext uri="{FF2B5EF4-FFF2-40B4-BE49-F238E27FC236}">
                <a16:creationId xmlns:a16="http://schemas.microsoft.com/office/drawing/2014/main" id="{DC103E30-9DEE-B59B-27E3-F67409D67495}"/>
              </a:ext>
            </a:extLst>
          </p:cNvPr>
          <p:cNvPicPr>
            <a:picLocks noChangeAspect="1"/>
          </p:cNvPicPr>
          <p:nvPr/>
        </p:nvPicPr>
        <p:blipFill>
          <a:blip r:embed="rId7"/>
          <a:stretch>
            <a:fillRect/>
          </a:stretch>
        </p:blipFill>
        <p:spPr>
          <a:xfrm>
            <a:off x="5439664" y="4590227"/>
            <a:ext cx="1422515" cy="1847213"/>
          </a:xfrm>
          <a:prstGeom prst="rect">
            <a:avLst/>
          </a:prstGeom>
        </p:spPr>
      </p:pic>
      <p:pic>
        <p:nvPicPr>
          <p:cNvPr id="10" name="Picture 9">
            <a:extLst>
              <a:ext uri="{FF2B5EF4-FFF2-40B4-BE49-F238E27FC236}">
                <a16:creationId xmlns:a16="http://schemas.microsoft.com/office/drawing/2014/main" id="{4F961E49-6929-1FC9-FAE2-01DEAF4EBA18}"/>
              </a:ext>
            </a:extLst>
          </p:cNvPr>
          <p:cNvPicPr>
            <a:picLocks noChangeAspect="1"/>
          </p:cNvPicPr>
          <p:nvPr/>
        </p:nvPicPr>
        <p:blipFill>
          <a:blip r:embed="rId8"/>
          <a:stretch>
            <a:fillRect/>
          </a:stretch>
        </p:blipFill>
        <p:spPr>
          <a:xfrm>
            <a:off x="7033556" y="4590228"/>
            <a:ext cx="1418478" cy="1847214"/>
          </a:xfrm>
          <a:prstGeom prst="rect">
            <a:avLst/>
          </a:prstGeom>
        </p:spPr>
      </p:pic>
    </p:spTree>
    <p:extLst>
      <p:ext uri="{BB962C8B-B14F-4D97-AF65-F5344CB8AC3E}">
        <p14:creationId xmlns:p14="http://schemas.microsoft.com/office/powerpoint/2010/main" val="399660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5A409-AC48-2B4B-2ECB-0B8FB1AA62C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0763EF0-9C04-53B4-EE23-24BF8DB2BCAB}"/>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A8BEDF-8337-CB04-CF90-C84535A6E579}"/>
              </a:ext>
            </a:extLst>
          </p:cNvPr>
          <p:cNvSpPr>
            <a:spLocks noGrp="1"/>
          </p:cNvSpPr>
          <p:nvPr>
            <p:ph type="title"/>
          </p:nvPr>
        </p:nvSpPr>
        <p:spPr/>
        <p:txBody>
          <a:bodyPr/>
          <a:lstStyle/>
          <a:p>
            <a:pPr>
              <a:lnSpc>
                <a:spcPct val="100000"/>
              </a:lnSpc>
            </a:pPr>
            <a:r>
              <a:rPr lang="en-US" dirty="0"/>
              <a:t>What can I do?</a:t>
            </a:r>
          </a:p>
        </p:txBody>
      </p:sp>
      <p:sp>
        <p:nvSpPr>
          <p:cNvPr id="3" name="Text Placeholder 2">
            <a:extLst>
              <a:ext uri="{FF2B5EF4-FFF2-40B4-BE49-F238E27FC236}">
                <a16:creationId xmlns:a16="http://schemas.microsoft.com/office/drawing/2014/main" id="{AE364CD5-48E4-1FC5-F345-83D71AD71C21}"/>
              </a:ext>
            </a:extLst>
          </p:cNvPr>
          <p:cNvSpPr>
            <a:spLocks noGrp="1"/>
          </p:cNvSpPr>
          <p:nvPr>
            <p:ph type="body" sz="quarter" idx="10"/>
          </p:nvPr>
        </p:nvSpPr>
        <p:spPr>
          <a:xfrm>
            <a:off x="612036" y="1709997"/>
            <a:ext cx="7919927" cy="3720330"/>
          </a:xfrm>
        </p:spPr>
        <p:txBody>
          <a:bodyPr/>
          <a:lstStyle/>
          <a:p>
            <a:pPr lvl="0" eaLnBrk="0" hangingPunct="0">
              <a:lnSpc>
                <a:spcPct val="100000"/>
              </a:lnSpc>
            </a:pPr>
            <a:r>
              <a:rPr lang="en-GB" dirty="0"/>
              <a:t>Ask your child to read the sounds and words before they read the story. </a:t>
            </a:r>
          </a:p>
          <a:p>
            <a:pPr lvl="0" eaLnBrk="0" hangingPunct="0">
              <a:lnSpc>
                <a:spcPct val="100000"/>
              </a:lnSpc>
            </a:pPr>
            <a:endParaRPr lang="en-GB" sz="2000" dirty="0"/>
          </a:p>
          <a:p>
            <a:pPr lvl="0" eaLnBrk="0" hangingPunct="0">
              <a:lnSpc>
                <a:spcPct val="100000"/>
              </a:lnSpc>
            </a:pPr>
            <a:r>
              <a:rPr lang="en-GB" dirty="0"/>
              <a:t>They will enjoy teaching you to read these words too</a:t>
            </a:r>
            <a:r>
              <a:rPr lang="en-US" dirty="0"/>
              <a:t>.</a:t>
            </a:r>
          </a:p>
          <a:p>
            <a:pPr lvl="0" eaLnBrk="0" hangingPunct="0">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B94E054E-D6B8-C420-5D10-744BF80CA3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235" y="1112869"/>
            <a:ext cx="3153140" cy="584163"/>
          </a:xfrm>
          <a:prstGeom prst="rect">
            <a:avLst/>
          </a:prstGeom>
        </p:spPr>
      </p:pic>
      <p:pic>
        <p:nvPicPr>
          <p:cNvPr id="11" name="Picture 10" descr="Table&#10;&#10;Description automatically generated">
            <a:extLst>
              <a:ext uri="{FF2B5EF4-FFF2-40B4-BE49-F238E27FC236}">
                <a16:creationId xmlns:a16="http://schemas.microsoft.com/office/drawing/2014/main" id="{D597C6C0-540B-E95B-E460-39C56ED45962}"/>
              </a:ext>
            </a:extLst>
          </p:cNvPr>
          <p:cNvPicPr>
            <a:picLocks noChangeAspect="1"/>
          </p:cNvPicPr>
          <p:nvPr/>
        </p:nvPicPr>
        <p:blipFill>
          <a:blip r:embed="rId4"/>
          <a:stretch>
            <a:fillRect/>
          </a:stretch>
        </p:blipFill>
        <p:spPr>
          <a:xfrm>
            <a:off x="323528" y="4386306"/>
            <a:ext cx="2478038" cy="1723011"/>
          </a:xfrm>
          <a:prstGeom prst="rect">
            <a:avLst/>
          </a:prstGeom>
        </p:spPr>
      </p:pic>
      <p:pic>
        <p:nvPicPr>
          <p:cNvPr id="12" name="Picture 11" descr="Table&#10;&#10;Description automatically generated with medium confidence">
            <a:extLst>
              <a:ext uri="{FF2B5EF4-FFF2-40B4-BE49-F238E27FC236}">
                <a16:creationId xmlns:a16="http://schemas.microsoft.com/office/drawing/2014/main" id="{0884559F-6A7C-9BA0-2D3F-8BF78057337D}"/>
              </a:ext>
            </a:extLst>
          </p:cNvPr>
          <p:cNvPicPr>
            <a:picLocks noChangeAspect="1"/>
          </p:cNvPicPr>
          <p:nvPr/>
        </p:nvPicPr>
        <p:blipFill>
          <a:blip r:embed="rId5"/>
          <a:stretch>
            <a:fillRect/>
          </a:stretch>
        </p:blipFill>
        <p:spPr>
          <a:xfrm>
            <a:off x="3332980" y="4386306"/>
            <a:ext cx="2478039" cy="1744115"/>
          </a:xfrm>
          <a:prstGeom prst="rect">
            <a:avLst/>
          </a:prstGeom>
        </p:spPr>
      </p:pic>
      <p:pic>
        <p:nvPicPr>
          <p:cNvPr id="13" name="Picture 12" descr="Table&#10;&#10;Description automatically generated">
            <a:extLst>
              <a:ext uri="{FF2B5EF4-FFF2-40B4-BE49-F238E27FC236}">
                <a16:creationId xmlns:a16="http://schemas.microsoft.com/office/drawing/2014/main" id="{18E4438B-458E-6E43-9D7C-53FF0807AB6D}"/>
              </a:ext>
            </a:extLst>
          </p:cNvPr>
          <p:cNvPicPr>
            <a:picLocks noChangeAspect="1"/>
          </p:cNvPicPr>
          <p:nvPr/>
        </p:nvPicPr>
        <p:blipFill>
          <a:blip r:embed="rId6"/>
          <a:stretch>
            <a:fillRect/>
          </a:stretch>
        </p:blipFill>
        <p:spPr>
          <a:xfrm>
            <a:off x="6342432" y="4391887"/>
            <a:ext cx="2478039" cy="1738534"/>
          </a:xfrm>
          <a:prstGeom prst="rect">
            <a:avLst/>
          </a:prstGeom>
        </p:spPr>
      </p:pic>
    </p:spTree>
    <p:extLst>
      <p:ext uri="{BB962C8B-B14F-4D97-AF65-F5344CB8AC3E}">
        <p14:creationId xmlns:p14="http://schemas.microsoft.com/office/powerpoint/2010/main" val="127966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925A9-F165-5D53-A2DB-5E396A068F8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BB995E9-DE8A-9985-5D26-345C02106E60}"/>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DB1600-3030-6689-18C4-4F5ACE9C64B2}"/>
              </a:ext>
            </a:extLst>
          </p:cNvPr>
          <p:cNvSpPr>
            <a:spLocks noGrp="1"/>
          </p:cNvSpPr>
          <p:nvPr>
            <p:ph type="title"/>
          </p:nvPr>
        </p:nvSpPr>
        <p:spPr/>
        <p:txBody>
          <a:bodyPr/>
          <a:lstStyle/>
          <a:p>
            <a:pPr>
              <a:lnSpc>
                <a:spcPct val="100000"/>
              </a:lnSpc>
            </a:pPr>
            <a:r>
              <a:rPr lang="en-US" dirty="0"/>
              <a:t>What can I do?</a:t>
            </a:r>
          </a:p>
        </p:txBody>
      </p:sp>
      <p:sp>
        <p:nvSpPr>
          <p:cNvPr id="3" name="Text Placeholder 2">
            <a:extLst>
              <a:ext uri="{FF2B5EF4-FFF2-40B4-BE49-F238E27FC236}">
                <a16:creationId xmlns:a16="http://schemas.microsoft.com/office/drawing/2014/main" id="{4F57E331-F839-2A44-16B3-4B049889E7F8}"/>
              </a:ext>
            </a:extLst>
          </p:cNvPr>
          <p:cNvSpPr>
            <a:spLocks noGrp="1"/>
          </p:cNvSpPr>
          <p:nvPr>
            <p:ph type="body" sz="quarter" idx="10"/>
          </p:nvPr>
        </p:nvSpPr>
        <p:spPr>
          <a:xfrm>
            <a:off x="612036" y="1709997"/>
            <a:ext cx="7919927" cy="3720330"/>
          </a:xfrm>
        </p:spPr>
        <p:txBody>
          <a:bodyPr/>
          <a:lstStyle/>
          <a:p>
            <a:pPr lvl="0" eaLnBrk="0" hangingPunct="0">
              <a:lnSpc>
                <a:spcPct val="100000"/>
              </a:lnSpc>
            </a:pPr>
            <a:r>
              <a:rPr lang="en-GB" dirty="0"/>
              <a:t>Encourage them to read the word in Fred Talk if they hesitate or read it incorrectly. </a:t>
            </a:r>
          </a:p>
          <a:p>
            <a:pPr lvl="0" eaLnBrk="0" hangingPunct="0">
              <a:lnSpc>
                <a:spcPct val="100000"/>
              </a:lnSpc>
            </a:pPr>
            <a:endParaRPr lang="en-GB" dirty="0"/>
          </a:p>
          <a:p>
            <a:pPr lvl="0" eaLnBrk="0" hangingPunct="0">
              <a:lnSpc>
                <a:spcPct val="100000"/>
              </a:lnSpc>
            </a:pPr>
            <a:r>
              <a:rPr lang="en-GB" dirty="0"/>
              <a:t>Praise them when they succeed.</a:t>
            </a:r>
          </a:p>
        </p:txBody>
      </p:sp>
      <p:pic>
        <p:nvPicPr>
          <p:cNvPr id="4" name="Picture 3" descr="A blue line on a black background&#10;&#10;Description automatically generated">
            <a:extLst>
              <a:ext uri="{FF2B5EF4-FFF2-40B4-BE49-F238E27FC236}">
                <a16:creationId xmlns:a16="http://schemas.microsoft.com/office/drawing/2014/main" id="{E92CEC81-EB37-BC24-2E9B-06DE7B1DD0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235" y="1112869"/>
            <a:ext cx="3153140" cy="584163"/>
          </a:xfrm>
          <a:prstGeom prst="rect">
            <a:avLst/>
          </a:prstGeom>
        </p:spPr>
      </p:pic>
    </p:spTree>
    <p:extLst>
      <p:ext uri="{BB962C8B-B14F-4D97-AF65-F5344CB8AC3E}">
        <p14:creationId xmlns:p14="http://schemas.microsoft.com/office/powerpoint/2010/main" val="11308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41CFE-18D1-1ECE-408D-7F97595BC30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B711648-A5CA-95F4-13AD-BE34C3922728}"/>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3EDC73-2D7D-FE9C-7926-764E6618EEDF}"/>
              </a:ext>
            </a:extLst>
          </p:cNvPr>
          <p:cNvSpPr>
            <a:spLocks noGrp="1"/>
          </p:cNvSpPr>
          <p:nvPr>
            <p:ph type="title"/>
          </p:nvPr>
        </p:nvSpPr>
        <p:spPr/>
        <p:txBody>
          <a:bodyPr/>
          <a:lstStyle/>
          <a:p>
            <a:pPr>
              <a:lnSpc>
                <a:spcPct val="100000"/>
              </a:lnSpc>
            </a:pPr>
            <a:r>
              <a:rPr lang="en-US" dirty="0"/>
              <a:t>What can I do?</a:t>
            </a:r>
          </a:p>
        </p:txBody>
      </p:sp>
      <p:sp>
        <p:nvSpPr>
          <p:cNvPr id="3" name="Text Placeholder 2">
            <a:extLst>
              <a:ext uri="{FF2B5EF4-FFF2-40B4-BE49-F238E27FC236}">
                <a16:creationId xmlns:a16="http://schemas.microsoft.com/office/drawing/2014/main" id="{2599C417-F310-C927-C22F-B2AB00CDF5E3}"/>
              </a:ext>
            </a:extLst>
          </p:cNvPr>
          <p:cNvSpPr>
            <a:spLocks noGrp="1"/>
          </p:cNvSpPr>
          <p:nvPr>
            <p:ph type="body" sz="quarter" idx="10"/>
          </p:nvPr>
        </p:nvSpPr>
        <p:spPr>
          <a:xfrm>
            <a:off x="612036" y="1709997"/>
            <a:ext cx="7919927" cy="3720330"/>
          </a:xfrm>
        </p:spPr>
        <p:txBody>
          <a:bodyPr/>
          <a:lstStyle/>
          <a:p>
            <a:pPr lvl="0" eaLnBrk="0" hangingPunct="0">
              <a:lnSpc>
                <a:spcPct val="100000"/>
              </a:lnSpc>
            </a:pPr>
            <a:r>
              <a:rPr lang="en-GB" dirty="0"/>
              <a:t>Read back each sentence or page to keep the plot moving.</a:t>
            </a:r>
          </a:p>
          <a:p>
            <a:pPr lvl="0" eaLnBrk="0" hangingPunct="0">
              <a:lnSpc>
                <a:spcPct val="100000"/>
              </a:lnSpc>
            </a:pPr>
            <a:endParaRPr lang="en-GB" dirty="0"/>
          </a:p>
          <a:p>
            <a:pPr lvl="0" eaLnBrk="0" hangingPunct="0">
              <a:lnSpc>
                <a:spcPct val="100000"/>
              </a:lnSpc>
            </a:pPr>
            <a:r>
              <a:rPr lang="en-GB" dirty="0"/>
              <a:t>Your child’s energy is going into reading the words not the story.</a:t>
            </a:r>
          </a:p>
        </p:txBody>
      </p:sp>
      <p:pic>
        <p:nvPicPr>
          <p:cNvPr id="4" name="Picture 3" descr="A blue line on a black background&#10;&#10;Description automatically generated">
            <a:extLst>
              <a:ext uri="{FF2B5EF4-FFF2-40B4-BE49-F238E27FC236}">
                <a16:creationId xmlns:a16="http://schemas.microsoft.com/office/drawing/2014/main" id="{9D248911-F31A-6561-56F6-C241CB5831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235" y="1112869"/>
            <a:ext cx="3153140" cy="584163"/>
          </a:xfrm>
          <a:prstGeom prst="rect">
            <a:avLst/>
          </a:prstGeom>
        </p:spPr>
      </p:pic>
    </p:spTree>
    <p:extLst>
      <p:ext uri="{BB962C8B-B14F-4D97-AF65-F5344CB8AC3E}">
        <p14:creationId xmlns:p14="http://schemas.microsoft.com/office/powerpoint/2010/main" val="319095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1EE59-2BE4-9EB2-854C-40C36D36A25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18F9A9E-E558-3417-925D-EBA88E5F5182}"/>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D55058-8B53-D1C4-0351-5078DBAC83C8}"/>
              </a:ext>
            </a:extLst>
          </p:cNvPr>
          <p:cNvSpPr>
            <a:spLocks noGrp="1"/>
          </p:cNvSpPr>
          <p:nvPr>
            <p:ph type="title"/>
          </p:nvPr>
        </p:nvSpPr>
        <p:spPr/>
        <p:txBody>
          <a:bodyPr/>
          <a:lstStyle/>
          <a:p>
            <a:pPr>
              <a:lnSpc>
                <a:spcPct val="100000"/>
              </a:lnSpc>
            </a:pPr>
            <a:r>
              <a:rPr lang="en-US" dirty="0"/>
              <a:t>What can I do?</a:t>
            </a:r>
          </a:p>
        </p:txBody>
      </p:sp>
      <p:sp>
        <p:nvSpPr>
          <p:cNvPr id="3" name="Text Placeholder 2">
            <a:extLst>
              <a:ext uri="{FF2B5EF4-FFF2-40B4-BE49-F238E27FC236}">
                <a16:creationId xmlns:a16="http://schemas.microsoft.com/office/drawing/2014/main" id="{F28FB5A4-9C2F-3C6D-E95A-B7BFC6C1669D}"/>
              </a:ext>
            </a:extLst>
          </p:cNvPr>
          <p:cNvSpPr>
            <a:spLocks noGrp="1"/>
          </p:cNvSpPr>
          <p:nvPr>
            <p:ph type="body" sz="quarter" idx="10"/>
          </p:nvPr>
        </p:nvSpPr>
        <p:spPr>
          <a:xfrm>
            <a:off x="612036" y="1709997"/>
            <a:ext cx="7919927" cy="3720330"/>
          </a:xfrm>
        </p:spPr>
        <p:txBody>
          <a:bodyPr/>
          <a:lstStyle/>
          <a:p>
            <a:pPr marL="514350" lvl="0" indent="-514350">
              <a:lnSpc>
                <a:spcPct val="100000"/>
              </a:lnSpc>
              <a:buFont typeface="+mj-lt"/>
              <a:buAutoNum type="arabicPeriod"/>
            </a:pPr>
            <a:r>
              <a:rPr lang="en-GB" dirty="0">
                <a:ea typeface="Times New Roman" panose="02020603050405020304" pitchFamily="18" charset="0"/>
              </a:rPr>
              <a:t>Let them show you what they can do - avoid reading the story to them first.</a:t>
            </a:r>
          </a:p>
          <a:p>
            <a:pPr marL="514350" lvl="0" indent="-514350">
              <a:lnSpc>
                <a:spcPct val="100000"/>
              </a:lnSpc>
              <a:buFont typeface="+mj-lt"/>
              <a:buAutoNum type="arabicPeriod"/>
            </a:pPr>
            <a:r>
              <a:rPr lang="en-GB" dirty="0">
                <a:ea typeface="Times New Roman" panose="02020603050405020304" pitchFamily="18" charset="0"/>
              </a:rPr>
              <a:t>Ask your child to use Fred Talk - avoid asking your child to guess a word by looking the</a:t>
            </a:r>
            <a:r>
              <a:rPr lang="en-GB" spc="-140" dirty="0">
                <a:ea typeface="Times New Roman" panose="02020603050405020304" pitchFamily="18" charset="0"/>
              </a:rPr>
              <a:t> </a:t>
            </a:r>
            <a:r>
              <a:rPr lang="en-GB" dirty="0">
                <a:ea typeface="Times New Roman" panose="02020603050405020304" pitchFamily="18" charset="0"/>
              </a:rPr>
              <a:t>pictures.</a:t>
            </a:r>
          </a:p>
          <a:p>
            <a:pPr marL="514350" lvl="0" indent="-514350">
              <a:lnSpc>
                <a:spcPct val="100000"/>
              </a:lnSpc>
              <a:buFont typeface="+mj-lt"/>
              <a:buAutoNum type="arabicPeriod"/>
            </a:pPr>
            <a:r>
              <a:rPr lang="en-GB" dirty="0">
                <a:ea typeface="Times New Roman" panose="02020603050405020304" pitchFamily="18" charset="0"/>
              </a:rPr>
              <a:t>Encourage your child to keep going.</a:t>
            </a:r>
          </a:p>
          <a:p>
            <a:pPr marL="514350" lvl="0" indent="-514350">
              <a:lnSpc>
                <a:spcPct val="100000"/>
              </a:lnSpc>
              <a:buFont typeface="+mj-lt"/>
              <a:buAutoNum type="arabicPeriod"/>
            </a:pPr>
            <a:endParaRPr lang="en-GB" dirty="0">
              <a:ea typeface="Times New Roman" panose="02020603050405020304" pitchFamily="18" charset="0"/>
            </a:endParaRPr>
          </a:p>
          <a:p>
            <a:pPr lvl="0">
              <a:lnSpc>
                <a:spcPct val="100000"/>
              </a:lnSpc>
            </a:pPr>
            <a:r>
              <a:rPr lang="en-GB" dirty="0">
                <a:ea typeface="Times New Roman" panose="02020603050405020304" pitchFamily="18" charset="0"/>
              </a:rPr>
              <a:t>Keep smiling!</a:t>
            </a:r>
          </a:p>
        </p:txBody>
      </p:sp>
      <p:pic>
        <p:nvPicPr>
          <p:cNvPr id="4" name="Picture 3" descr="A blue line on a black background&#10;&#10;Description automatically generated">
            <a:extLst>
              <a:ext uri="{FF2B5EF4-FFF2-40B4-BE49-F238E27FC236}">
                <a16:creationId xmlns:a16="http://schemas.microsoft.com/office/drawing/2014/main" id="{A551FF6D-BB33-E616-0369-9547274166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235" y="1112869"/>
            <a:ext cx="3153140" cy="584163"/>
          </a:xfrm>
          <a:prstGeom prst="rect">
            <a:avLst/>
          </a:prstGeom>
        </p:spPr>
      </p:pic>
    </p:spTree>
    <p:extLst>
      <p:ext uri="{BB962C8B-B14F-4D97-AF65-F5344CB8AC3E}">
        <p14:creationId xmlns:p14="http://schemas.microsoft.com/office/powerpoint/2010/main" val="354092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25B64-9B53-1111-605A-A41893AFF0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2F4E9-CFFF-A180-ADED-097CD0D340BA}"/>
              </a:ext>
            </a:extLst>
          </p:cNvPr>
          <p:cNvSpPr>
            <a:spLocks noGrp="1"/>
          </p:cNvSpPr>
          <p:nvPr>
            <p:ph type="title"/>
          </p:nvPr>
        </p:nvSpPr>
        <p:spPr>
          <a:xfrm>
            <a:off x="612036" y="748683"/>
            <a:ext cx="7327632" cy="1198981"/>
          </a:xfrm>
        </p:spPr>
        <p:txBody>
          <a:bodyPr/>
          <a:lstStyle/>
          <a:p>
            <a:r>
              <a:rPr lang="en-US" dirty="0"/>
              <a:t>Online resources available</a:t>
            </a:r>
          </a:p>
        </p:txBody>
      </p:sp>
      <p:sp>
        <p:nvSpPr>
          <p:cNvPr id="3" name="Text Placeholder 2">
            <a:extLst>
              <a:ext uri="{FF2B5EF4-FFF2-40B4-BE49-F238E27FC236}">
                <a16:creationId xmlns:a16="http://schemas.microsoft.com/office/drawing/2014/main" id="{DB5B2B1F-63B6-D354-1288-2D4021D80100}"/>
              </a:ext>
            </a:extLst>
          </p:cNvPr>
          <p:cNvSpPr>
            <a:spLocks noGrp="1"/>
          </p:cNvSpPr>
          <p:nvPr>
            <p:ph type="body" sz="quarter" idx="10"/>
          </p:nvPr>
        </p:nvSpPr>
        <p:spPr>
          <a:xfrm>
            <a:off x="612037" y="1947664"/>
            <a:ext cx="7919927" cy="3720330"/>
          </a:xfrm>
        </p:spPr>
        <p:txBody>
          <a:bodyPr/>
          <a:lstStyle/>
          <a:p>
            <a:pPr>
              <a:lnSpc>
                <a:spcPct val="100000"/>
              </a:lnSpc>
            </a:pPr>
            <a:r>
              <a:rPr lang="en-US" dirty="0"/>
              <a:t>Ruth Miskin Families Page:</a:t>
            </a:r>
          </a:p>
          <a:p>
            <a:pPr>
              <a:lnSpc>
                <a:spcPct val="100000"/>
              </a:lnSpc>
            </a:pPr>
            <a:r>
              <a:rPr lang="en-US" dirty="0">
                <a:hlinkClick r:id="rId3"/>
              </a:rPr>
              <a:t>https://www.ruthmiskin.com/parentsandcarers/</a:t>
            </a:r>
            <a:r>
              <a:rPr lang="en-US" dirty="0"/>
              <a:t> </a:t>
            </a:r>
          </a:p>
          <a:p>
            <a:pPr>
              <a:lnSpc>
                <a:spcPct val="100000"/>
              </a:lnSpc>
            </a:pPr>
            <a:endParaRPr lang="en-US" dirty="0"/>
          </a:p>
          <a:p>
            <a:pPr>
              <a:lnSpc>
                <a:spcPct val="100000"/>
              </a:lnSpc>
            </a:pPr>
            <a:r>
              <a:rPr lang="en-US" dirty="0"/>
              <a:t>Ruth Miskin Facebook:</a:t>
            </a:r>
          </a:p>
          <a:p>
            <a:pPr>
              <a:lnSpc>
                <a:spcPct val="100000"/>
              </a:lnSpc>
            </a:pPr>
            <a:r>
              <a:rPr lang="en-US" dirty="0">
                <a:hlinkClick r:id="rId4"/>
              </a:rPr>
              <a:t>https://www.facebook.com/miskin.education</a:t>
            </a:r>
            <a:endParaRPr lang="en-US" dirty="0"/>
          </a:p>
          <a:p>
            <a:pPr>
              <a:lnSpc>
                <a:spcPct val="100000"/>
              </a:lnSpc>
            </a:pPr>
            <a:endParaRPr lang="en-US" dirty="0"/>
          </a:p>
          <a:p>
            <a:pPr>
              <a:lnSpc>
                <a:spcPct val="100000"/>
              </a:lnSpc>
            </a:pPr>
            <a:r>
              <a:rPr lang="en-US" dirty="0"/>
              <a:t>Free e-books for home reading:</a:t>
            </a:r>
          </a:p>
          <a:p>
            <a:pPr>
              <a:lnSpc>
                <a:spcPct val="100000"/>
              </a:lnSpc>
            </a:pPr>
            <a:r>
              <a:rPr lang="en-US" dirty="0">
                <a:hlinkClick r:id="rId5"/>
              </a:rPr>
              <a:t>http://www.oxfordowl.co.uk/Reading/</a:t>
            </a:r>
            <a:endParaRPr lang="en-US" dirty="0"/>
          </a:p>
          <a:p>
            <a:pPr>
              <a:lnSpc>
                <a:spcPct val="100000"/>
              </a:lnSpc>
            </a:pPr>
            <a:endParaRPr lang="en-US" dirty="0"/>
          </a:p>
          <a:p>
            <a:pPr>
              <a:lnSpc>
                <a:spcPct val="100000"/>
              </a:lnSpc>
            </a:pPr>
            <a:endParaRPr lang="en-US" dirty="0"/>
          </a:p>
          <a:p>
            <a:pPr>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3B98DF9E-4914-E63E-EA89-567207974E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943" y="1051455"/>
            <a:ext cx="3510666" cy="525986"/>
          </a:xfrm>
          <a:prstGeom prst="rect">
            <a:avLst/>
          </a:prstGeom>
        </p:spPr>
      </p:pic>
    </p:spTree>
    <p:extLst>
      <p:ext uri="{BB962C8B-B14F-4D97-AF65-F5344CB8AC3E}">
        <p14:creationId xmlns:p14="http://schemas.microsoft.com/office/powerpoint/2010/main" val="644529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59BF3-0C17-D357-455F-71907C049F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91E313-5EB7-5CA0-1375-406B46543620}"/>
              </a:ext>
            </a:extLst>
          </p:cNvPr>
          <p:cNvSpPr>
            <a:spLocks noGrp="1"/>
          </p:cNvSpPr>
          <p:nvPr>
            <p:ph type="title"/>
          </p:nvPr>
        </p:nvSpPr>
        <p:spPr/>
        <p:txBody>
          <a:bodyPr/>
          <a:lstStyle/>
          <a:p>
            <a:r>
              <a:rPr lang="en-US" dirty="0"/>
              <a:t>Parents carers and families webpage</a:t>
            </a:r>
          </a:p>
        </p:txBody>
      </p:sp>
      <p:sp>
        <p:nvSpPr>
          <p:cNvPr id="3" name="Text Placeholder 2">
            <a:extLst>
              <a:ext uri="{FF2B5EF4-FFF2-40B4-BE49-F238E27FC236}">
                <a16:creationId xmlns:a16="http://schemas.microsoft.com/office/drawing/2014/main" id="{190F48A7-8EC0-7C67-779C-9E833A74A0C9}"/>
              </a:ext>
            </a:extLst>
          </p:cNvPr>
          <p:cNvSpPr>
            <a:spLocks noGrp="1"/>
          </p:cNvSpPr>
          <p:nvPr>
            <p:ph type="body" sz="quarter" idx="10"/>
          </p:nvPr>
        </p:nvSpPr>
        <p:spPr/>
        <p:txBody>
          <a:bodyPr/>
          <a:lstStyle/>
          <a:p>
            <a:endParaRPr lang="en-US"/>
          </a:p>
        </p:txBody>
      </p:sp>
      <p:pic>
        <p:nvPicPr>
          <p:cNvPr id="8" name="Picture 7" descr="A qr code with a white background&#10;&#10;AI-generated content may be incorrect.">
            <a:extLst>
              <a:ext uri="{FF2B5EF4-FFF2-40B4-BE49-F238E27FC236}">
                <a16:creationId xmlns:a16="http://schemas.microsoft.com/office/drawing/2014/main" id="{7E3BA6AD-510F-AAAE-1B25-21ECD5D095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0062" y="1832477"/>
            <a:ext cx="4012817" cy="4012817"/>
          </a:xfrm>
          <a:prstGeom prst="rect">
            <a:avLst/>
          </a:prstGeom>
        </p:spPr>
      </p:pic>
      <p:pic>
        <p:nvPicPr>
          <p:cNvPr id="9" name="Picture 8" descr="A blue arrow pointing down&#10;&#10;Description automatically generated">
            <a:extLst>
              <a:ext uri="{FF2B5EF4-FFF2-40B4-BE49-F238E27FC236}">
                <a16:creationId xmlns:a16="http://schemas.microsoft.com/office/drawing/2014/main" id="{9A7F04BA-0E8A-B308-2A8F-6BCE753B0C96}"/>
              </a:ext>
            </a:extLst>
          </p:cNvPr>
          <p:cNvPicPr>
            <a:picLocks noChangeAspect="1"/>
          </p:cNvPicPr>
          <p:nvPr/>
        </p:nvPicPr>
        <p:blipFill>
          <a:blip r:embed="rId4">
            <a:extLst>
              <a:ext uri="{28A0092B-C50C-407E-A947-70E740481C1C}">
                <a14:useLocalDpi xmlns:a14="http://schemas.microsoft.com/office/drawing/2010/main" val="0"/>
              </a:ext>
            </a:extLst>
          </a:blip>
          <a:srcRect l="23124" t="19481" r="27518" b="13843"/>
          <a:stretch/>
        </p:blipFill>
        <p:spPr>
          <a:xfrm rot="18994379">
            <a:off x="1516980" y="2314465"/>
            <a:ext cx="2220548" cy="2123256"/>
          </a:xfrm>
          <a:prstGeom prst="rect">
            <a:avLst/>
          </a:prstGeom>
        </p:spPr>
      </p:pic>
    </p:spTree>
    <p:extLst>
      <p:ext uri="{BB962C8B-B14F-4D97-AF65-F5344CB8AC3E}">
        <p14:creationId xmlns:p14="http://schemas.microsoft.com/office/powerpoint/2010/main" val="2416797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29AFF-A214-764A-CCFF-3B7DB1ED2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85894-D17C-99EA-634E-BDED56C1282C}"/>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CAF1C8FE-0FBB-81B7-31B7-2124C72A92FF}"/>
              </a:ext>
            </a:extLst>
          </p:cNvPr>
          <p:cNvSpPr>
            <a:spLocks noGrp="1"/>
          </p:cNvSpPr>
          <p:nvPr>
            <p:ph type="body" sz="quarter" idx="10"/>
          </p:nvPr>
        </p:nvSpPr>
        <p:spPr/>
        <p:txBody>
          <a:bodyPr/>
          <a:lstStyle/>
          <a:p>
            <a:endParaRPr lang="en-US"/>
          </a:p>
        </p:txBody>
      </p:sp>
      <p:pic>
        <p:nvPicPr>
          <p:cNvPr id="7" name="Picture 6" descr="Colorful letters and symbols with question marks&#10;&#10;AI-generated content may be incorrect.">
            <a:extLst>
              <a:ext uri="{FF2B5EF4-FFF2-40B4-BE49-F238E27FC236}">
                <a16:creationId xmlns:a16="http://schemas.microsoft.com/office/drawing/2014/main" id="{C17B39CA-5879-E2A8-E0BF-5AED4C861A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9" y="1798631"/>
            <a:ext cx="7772400" cy="4080510"/>
          </a:xfrm>
          <a:prstGeom prst="rect">
            <a:avLst/>
          </a:prstGeom>
        </p:spPr>
      </p:pic>
    </p:spTree>
    <p:extLst>
      <p:ext uri="{BB962C8B-B14F-4D97-AF65-F5344CB8AC3E}">
        <p14:creationId xmlns:p14="http://schemas.microsoft.com/office/powerpoint/2010/main" val="1411486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E7E55-3C47-A8B9-D157-45188B0296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433EA22-BD9D-AE5D-A3A3-EA55FC3AA17C}"/>
              </a:ext>
            </a:extLst>
          </p:cNvPr>
          <p:cNvSpPr>
            <a:spLocks noGrp="1"/>
          </p:cNvSpPr>
          <p:nvPr>
            <p:ph type="body" sz="quarter" idx="10"/>
          </p:nvPr>
        </p:nvSpPr>
        <p:spPr/>
        <p:txBody>
          <a:bodyPr/>
          <a:lstStyle/>
          <a:p>
            <a:pPr>
              <a:lnSpc>
                <a:spcPct val="100000"/>
              </a:lnSpc>
            </a:pPr>
            <a:r>
              <a:rPr lang="en-US" dirty="0"/>
              <a:t>Reading feeds the imagination. It expands horizons and offers new and exciting ways of seeing and making sense of our lives and of the world around us.</a:t>
            </a:r>
            <a:endParaRPr lang="en-GB" altLang="ja-JP" dirty="0"/>
          </a:p>
        </p:txBody>
      </p:sp>
      <p:sp>
        <p:nvSpPr>
          <p:cNvPr id="3" name="Text Placeholder 2">
            <a:extLst>
              <a:ext uri="{FF2B5EF4-FFF2-40B4-BE49-F238E27FC236}">
                <a16:creationId xmlns:a16="http://schemas.microsoft.com/office/drawing/2014/main" id="{A29EB70F-720A-9FC8-46F2-27B566C4C3F5}"/>
              </a:ext>
            </a:extLst>
          </p:cNvPr>
          <p:cNvSpPr>
            <a:spLocks noGrp="1"/>
          </p:cNvSpPr>
          <p:nvPr>
            <p:ph type="body" sz="quarter" idx="11"/>
          </p:nvPr>
        </p:nvSpPr>
        <p:spPr/>
        <p:txBody>
          <a:bodyPr/>
          <a:lstStyle/>
          <a:p>
            <a:pPr>
              <a:lnSpc>
                <a:spcPct val="80000"/>
              </a:lnSpc>
            </a:pPr>
            <a:r>
              <a:rPr lang="en-US" dirty="0"/>
              <a:t>Michael Morpurgo</a:t>
            </a:r>
          </a:p>
        </p:txBody>
      </p:sp>
    </p:spTree>
    <p:extLst>
      <p:ext uri="{BB962C8B-B14F-4D97-AF65-F5344CB8AC3E}">
        <p14:creationId xmlns:p14="http://schemas.microsoft.com/office/powerpoint/2010/main" val="959017730"/>
      </p:ext>
    </p:extLst>
  </p:cSld>
  <p:clrMapOvr>
    <a:masterClrMapping/>
  </p:clrMapOvr>
</p:sld>
</file>

<file path=ppt/theme/theme1.xml><?xml version="1.0" encoding="utf-8"?>
<a:theme xmlns:a="http://schemas.openxmlformats.org/drawingml/2006/main" name="NEW Phonics Template">
  <a:themeElements>
    <a:clrScheme name="Custom 4">
      <a:dk1>
        <a:srgbClr val="2D2D2D"/>
      </a:dk1>
      <a:lt1>
        <a:sysClr val="window" lastClr="FFFFFF"/>
      </a:lt1>
      <a:dk2>
        <a:srgbClr val="5A5A5A"/>
      </a:dk2>
      <a:lt2>
        <a:srgbClr val="EEECE1"/>
      </a:lt2>
      <a:accent1>
        <a:srgbClr val="FFC000"/>
      </a:accent1>
      <a:accent2>
        <a:srgbClr val="FFD200"/>
      </a:accent2>
      <a:accent3>
        <a:srgbClr val="CF9C00"/>
      </a:accent3>
      <a:accent4>
        <a:srgbClr val="A0A0A0"/>
      </a:accent4>
      <a:accent5>
        <a:srgbClr val="787878"/>
      </a:accent5>
      <a:accent6>
        <a:srgbClr val="5A5A5A"/>
      </a:accent6>
      <a:hlink>
        <a:srgbClr val="CF9C00"/>
      </a:hlink>
      <a:folHlink>
        <a:srgbClr val="78787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9a8f53b2-13a3-4793-90e7-10226504b3c4">YRFSUJVH7EPP-966163126-114709</_dlc_DocId>
    <_dlc_DocIdUrl xmlns="9a8f53b2-13a3-4793-90e7-10226504b3c4">
      <Url>https://ruthmiskinliteracyltd.sharepoint.com/sites/RuthMiskinTraining/_layouts/15/DocIdRedir.aspx?ID=YRFSUJVH7EPP-966163126-114709</Url>
      <Description>YRFSUJVH7EPP-966163126-114709</Description>
    </_dlc_DocIdUrl>
    <SharedWithUsers xmlns="9a8f53b2-13a3-4793-90e7-10226504b3c4">
      <UserInfo>
        <DisplayName/>
        <AccountId xsi:nil="true"/>
        <AccountType/>
      </UserInfo>
    </SharedWithUsers>
    <_dlc_DocIdPersistId xmlns="9a8f53b2-13a3-4793-90e7-10226504b3c4">false</_dlc_DocIdPersistId>
    <DateandTimeModified xmlns="e3eab8b6-c0c4-41d5-9873-d73174f14db4" xsi:nil="true"/>
    <lcf76f155ced4ddcb4097134ff3c332f xmlns="e3eab8b6-c0c4-41d5-9873-d73174f14db4">
      <Terms xmlns="http://schemas.microsoft.com/office/infopath/2007/PartnerControls"/>
    </lcf76f155ced4ddcb4097134ff3c332f>
    <TaxCatchAll xmlns="9a8f53b2-13a3-4793-90e7-10226504b3c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67D1AFDE363394FB0A1E3A52CA664CD" ma:contentTypeVersion="20" ma:contentTypeDescription="Create a new document." ma:contentTypeScope="" ma:versionID="8e70aec15defc45f130311f468417df5">
  <xsd:schema xmlns:xsd="http://www.w3.org/2001/XMLSchema" xmlns:xs="http://www.w3.org/2001/XMLSchema" xmlns:p="http://schemas.microsoft.com/office/2006/metadata/properties" xmlns:ns2="9a8f53b2-13a3-4793-90e7-10226504b3c4" xmlns:ns3="e3eab8b6-c0c4-41d5-9873-d73174f14db4" targetNamespace="http://schemas.microsoft.com/office/2006/metadata/properties" ma:root="true" ma:fieldsID="75ceec38bed46bf7ec98965717ccf769" ns2:_="" ns3:_="">
    <xsd:import namespace="9a8f53b2-13a3-4793-90e7-10226504b3c4"/>
    <xsd:import namespace="e3eab8b6-c0c4-41d5-9873-d73174f14db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AutoKeyPoints" minOccurs="0"/>
                <xsd:element ref="ns3:MediaServiceKeyPoints"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DateandTimeModified" minOccurs="0"/>
                <xsd:element ref="ns3:lcf76f155ced4ddcb4097134ff3c332f" minOccurs="0"/>
                <xsd:element ref="ns2:TaxCatchAll"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f53b2-13a3-4793-90e7-10226504b3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51b88b5-1e03-4004-8c48-28539b4b26ed}" ma:internalName="TaxCatchAll" ma:showField="CatchAllData" ma:web="9a8f53b2-13a3-4793-90e7-10226504b3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3eab8b6-c0c4-41d5-9873-d73174f14db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DateandTimeModified" ma:index="23" nillable="true" ma:displayName="Date and Time Modified" ma:format="DateTime" ma:internalName="DateandTimeModified">
      <xsd:simpleType>
        <xsd:restriction base="dms:DateTim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2edab9a-dc9d-426e-90cc-a0414d65d0e9"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6CE950-682A-4CD2-A2AB-769F6AE4D811}">
  <ds:schemaRefs>
    <ds:schemaRef ds:uri="http://schemas.microsoft.com/sharepoint/v3/contenttype/forms"/>
  </ds:schemaRefs>
</ds:datastoreItem>
</file>

<file path=customXml/itemProps2.xml><?xml version="1.0" encoding="utf-8"?>
<ds:datastoreItem xmlns:ds="http://schemas.openxmlformats.org/officeDocument/2006/customXml" ds:itemID="{113A08B6-8A17-4FA9-B200-6CDCFDE64769}">
  <ds:schemaRefs>
    <ds:schemaRef ds:uri="http://schemas.microsoft.com/sharepoint/events"/>
  </ds:schemaRefs>
</ds:datastoreItem>
</file>

<file path=customXml/itemProps3.xml><?xml version="1.0" encoding="utf-8"?>
<ds:datastoreItem xmlns:ds="http://schemas.openxmlformats.org/officeDocument/2006/customXml" ds:itemID="{E70233C1-7EDC-4E65-A2CE-DC00F064575C}">
  <ds:schemaRefs>
    <ds:schemaRef ds:uri="http://schemas.microsoft.com/office/2006/documentManagement/types"/>
    <ds:schemaRef ds:uri="http://schemas.openxmlformats.org/package/2006/metadata/core-properties"/>
    <ds:schemaRef ds:uri="http://purl.org/dc/terms/"/>
    <ds:schemaRef ds:uri="http://purl.org/dc/dcmitype/"/>
    <ds:schemaRef ds:uri="http://www.w3.org/XML/1998/namespace"/>
    <ds:schemaRef ds:uri="http://purl.org/dc/elements/1.1/"/>
    <ds:schemaRef ds:uri="http://schemas.microsoft.com/office/2006/metadata/properties"/>
    <ds:schemaRef ds:uri="http://schemas.microsoft.com/office/infopath/2007/PartnerControls"/>
    <ds:schemaRef ds:uri="e3eab8b6-c0c4-41d5-9873-d73174f14db4"/>
    <ds:schemaRef ds:uri="9a8f53b2-13a3-4793-90e7-10226504b3c4"/>
  </ds:schemaRefs>
</ds:datastoreItem>
</file>

<file path=customXml/itemProps4.xml><?xml version="1.0" encoding="utf-8"?>
<ds:datastoreItem xmlns:ds="http://schemas.openxmlformats.org/officeDocument/2006/customXml" ds:itemID="{980E9D5E-EB88-4532-B7FF-9C43B31C62F2}">
  <ds:schemaRefs>
    <ds:schemaRef ds:uri="9a8f53b2-13a3-4793-90e7-10226504b3c4"/>
    <ds:schemaRef ds:uri="e3eab8b6-c0c4-41d5-9873-d73174f14d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121</TotalTime>
  <Words>1853</Words>
  <Application>Microsoft Office PowerPoint</Application>
  <PresentationFormat>On-screen Show (4:3)</PresentationFormat>
  <Paragraphs>200</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Avenir Book</vt:lpstr>
      <vt:lpstr>Calibri</vt:lpstr>
      <vt:lpstr>Times New Roman</vt:lpstr>
      <vt:lpstr>Wingdings</vt:lpstr>
      <vt:lpstr>NEW Phonics Template</vt:lpstr>
      <vt:lpstr>PowerPoint Presentation</vt:lpstr>
      <vt:lpstr>Learning to read music</vt:lpstr>
      <vt:lpstr>Learning to read music</vt:lpstr>
      <vt:lpstr>Read Write Inc. Storybooks</vt:lpstr>
      <vt:lpstr>Three reads</vt:lpstr>
      <vt:lpstr>After the third read…</vt:lpstr>
      <vt:lpstr>‘Special Friends’, ‘Fred Talk’</vt:lpstr>
      <vt:lpstr>Red Words</vt:lpstr>
      <vt:lpstr>What books will children bring home?</vt:lpstr>
      <vt:lpstr>RWI Phonics e-Book subscription</vt:lpstr>
      <vt:lpstr>Book Bag Books</vt:lpstr>
      <vt:lpstr>What can I do?</vt:lpstr>
      <vt:lpstr>What can I do?</vt:lpstr>
      <vt:lpstr>What can I do?</vt:lpstr>
      <vt:lpstr>What can I do?</vt:lpstr>
      <vt:lpstr>Online resources available</vt:lpstr>
      <vt:lpstr>Parents carers and families webpage</vt:lpstr>
      <vt:lpstr>Any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Davina</dc:creator>
  <cp:lastModifiedBy>Elizabeth Armitage</cp:lastModifiedBy>
  <cp:revision>7</cp:revision>
  <cp:lastPrinted>2026-09-16T10:33:51Z</cp:lastPrinted>
  <dcterms:created xsi:type="dcterms:W3CDTF">2012-05-21T09:37:25Z</dcterms:created>
  <dcterms:modified xsi:type="dcterms:W3CDTF">2026-09-16T10:34:14Z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0x010100067D1AFDE363394FB0A1E3A52CA664CD</vt:lpwstr>
  </property>
  <property fmtid="{D5CDD505-2E9C-101B-9397-08002B2CF9AE}" pid="3" name="xd_Signature">
    <vt:bool>false</vt:bool>
  </property>
  <property fmtid="{D5CDD505-2E9C-101B-9397-08002B2CF9AE}" pid="4" name="xd_ProgID">
    <vt:lpwstr/>
  </property>
  <property fmtid="{D5CDD505-2E9C-101B-9397-08002B2CF9AE}" pid="5" name="DocumentSetDescription">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URL">
    <vt:lpwstr/>
  </property>
  <property fmtid="{D5CDD505-2E9C-101B-9397-08002B2CF9AE}" pid="11" name="MediaServiceImageTags">
    <vt:lpwstr/>
  </property>
  <property fmtid="{D5CDD505-2E9C-101B-9397-08002B2CF9AE}" pid="12" name="MSIP_Label_be5cb09a-2992-49d6-8ac9-5f63e7b1ad2f_Enabled">
    <vt:lpwstr>true</vt:lpwstr>
  </property>
  <property fmtid="{D5CDD505-2E9C-101B-9397-08002B2CF9AE}" pid="13" name="MSIP_Label_be5cb09a-2992-49d6-8ac9-5f63e7b1ad2f_SetDate">
    <vt:lpwstr>2024-07-25T07:28:12Z</vt:lpwstr>
  </property>
  <property fmtid="{D5CDD505-2E9C-101B-9397-08002B2CF9AE}" pid="14" name="MSIP_Label_be5cb09a-2992-49d6-8ac9-5f63e7b1ad2f_Method">
    <vt:lpwstr>Standard</vt:lpwstr>
  </property>
  <property fmtid="{D5CDD505-2E9C-101B-9397-08002B2CF9AE}" pid="15" name="MSIP_Label_be5cb09a-2992-49d6-8ac9-5f63e7b1ad2f_Name">
    <vt:lpwstr>Controlled</vt:lpwstr>
  </property>
  <property fmtid="{D5CDD505-2E9C-101B-9397-08002B2CF9AE}" pid="16" name="MSIP_Label_be5cb09a-2992-49d6-8ac9-5f63e7b1ad2f_SiteId">
    <vt:lpwstr>91761b62-4c45-43f5-9f0e-be8ad9b551ff</vt:lpwstr>
  </property>
  <property fmtid="{D5CDD505-2E9C-101B-9397-08002B2CF9AE}" pid="17" name="MSIP_Label_be5cb09a-2992-49d6-8ac9-5f63e7b1ad2f_ActionId">
    <vt:lpwstr>28de7904-ae05-48ba-8b17-e83169f68ba0</vt:lpwstr>
  </property>
  <property fmtid="{D5CDD505-2E9C-101B-9397-08002B2CF9AE}" pid="18" name="MSIP_Label_be5cb09a-2992-49d6-8ac9-5f63e7b1ad2f_ContentBits">
    <vt:lpwstr>0</vt:lpwstr>
  </property>
  <property fmtid="{D5CDD505-2E9C-101B-9397-08002B2CF9AE}" pid="19" name="_dlc_DocIdItemGuid">
    <vt:lpwstr>211312f7-6d38-4d6f-932d-e7b17bc152ee</vt:lpwstr>
  </property>
</Properties>
</file>