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4" r:id="rId3"/>
    <p:sldId id="313" r:id="rId4"/>
    <p:sldId id="257" r:id="rId5"/>
    <p:sldId id="314" r:id="rId6"/>
    <p:sldId id="315" r:id="rId7"/>
    <p:sldId id="316" r:id="rId8"/>
    <p:sldId id="322" r:id="rId9"/>
    <p:sldId id="444" r:id="rId10"/>
    <p:sldId id="327" r:id="rId11"/>
    <p:sldId id="328" r:id="rId12"/>
    <p:sldId id="330" r:id="rId13"/>
    <p:sldId id="317" r:id="rId14"/>
    <p:sldId id="318" r:id="rId15"/>
    <p:sldId id="320" r:id="rId16"/>
    <p:sldId id="267" r:id="rId17"/>
    <p:sldId id="268" r:id="rId18"/>
    <p:sldId id="326" r:id="rId19"/>
    <p:sldId id="270" r:id="rId20"/>
    <p:sldId id="420" r:id="rId21"/>
    <p:sldId id="276" r:id="rId22"/>
    <p:sldId id="445" r:id="rId23"/>
    <p:sldId id="277" r:id="rId24"/>
    <p:sldId id="333" r:id="rId25"/>
    <p:sldId id="341" r:id="rId26"/>
    <p:sldId id="342" r:id="rId27"/>
    <p:sldId id="344" r:id="rId28"/>
    <p:sldId id="446" r:id="rId29"/>
    <p:sldId id="346" r:id="rId30"/>
    <p:sldId id="334" r:id="rId31"/>
    <p:sldId id="283" r:id="rId32"/>
    <p:sldId id="343" r:id="rId33"/>
    <p:sldId id="347" r:id="rId34"/>
    <p:sldId id="348" r:id="rId35"/>
    <p:sldId id="349" r:id="rId36"/>
    <p:sldId id="456" r:id="rId37"/>
    <p:sldId id="351" r:id="rId38"/>
    <p:sldId id="354" r:id="rId39"/>
    <p:sldId id="335" r:id="rId40"/>
    <p:sldId id="515" r:id="rId41"/>
    <p:sldId id="513" r:id="rId42"/>
    <p:sldId id="516" r:id="rId43"/>
    <p:sldId id="517" r:id="rId44"/>
    <p:sldId id="287" r:id="rId45"/>
    <p:sldId id="337" r:id="rId46"/>
    <p:sldId id="312" r:id="rId47"/>
    <p:sldId id="356" r:id="rId48"/>
    <p:sldId id="357" r:id="rId49"/>
    <p:sldId id="358" r:id="rId50"/>
    <p:sldId id="363" r:id="rId51"/>
    <p:sldId id="364" r:id="rId52"/>
    <p:sldId id="365" r:id="rId53"/>
    <p:sldId id="366" r:id="rId54"/>
    <p:sldId id="367" r:id="rId55"/>
    <p:sldId id="457" r:id="rId56"/>
    <p:sldId id="369" r:id="rId57"/>
    <p:sldId id="368" r:id="rId58"/>
    <p:sldId id="370" r:id="rId59"/>
    <p:sldId id="371" r:id="rId60"/>
    <p:sldId id="289" r:id="rId61"/>
    <p:sldId id="339" r:id="rId62"/>
    <p:sldId id="377" r:id="rId63"/>
    <p:sldId id="374" r:id="rId64"/>
    <p:sldId id="375" r:id="rId65"/>
    <p:sldId id="293" r:id="rId66"/>
    <p:sldId id="294" r:id="rId67"/>
    <p:sldId id="372" r:id="rId68"/>
    <p:sldId id="296" r:id="rId69"/>
    <p:sldId id="379" r:id="rId70"/>
    <p:sldId id="380" r:id="rId71"/>
    <p:sldId id="423" r:id="rId72"/>
    <p:sldId id="378" r:id="rId73"/>
    <p:sldId id="385" r:id="rId74"/>
    <p:sldId id="390" r:id="rId75"/>
    <p:sldId id="387" r:id="rId76"/>
    <p:sldId id="388" r:id="rId77"/>
    <p:sldId id="421" r:id="rId78"/>
    <p:sldId id="422" r:id="rId79"/>
    <p:sldId id="389" r:id="rId80"/>
    <p:sldId id="493" r:id="rId81"/>
    <p:sldId id="392" r:id="rId82"/>
    <p:sldId id="386" r:id="rId83"/>
    <p:sldId id="396" r:id="rId84"/>
    <p:sldId id="299" r:id="rId85"/>
    <p:sldId id="494" r:id="rId86"/>
    <p:sldId id="397" r:id="rId87"/>
    <p:sldId id="495" r:id="rId88"/>
    <p:sldId id="519" r:id="rId89"/>
    <p:sldId id="520" r:id="rId90"/>
    <p:sldId id="459" r:id="rId91"/>
    <p:sldId id="463" r:id="rId92"/>
    <p:sldId id="464" r:id="rId93"/>
    <p:sldId id="465" r:id="rId94"/>
    <p:sldId id="462" r:id="rId95"/>
    <p:sldId id="467" r:id="rId96"/>
    <p:sldId id="468" r:id="rId97"/>
    <p:sldId id="469" r:id="rId98"/>
    <p:sldId id="470" r:id="rId99"/>
    <p:sldId id="472" r:id="rId100"/>
    <p:sldId id="473" r:id="rId101"/>
    <p:sldId id="475" r:id="rId102"/>
    <p:sldId id="477" r:id="rId103"/>
    <p:sldId id="479" r:id="rId104"/>
    <p:sldId id="480" r:id="rId105"/>
    <p:sldId id="481" r:id="rId106"/>
    <p:sldId id="482" r:id="rId107"/>
    <p:sldId id="483" r:id="rId108"/>
    <p:sldId id="484" r:id="rId109"/>
    <p:sldId id="485" r:id="rId110"/>
    <p:sldId id="489" r:id="rId111"/>
    <p:sldId id="490" r:id="rId112"/>
    <p:sldId id="491" r:id="rId113"/>
    <p:sldId id="492" r:id="rId114"/>
    <p:sldId id="307" r:id="rId115"/>
    <p:sldId id="521" r:id="rId116"/>
    <p:sldId id="501" r:id="rId117"/>
    <p:sldId id="437" r:id="rId118"/>
    <p:sldId id="433" r:id="rId119"/>
    <p:sldId id="434" r:id="rId120"/>
    <p:sldId id="435" r:id="rId121"/>
    <p:sldId id="436" r:id="rId122"/>
    <p:sldId id="439" r:id="rId123"/>
    <p:sldId id="438" r:id="rId124"/>
    <p:sldId id="440" r:id="rId125"/>
    <p:sldId id="441" r:id="rId126"/>
    <p:sldId id="442" r:id="rId127"/>
    <p:sldId id="443" r:id="rId128"/>
    <p:sldId id="308" r:id="rId129"/>
    <p:sldId id="309" r:id="rId130"/>
    <p:sldId id="498" r:id="rId131"/>
    <p:sldId id="499" r:id="rId132"/>
    <p:sldId id="500" r:id="rId133"/>
    <p:sldId id="310" r:id="rId13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B"/>
    <a:srgbClr val="FFFFCC"/>
    <a:srgbClr val="FFFF99"/>
    <a:srgbClr val="CCFFFF"/>
    <a:srgbClr val="F4F6A8"/>
    <a:srgbClr val="CAF9BF"/>
    <a:srgbClr val="00CCFF"/>
    <a:srgbClr val="CC3399"/>
    <a:srgbClr val="CC66FF"/>
    <a:srgbClr val="003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 varScale="1">
        <p:scale>
          <a:sx n="70" d="100"/>
          <a:sy n="70" d="100"/>
        </p:scale>
        <p:origin x="13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slide" Target="slides/slide13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525A1-12A9-4AF4-A759-16E943223A3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58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DE519-A4A6-497F-8463-CFE2DEB1F8E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203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86C15-00D0-4CB9-AEAA-7482C722384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836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AA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13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AA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879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AA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78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192B9-6F56-41AE-B163-7928C8BD8A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52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F1D10-C85A-4D56-8ACA-2C843F1017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817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9B5DA-F3A4-4AAD-BCA6-73FA7E22F59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99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A96B2-EC75-4AEC-BA5B-33788FF35D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89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D84F1-24BA-4AC4-9200-64331498FC7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19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6E98-9311-4F1B-BDAF-C92BD03BD5E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6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3B0B-E566-45B8-BE78-9A140D091F6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58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DB61-7588-42C2-A508-630ADE23A7B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1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B3FDB66-C0FA-4D48-8663-9C490FE7DA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apzXGEbZht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92250"/>
            <a:ext cx="21764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1835150" y="4292600"/>
            <a:ext cx="5724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2800" b="1" dirty="0" smtClean="0">
                <a:solidFill>
                  <a:schemeClr val="accent6"/>
                </a:solidFill>
                <a:latin typeface="+mn-lt"/>
              </a:rPr>
              <a:t>Enabling your child to succeed</a:t>
            </a:r>
            <a:endParaRPr lang="en-GB" altLang="en-US" sz="9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420938" y="4870450"/>
            <a:ext cx="460851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dirty="0" smtClean="0">
                <a:solidFill>
                  <a:schemeClr val="accent6"/>
                </a:solidFill>
                <a:latin typeface="+mn-lt"/>
              </a:rPr>
              <a:t>Parents’ Course</a:t>
            </a:r>
            <a:endParaRPr lang="en-US" altLang="en-US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539750" y="476250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>
                <a:solidFill>
                  <a:srgbClr val="0070C0"/>
                </a:solidFill>
              </a:rPr>
              <a:t>Conscious Discipline</a:t>
            </a:r>
            <a:endParaRPr lang="en-US" altLang="en-US" sz="6000" b="1">
              <a:solidFill>
                <a:srgbClr val="0070C0"/>
              </a:solidFill>
            </a:endParaRP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92390"/>
            <a:ext cx="1084262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303463" y="5805488"/>
            <a:ext cx="460851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1</a:t>
            </a:r>
            <a:endParaRPr lang="en-US" altLang="en-US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11188" y="1125538"/>
            <a:ext cx="7848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600" dirty="0">
                <a:solidFill>
                  <a:schemeClr val="accent6"/>
                </a:solidFill>
                <a:cs typeface="Arial" charset="0"/>
              </a:rPr>
              <a:t>So why not rely on fear to discipline our children?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AutoShape 2"/>
          <p:cNvSpPr>
            <a:spLocks noChangeArrowheads="1"/>
          </p:cNvSpPr>
          <p:nvPr/>
        </p:nvSpPr>
        <p:spPr bwMode="auto">
          <a:xfrm>
            <a:off x="5795963" y="1628775"/>
            <a:ext cx="2663825" cy="2376488"/>
          </a:xfrm>
          <a:prstGeom prst="wedgeRoundRectCallout">
            <a:avLst>
              <a:gd name="adj1" fmla="val -41523"/>
              <a:gd name="adj2" fmla="val 104546"/>
              <a:gd name="adj3" fmla="val 16667"/>
            </a:avLst>
          </a:prstGeom>
          <a:solidFill>
            <a:schemeClr val="accent1"/>
          </a:solidFill>
          <a:ln w="25400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46" name="Rectangle 3"/>
          <p:cNvSpPr>
            <a:spLocks noChangeArrowheads="1"/>
          </p:cNvSpPr>
          <p:nvPr/>
        </p:nvSpPr>
        <p:spPr bwMode="auto">
          <a:xfrm>
            <a:off x="6012160" y="2029192"/>
            <a:ext cx="237460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You seem ________. 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Something must </a:t>
            </a:r>
            <a:r>
              <a:rPr lang="en-GB" alt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have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happened.</a:t>
            </a:r>
            <a:endParaRPr lang="en-GB" altLang="en-US" sz="2400" dirty="0">
              <a:latin typeface="Calibri" panose="020F0502020204030204" pitchFamily="34" charset="0"/>
            </a:endParaRPr>
          </a:p>
          <a:p>
            <a:r>
              <a:rPr lang="en-GB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alt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5" descr="N:\mirr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813"/>
            <a:ext cx="3889970" cy="49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3528" y="400051"/>
            <a:ext cx="273630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600" dirty="0" smtClean="0">
                <a:solidFill>
                  <a:schemeClr val="accent6"/>
                </a:solidFill>
                <a:latin typeface="+mn-lt"/>
              </a:rPr>
              <a:t>Help children accept and </a:t>
            </a:r>
          </a:p>
          <a:p>
            <a:pPr>
              <a:defRPr/>
            </a:pPr>
            <a:r>
              <a:rPr lang="en-GB" altLang="en-US" sz="3600" dirty="0" smtClean="0">
                <a:solidFill>
                  <a:schemeClr val="accent6"/>
                </a:solidFill>
                <a:latin typeface="+mn-lt"/>
              </a:rPr>
              <a:t>process feelings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80568" y="3212976"/>
            <a:ext cx="1979464" cy="16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b="1" dirty="0" smtClean="0">
                <a:solidFill>
                  <a:schemeClr val="accent6"/>
                </a:solidFill>
                <a:latin typeface="+mn-lt"/>
              </a:rPr>
              <a:t>Mirror what you see</a:t>
            </a:r>
          </a:p>
          <a:p>
            <a:pPr algn="ctr">
              <a:defRPr/>
            </a:pPr>
            <a:r>
              <a:rPr lang="en-GB" altLang="en-US" sz="1100" b="1" dirty="0" smtClean="0">
                <a:solidFill>
                  <a:schemeClr val="accent6"/>
                </a:solidFill>
              </a:rPr>
              <a:t> </a:t>
            </a:r>
            <a:endParaRPr lang="en-GB" altLang="en-US" sz="24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TextBox 3"/>
          <p:cNvSpPr txBox="1">
            <a:spLocks noChangeArrowheads="1"/>
          </p:cNvSpPr>
          <p:nvPr/>
        </p:nvSpPr>
        <p:spPr bwMode="auto">
          <a:xfrm>
            <a:off x="539750" y="476250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 dirty="0">
                <a:solidFill>
                  <a:schemeClr val="accent6"/>
                </a:solidFill>
              </a:rPr>
              <a:t>Seeing the best</a:t>
            </a:r>
            <a:endParaRPr lang="en-US" altLang="en-US" sz="6000" b="1" dirty="0">
              <a:solidFill>
                <a:schemeClr val="accent6"/>
              </a:solidFill>
            </a:endParaRPr>
          </a:p>
        </p:txBody>
      </p:sp>
      <p:pic>
        <p:nvPicPr>
          <p:cNvPr id="4" name="Picture 5" descr="N:\he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03" y="984250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16575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4800" dirty="0" smtClean="0">
                <a:solidFill>
                  <a:schemeClr val="accent6"/>
                </a:solidFill>
                <a:cs typeface="Arial" charset="0"/>
              </a:rPr>
              <a:t>There is always another way to look at things…</a:t>
            </a:r>
          </a:p>
          <a:p>
            <a:pPr>
              <a:buFontTx/>
              <a:buNone/>
            </a:pPr>
            <a:endParaRPr lang="en-GB" altLang="en-US" sz="4800" dirty="0" smtClean="0">
              <a:solidFill>
                <a:schemeClr val="accent6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en-GB" altLang="en-US" sz="4800" dirty="0" smtClean="0">
                <a:solidFill>
                  <a:schemeClr val="accent6"/>
                </a:solidFill>
                <a:cs typeface="Arial" charset="0"/>
              </a:rPr>
              <a:t>Our perception of how others are looking at us effects how we feel…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4800" dirty="0" smtClean="0">
                <a:solidFill>
                  <a:schemeClr val="accent6"/>
                </a:solidFill>
                <a:cs typeface="Arial" charset="0"/>
              </a:rPr>
              <a:t>Sometimes we read a child’s behaviour incorrectly…</a:t>
            </a:r>
          </a:p>
          <a:p>
            <a:pPr>
              <a:buFontTx/>
              <a:buNone/>
            </a:pPr>
            <a:endParaRPr lang="en-GB" altLang="en-US" sz="4800" dirty="0" smtClean="0">
              <a:solidFill>
                <a:schemeClr val="accent6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en-GB" altLang="en-US" sz="4800" dirty="0" smtClean="0">
                <a:solidFill>
                  <a:schemeClr val="accent6"/>
                </a:solidFill>
                <a:cs typeface="Arial" charset="0"/>
              </a:rPr>
              <a:t>We often assume the worst…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4800" dirty="0" smtClean="0">
                <a:solidFill>
                  <a:schemeClr val="accent6"/>
                </a:solidFill>
                <a:cs typeface="Arial" charset="0"/>
              </a:rPr>
              <a:t>But why look at things positively?</a:t>
            </a:r>
          </a:p>
          <a:p>
            <a:pPr>
              <a:buFontTx/>
              <a:buNone/>
            </a:pPr>
            <a:endParaRPr lang="en-GB" altLang="en-US" sz="4800" dirty="0" smtClean="0">
              <a:solidFill>
                <a:schemeClr val="accent6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GB" altLang="en-US" sz="4800" dirty="0" smtClean="0">
              <a:solidFill>
                <a:schemeClr val="accent6"/>
              </a:solidFill>
              <a:latin typeface="Comic Sans MS" pitchFamily="66" charset="0"/>
            </a:endParaRPr>
          </a:p>
        </p:txBody>
      </p:sp>
      <p:pic>
        <p:nvPicPr>
          <p:cNvPr id="122883" name="Picture 4" descr="090615-road-rage-angry-driver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32988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6" descr="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36838"/>
            <a:ext cx="29654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sz="7200" dirty="0" smtClean="0">
                <a:solidFill>
                  <a:schemeClr val="accent6"/>
                </a:solidFill>
                <a:cs typeface="Arial" charset="0"/>
              </a:rPr>
              <a:t>What we offer to others we strengthen in ourselves.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-459432"/>
            <a:ext cx="6796577" cy="2544718"/>
          </a:xfrm>
          <a:noFill/>
        </p:spPr>
        <p:txBody>
          <a:bodyPr/>
          <a:lstStyle/>
          <a:p>
            <a:pPr algn="r"/>
            <a:r>
              <a:rPr lang="en-GB" altLang="en-US" sz="3200" dirty="0" smtClean="0">
                <a:cs typeface="Arial" charset="0"/>
              </a:rPr>
              <a:t>Which part of our brain do we access when we choose to see the </a:t>
            </a:r>
            <a:r>
              <a:rPr lang="en-GB" altLang="en-US" sz="3200" dirty="0" smtClean="0">
                <a:solidFill>
                  <a:srgbClr val="FF0000"/>
                </a:solidFill>
                <a:cs typeface="Arial" charset="0"/>
              </a:rPr>
              <a:t>worst </a:t>
            </a:r>
            <a:r>
              <a:rPr lang="en-GB" altLang="en-US" sz="3200" dirty="0" smtClean="0">
                <a:cs typeface="Arial" charset="0"/>
              </a:rPr>
              <a:t>in others?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3101" y="1268760"/>
            <a:ext cx="7344816" cy="5227101"/>
            <a:chOff x="355600" y="333375"/>
            <a:chExt cx="8609013" cy="590391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023938"/>
              <a:ext cx="5413375" cy="521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 flipH="1">
              <a:off x="355600" y="333375"/>
              <a:ext cx="3462338" cy="11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Prefrontal lobe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Problem solving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730250" y="4479925"/>
              <a:ext cx="288131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Limbic system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Reactive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i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(emotional states)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 flipH="1">
              <a:off x="5980113" y="5084763"/>
              <a:ext cx="2984500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Brain 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fight or flight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92275" y="1196975"/>
              <a:ext cx="1439863" cy="1008063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059113" y="3500438"/>
              <a:ext cx="1982787" cy="1296987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4859338" y="5445125"/>
              <a:ext cx="1008062" cy="71438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Grp="1" noChangeArrowheads="1"/>
          </p:cNvSpPr>
          <p:nvPr>
            <p:ph type="title"/>
          </p:nvPr>
        </p:nvSpPr>
        <p:spPr>
          <a:xfrm>
            <a:off x="2843808" y="-531440"/>
            <a:ext cx="6192689" cy="2845594"/>
          </a:xfrm>
        </p:spPr>
        <p:txBody>
          <a:bodyPr/>
          <a:lstStyle/>
          <a:p>
            <a:pPr algn="r">
              <a:defRPr/>
            </a:pPr>
            <a:r>
              <a:rPr lang="en-GB" altLang="en-US" sz="3200" dirty="0" smtClean="0">
                <a:latin typeface="+mn-lt"/>
              </a:rPr>
              <a:t>Which part of our brain do we access when we choose to see the </a:t>
            </a:r>
            <a:r>
              <a:rPr lang="en-GB" altLang="en-US" sz="3200" dirty="0" smtClean="0">
                <a:solidFill>
                  <a:srgbClr val="FF0000"/>
                </a:solidFill>
                <a:latin typeface="+mn-lt"/>
              </a:rPr>
              <a:t>best</a:t>
            </a:r>
            <a:r>
              <a:rPr lang="en-GB" altLang="en-US" sz="3200" dirty="0" smtClean="0">
                <a:latin typeface="+mn-lt"/>
              </a:rPr>
              <a:t> in others?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3101" y="1268760"/>
            <a:ext cx="7344816" cy="5227101"/>
            <a:chOff x="355600" y="333375"/>
            <a:chExt cx="8609013" cy="5903913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023938"/>
              <a:ext cx="5413375" cy="521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 flipH="1">
              <a:off x="355600" y="333375"/>
              <a:ext cx="3462338" cy="11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Prefrontal lobe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Problem solving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730250" y="4479925"/>
              <a:ext cx="288131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Limbic system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Reactive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i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(emotional states)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 flipH="1">
              <a:off x="5980113" y="5084763"/>
              <a:ext cx="2984500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Brain 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fight or flight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92275" y="1196975"/>
              <a:ext cx="1439863" cy="1008063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059113" y="3500438"/>
              <a:ext cx="1982787" cy="1296987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4859338" y="5445125"/>
              <a:ext cx="1008062" cy="71438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8229600" cy="560705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4000" dirty="0" smtClean="0">
                <a:solidFill>
                  <a:schemeClr val="accent6"/>
                </a:solidFill>
                <a:latin typeface="Comic Sans MS" pitchFamily="66" charset="0"/>
              </a:rPr>
              <a:t>  </a:t>
            </a:r>
            <a:r>
              <a:rPr lang="en-GB" altLang="en-US" sz="4000" dirty="0" smtClean="0">
                <a:solidFill>
                  <a:schemeClr val="accent6"/>
                </a:solidFill>
                <a:cs typeface="Arial" charset="0"/>
              </a:rPr>
              <a:t>When we rant and rave we teach children that if the world doesn’t go our way we should throw a tantrum!</a:t>
            </a:r>
          </a:p>
        </p:txBody>
      </p:sp>
      <p:pic>
        <p:nvPicPr>
          <p:cNvPr id="126979" name="Picture 9" descr="1jHMc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33575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1" descr="3f14172ce85842cb8acd215e86eb8c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68638"/>
            <a:ext cx="35274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4400" dirty="0" smtClean="0">
                <a:solidFill>
                  <a:schemeClr val="accent6"/>
                </a:solidFill>
                <a:latin typeface="Comic Sans MS" pitchFamily="66" charset="0"/>
              </a:rPr>
              <a:t>  </a:t>
            </a:r>
            <a:r>
              <a:rPr lang="en-GB" altLang="en-US" sz="4400" dirty="0" smtClean="0">
                <a:solidFill>
                  <a:schemeClr val="accent6"/>
                </a:solidFill>
                <a:cs typeface="Arial" charset="0"/>
              </a:rPr>
              <a:t>We also teach that when people get things wrong they deserve to be treated badly and called names…</a:t>
            </a:r>
          </a:p>
        </p:txBody>
      </p:sp>
      <p:sp>
        <p:nvSpPr>
          <p:cNvPr id="128003" name="AutoShape 4"/>
          <p:cNvSpPr>
            <a:spLocks noChangeArrowheads="1"/>
          </p:cNvSpPr>
          <p:nvPr/>
        </p:nvSpPr>
        <p:spPr bwMode="auto">
          <a:xfrm>
            <a:off x="395288" y="3573463"/>
            <a:ext cx="4248150" cy="230505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GB" altLang="en-US" sz="2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GB" altLang="en-US" sz="4800" b="1" dirty="0">
                <a:solidFill>
                  <a:schemeClr val="accent6"/>
                </a:solidFill>
                <a:latin typeface="Calibri" panose="020F0502020204030204" pitchFamily="34" charset="0"/>
              </a:rPr>
              <a:t>****</a:t>
            </a:r>
          </a:p>
        </p:txBody>
      </p:sp>
      <p:sp>
        <p:nvSpPr>
          <p:cNvPr id="128004" name="AutoShape 5"/>
          <p:cNvSpPr>
            <a:spLocks noChangeArrowheads="1"/>
          </p:cNvSpPr>
          <p:nvPr/>
        </p:nvSpPr>
        <p:spPr bwMode="auto">
          <a:xfrm>
            <a:off x="4716463" y="3932238"/>
            <a:ext cx="4248150" cy="230505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4800" b="1">
                <a:solidFill>
                  <a:schemeClr val="accent6"/>
                </a:solidFill>
                <a:latin typeface="Calibri" panose="020F0502020204030204" pitchFamily="34" charset="0"/>
              </a:rPr>
              <a:t>Stupid head!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511175" y="-171450"/>
            <a:ext cx="76327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z="6000" dirty="0" smtClean="0">
              <a:solidFill>
                <a:srgbClr val="FF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GB" altLang="en-US" sz="4800" dirty="0" smtClean="0">
                <a:solidFill>
                  <a:srgbClr val="FF0000"/>
                </a:solidFill>
                <a:latin typeface="+mn-lt"/>
              </a:rPr>
              <a:t>Fear puts children in a state of stress.</a:t>
            </a:r>
          </a:p>
          <a:p>
            <a:pPr eaLnBrk="1" hangingPunct="1">
              <a:defRPr/>
            </a:pPr>
            <a:endParaRPr lang="en-GB" altLang="en-US" sz="4000" dirty="0" smtClean="0">
              <a:latin typeface="Comic Sans MS" pitchFamily="66" charset="0"/>
            </a:endParaRPr>
          </a:p>
          <a:p>
            <a:pPr eaLnBrk="1" hangingPunct="1">
              <a:defRPr/>
            </a:pPr>
            <a:endParaRPr lang="en-GB" altLang="en-US" sz="4000" dirty="0" smtClean="0">
              <a:latin typeface="Comic Sans MS" pitchFamily="66" charset="0"/>
            </a:endParaRPr>
          </a:p>
          <a:p>
            <a:pPr eaLnBrk="1" hangingPunct="1">
              <a:defRPr/>
            </a:pPr>
            <a:endParaRPr lang="en-GB" altLang="en-US" sz="4000" dirty="0" smtClean="0">
              <a:latin typeface="Comic Sans MS" pitchFamily="66" charset="0"/>
            </a:endParaRPr>
          </a:p>
          <a:p>
            <a:pPr eaLnBrk="1" hangingPunct="1">
              <a:defRPr/>
            </a:pPr>
            <a:endParaRPr lang="en-GB" altLang="en-US" sz="4000" dirty="0" smtClean="0">
              <a:latin typeface="Comic Sans MS" pitchFamily="66" charset="0"/>
            </a:endParaRPr>
          </a:p>
        </p:txBody>
      </p:sp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940050"/>
            <a:ext cx="7907337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35696" y="1484784"/>
            <a:ext cx="5688632" cy="3240360"/>
            <a:chOff x="110650200" y="110255775"/>
            <a:chExt cx="4320000" cy="1512000"/>
          </a:xfrm>
          <a:solidFill>
            <a:srgbClr val="F4F6A8"/>
          </a:solidFill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>
              <a:off x="110650200" y="110255775"/>
              <a:ext cx="4320000" cy="1512000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grpFill/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111032985" y="110457375"/>
              <a:ext cx="3888000" cy="1224000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You ______ because you wanted_____.</a:t>
              </a:r>
            </a:p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You didn’t know the words to say.</a:t>
              </a:r>
            </a:p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You may not______.</a:t>
              </a:r>
            </a:p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When you want _______, say _______.</a:t>
              </a:r>
              <a:endParaRPr lang="en-US" sz="2400" dirty="0">
                <a:solidFill>
                  <a:schemeClr val="accent6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188" y="620713"/>
            <a:ext cx="698500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altLang="en-US" sz="6000" kern="0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GB" altLang="en-US" sz="6000" kern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conflict situation model this for child – give them the words to say.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35696" y="1484784"/>
            <a:ext cx="5688632" cy="3240360"/>
            <a:chOff x="110650200" y="110255775"/>
            <a:chExt cx="4320000" cy="1512000"/>
          </a:xfrm>
          <a:solidFill>
            <a:srgbClr val="F4F6A8"/>
          </a:solidFill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>
              <a:off x="110650200" y="110255775"/>
              <a:ext cx="4320000" cy="1512000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grpFill/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111032985" y="110457375"/>
              <a:ext cx="3888000" cy="1224000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You ______ because you wanted_____.</a:t>
              </a:r>
            </a:p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You didn’t know the words to say.</a:t>
              </a:r>
            </a:p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You may not______.</a:t>
              </a:r>
            </a:p>
            <a:p>
              <a:pPr>
                <a:defRPr/>
              </a:pPr>
              <a:r>
                <a:rPr lang="en-GB" sz="2400" dirty="0">
                  <a:solidFill>
                    <a:schemeClr val="accent6"/>
                  </a:solidFill>
                  <a:latin typeface="Comic Sans MS" pitchFamily="66" charset="0"/>
                </a:rPr>
                <a:t>When you want _______, say _______.</a:t>
              </a:r>
              <a:endParaRPr lang="en-US" sz="2400" dirty="0">
                <a:solidFill>
                  <a:schemeClr val="accent6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 smtClean="0">
                <a:solidFill>
                  <a:schemeClr val="accent6"/>
                </a:solidFill>
              </a:rPr>
              <a:t> </a:t>
            </a:r>
            <a:r>
              <a:rPr lang="en-GB" altLang="en-US" sz="4800" dirty="0" smtClean="0">
                <a:solidFill>
                  <a:schemeClr val="accent6"/>
                </a:solidFill>
              </a:rPr>
              <a:t>We are </a:t>
            </a:r>
            <a:r>
              <a:rPr lang="en-GB" altLang="en-US" sz="4800" b="1" dirty="0" smtClean="0">
                <a:solidFill>
                  <a:schemeClr val="accent6"/>
                </a:solidFill>
              </a:rPr>
              <a:t>not</a:t>
            </a:r>
            <a:r>
              <a:rPr lang="en-GB" altLang="en-US" sz="4800" dirty="0" smtClean="0">
                <a:solidFill>
                  <a:schemeClr val="accent6"/>
                </a:solidFill>
              </a:rPr>
              <a:t> letting children off the hook.</a:t>
            </a:r>
          </a:p>
        </p:txBody>
      </p:sp>
      <p:pic>
        <p:nvPicPr>
          <p:cNvPr id="133125" name="Picture 5" descr="Image result for fishing ro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28" y="1412776"/>
            <a:ext cx="69127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Box 3"/>
          <p:cNvSpPr txBox="1">
            <a:spLocks noChangeArrowheads="1"/>
          </p:cNvSpPr>
          <p:nvPr/>
        </p:nvSpPr>
        <p:spPr bwMode="auto">
          <a:xfrm>
            <a:off x="539750" y="476250"/>
            <a:ext cx="8135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7200" b="1" dirty="0">
                <a:solidFill>
                  <a:srgbClr val="0070C0"/>
                </a:solidFill>
              </a:rPr>
              <a:t>Consequences</a:t>
            </a:r>
            <a:endParaRPr lang="en-US" altLang="en-US" sz="7200" b="1" dirty="0">
              <a:solidFill>
                <a:srgbClr val="0070C0"/>
              </a:solidFill>
            </a:endParaRPr>
          </a:p>
        </p:txBody>
      </p:sp>
      <p:pic>
        <p:nvPicPr>
          <p:cNvPr id="134149" name="Picture 5" descr="Image result for falling domin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57" y="3140968"/>
            <a:ext cx="926455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891480"/>
            <a:ext cx="8064895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8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116013" y="1052513"/>
            <a:ext cx="69119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b="1" dirty="0">
                <a:solidFill>
                  <a:schemeClr val="accent6"/>
                </a:solidFill>
                <a:cs typeface="Arial" charset="0"/>
              </a:rPr>
              <a:t>What I do when my child makes a mistake reveals my intention.</a:t>
            </a:r>
            <a:endParaRPr lang="en-GB" altLang="en-US" sz="5400" dirty="0">
              <a:solidFill>
                <a:schemeClr val="accent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4"/>
          <p:cNvSpPr>
            <a:spLocks noChangeArrowheads="1"/>
          </p:cNvSpPr>
          <p:nvPr/>
        </p:nvSpPr>
        <p:spPr bwMode="auto">
          <a:xfrm>
            <a:off x="827088" y="4797425"/>
            <a:ext cx="7489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72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Intent to rescue</a:t>
            </a:r>
            <a:endParaRPr lang="en-GB" altLang="en-US" sz="7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626427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15616" y="4920159"/>
            <a:ext cx="7489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GB" altLang="en-US" sz="72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Intent to fix</a:t>
            </a:r>
            <a:endParaRPr lang="en-GB" altLang="en-US" sz="7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algn="r"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pic>
        <p:nvPicPr>
          <p:cNvPr id="137221" name="Picture 5" descr="Image result for tool bo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5529239" cy="48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968"/>
            <a:ext cx="3851920" cy="69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67944" y="3597471"/>
            <a:ext cx="446449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72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Intent to lecture</a:t>
            </a:r>
            <a:endParaRPr lang="en-GB" altLang="en-US" sz="7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estfossil.co.uk/map_direct/magnifying_glas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601913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491331" y="692696"/>
            <a:ext cx="73453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6000" dirty="0" smtClean="0">
                <a:solidFill>
                  <a:srgbClr val="0070C0"/>
                </a:solidFill>
                <a:latin typeface="+mn-lt"/>
              </a:rPr>
              <a:t>Fear tends to focus on what you don’t want.</a:t>
            </a:r>
          </a:p>
          <a:p>
            <a:pPr eaLnBrk="1" hangingPunct="1">
              <a:defRPr/>
            </a:pPr>
            <a:endParaRPr lang="en-GB" altLang="en-US" sz="6000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42615" y="5047257"/>
            <a:ext cx="7489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GB" altLang="en-US" sz="72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Intent to punish</a:t>
            </a:r>
            <a:endParaRPr lang="en-GB" altLang="en-US" sz="7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3781" b="14285"/>
          <a:stretch>
            <a:fillRect/>
          </a:stretch>
        </p:blipFill>
        <p:spPr bwMode="auto">
          <a:xfrm>
            <a:off x="323528" y="332656"/>
            <a:ext cx="6408712" cy="45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607"/>
            <a:ext cx="4427885" cy="44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27088" y="4903241"/>
            <a:ext cx="7489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GB" altLang="en-US" sz="7200" b="1" dirty="0" smtClean="0">
                <a:solidFill>
                  <a:schemeClr val="accent6"/>
                </a:solidFill>
                <a:latin typeface="+mn-lt"/>
              </a:rPr>
              <a:t>Intent to teach</a:t>
            </a:r>
            <a:endParaRPr lang="en-GB" altLang="en-US" sz="72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4"/>
          <p:cNvSpPr>
            <a:spLocks noChangeArrowheads="1"/>
          </p:cNvSpPr>
          <p:nvPr/>
        </p:nvSpPr>
        <p:spPr bwMode="auto">
          <a:xfrm>
            <a:off x="684213" y="620688"/>
            <a:ext cx="74882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4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 = the discomfort resulting from their choice</a:t>
            </a: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4811"/>
            <a:ext cx="2736304" cy="412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4"/>
          <p:cNvSpPr>
            <a:spLocks noChangeArrowheads="1"/>
          </p:cNvSpPr>
          <p:nvPr/>
        </p:nvSpPr>
        <p:spPr bwMode="auto">
          <a:xfrm>
            <a:off x="827088" y="260350"/>
            <a:ext cx="74898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6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Consequence</a:t>
            </a:r>
          </a:p>
          <a:p>
            <a:pPr algn="ctr">
              <a:defRPr/>
            </a:pPr>
            <a:r>
              <a:rPr lang="en-GB" altLang="en-US" sz="6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+</a:t>
            </a:r>
          </a:p>
          <a:p>
            <a:pPr algn="ctr">
              <a:defRPr/>
            </a:pPr>
            <a:r>
              <a:rPr lang="en-GB" altLang="en-US" sz="6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Empathy </a:t>
            </a:r>
          </a:p>
          <a:p>
            <a:pPr algn="ctr">
              <a:defRPr/>
            </a:pPr>
            <a:r>
              <a:rPr lang="en-GB" altLang="en-US" sz="6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=</a:t>
            </a:r>
          </a:p>
          <a:p>
            <a:pPr algn="ctr">
              <a:defRPr/>
            </a:pPr>
            <a:r>
              <a:rPr lang="en-GB" altLang="en-US" sz="6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Responsibility and change</a:t>
            </a:r>
            <a:endParaRPr lang="en-GB" altLang="en-US" sz="66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4"/>
          <p:cNvSpPr>
            <a:spLocks noChangeArrowheads="1"/>
          </p:cNvSpPr>
          <p:nvPr/>
        </p:nvSpPr>
        <p:spPr bwMode="auto">
          <a:xfrm>
            <a:off x="684213" y="831850"/>
            <a:ext cx="74882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b="1" dirty="0" smtClean="0">
                <a:solidFill>
                  <a:schemeClr val="accent6"/>
                </a:solidFill>
                <a:latin typeface="+mn-lt"/>
              </a:rPr>
              <a:t>Natural consequences</a:t>
            </a:r>
            <a:endParaRPr lang="en-GB" altLang="en-US" sz="54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27" y="2138164"/>
            <a:ext cx="28797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AutoShape 5"/>
          <p:cNvSpPr>
            <a:spLocks noChangeArrowheads="1"/>
          </p:cNvSpPr>
          <p:nvPr/>
        </p:nvSpPr>
        <p:spPr bwMode="auto">
          <a:xfrm>
            <a:off x="6227763" y="2133600"/>
            <a:ext cx="2592387" cy="1152128"/>
          </a:xfrm>
          <a:prstGeom prst="wedgeEllipseCallout">
            <a:avLst>
              <a:gd name="adj1" fmla="val -64215"/>
              <a:gd name="adj2" fmla="val 74680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000">
                <a:latin typeface="Comic Sans MS" pitchFamily="66" charset="0"/>
              </a:rPr>
              <a:t>I don’t like it when...</a:t>
            </a:r>
          </a:p>
        </p:txBody>
      </p:sp>
      <p:pic>
        <p:nvPicPr>
          <p:cNvPr id="143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8976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4" name="Rectangle 1"/>
          <p:cNvSpPr>
            <a:spLocks noChangeArrowheads="1"/>
          </p:cNvSpPr>
          <p:nvPr/>
        </p:nvSpPr>
        <p:spPr bwMode="auto">
          <a:xfrm>
            <a:off x="539750" y="5661025"/>
            <a:ext cx="791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200" dirty="0" smtClean="0">
                <a:solidFill>
                  <a:schemeClr val="accent6"/>
                </a:solidFill>
                <a:latin typeface="+mn-lt"/>
              </a:rPr>
              <a:t>Motivate you to use skills you already have</a:t>
            </a:r>
            <a:r>
              <a:rPr lang="en-GB" altLang="en-US" sz="3200" dirty="0" smtClean="0">
                <a:solidFill>
                  <a:schemeClr val="accent6"/>
                </a:solidFill>
                <a:latin typeface="Comic Sans MS" pitchFamily="66" charset="0"/>
              </a:rPr>
              <a:t> </a:t>
            </a:r>
            <a:endParaRPr lang="en-GB" altLang="en-US" sz="900" dirty="0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4"/>
          <p:cNvSpPr>
            <a:spLocks noChangeArrowheads="1"/>
          </p:cNvSpPr>
          <p:nvPr/>
        </p:nvSpPr>
        <p:spPr bwMode="auto">
          <a:xfrm>
            <a:off x="684213" y="415925"/>
            <a:ext cx="74882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b="1" dirty="0" smtClean="0">
                <a:solidFill>
                  <a:schemeClr val="accent6"/>
                </a:solidFill>
                <a:latin typeface="+mn-lt"/>
              </a:rPr>
              <a:t>Imposed logical consequences</a:t>
            </a:r>
            <a:endParaRPr lang="en-GB" altLang="en-US" sz="54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sp>
        <p:nvSpPr>
          <p:cNvPr id="161795" name="Rectangle 1"/>
          <p:cNvSpPr>
            <a:spLocks noChangeArrowheads="1"/>
          </p:cNvSpPr>
          <p:nvPr/>
        </p:nvSpPr>
        <p:spPr bwMode="auto">
          <a:xfrm>
            <a:off x="539750" y="5300663"/>
            <a:ext cx="7424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200" dirty="0" smtClean="0">
                <a:solidFill>
                  <a:schemeClr val="accent6"/>
                </a:solidFill>
                <a:latin typeface="+mn-lt"/>
              </a:rPr>
              <a:t>Need to use skills your child already has </a:t>
            </a:r>
            <a:endParaRPr lang="en-GB" altLang="en-US" sz="9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sp>
        <p:nvSpPr>
          <p:cNvPr id="144388" name="AutoShape 5"/>
          <p:cNvSpPr>
            <a:spLocks noChangeArrowheads="1"/>
          </p:cNvSpPr>
          <p:nvPr/>
        </p:nvSpPr>
        <p:spPr bwMode="auto">
          <a:xfrm>
            <a:off x="1628775" y="2227263"/>
            <a:ext cx="2881313" cy="1584325"/>
          </a:xfrm>
          <a:prstGeom prst="wedgeEllipseCallout">
            <a:avLst>
              <a:gd name="adj1" fmla="val -67889"/>
              <a:gd name="adj2" fmla="val 82241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dirty="0">
                <a:solidFill>
                  <a:schemeClr val="accent6"/>
                </a:solidFill>
                <a:latin typeface="Comic Sans MS" pitchFamily="66" charset="0"/>
              </a:rPr>
              <a:t>You have a choice....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932363" y="2492375"/>
            <a:ext cx="3240087" cy="1873250"/>
          </a:xfrm>
          <a:prstGeom prst="wedgeEllipseCallout">
            <a:avLst>
              <a:gd name="adj1" fmla="val -67889"/>
              <a:gd name="adj2" fmla="val 82241"/>
            </a:avLst>
          </a:prstGeom>
          <a:solidFill>
            <a:srgbClr val="CAF9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6"/>
                </a:solidFill>
                <a:latin typeface="Comic Sans MS" pitchFamily="66" charset="0"/>
              </a:rPr>
              <a:t>I’m going to help you, so that...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4"/>
          <p:cNvSpPr>
            <a:spLocks noChangeArrowheads="1"/>
          </p:cNvSpPr>
          <p:nvPr/>
        </p:nvSpPr>
        <p:spPr bwMode="auto">
          <a:xfrm>
            <a:off x="684213" y="415925"/>
            <a:ext cx="74882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b="1" dirty="0" smtClean="0">
                <a:solidFill>
                  <a:schemeClr val="accent6"/>
                </a:solidFill>
                <a:latin typeface="+mn-lt"/>
              </a:rPr>
              <a:t>Problem solving  consequences</a:t>
            </a:r>
            <a:endParaRPr lang="en-GB" altLang="en-US" sz="54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  <p:sp>
        <p:nvSpPr>
          <p:cNvPr id="162819" name="Rectangle 1"/>
          <p:cNvSpPr>
            <a:spLocks noChangeArrowheads="1"/>
          </p:cNvSpPr>
          <p:nvPr/>
        </p:nvSpPr>
        <p:spPr bwMode="auto">
          <a:xfrm>
            <a:off x="611188" y="2420938"/>
            <a:ext cx="81375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200" dirty="0" smtClean="0">
                <a:solidFill>
                  <a:schemeClr val="accent6"/>
                </a:solidFill>
                <a:latin typeface="+mn-lt"/>
              </a:rPr>
              <a:t>Chronic problems won’t respond to imposed consequences</a:t>
            </a:r>
            <a:endParaRPr lang="en-GB" altLang="en-US" sz="900" dirty="0" smtClean="0">
              <a:solidFill>
                <a:schemeClr val="accent6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chemeClr val="accent6"/>
                </a:solidFill>
              </a:rPr>
              <a:t> </a:t>
            </a:r>
            <a:endParaRPr lang="en-GB" altLang="en-US" dirty="0" smtClean="0">
              <a:solidFill>
                <a:schemeClr val="accent6"/>
              </a:solidFill>
            </a:endParaRPr>
          </a:p>
        </p:txBody>
      </p:sp>
      <p:sp>
        <p:nvSpPr>
          <p:cNvPr id="145412" name="AutoShape 5"/>
          <p:cNvSpPr>
            <a:spLocks noChangeArrowheads="1"/>
          </p:cNvSpPr>
          <p:nvPr/>
        </p:nvSpPr>
        <p:spPr bwMode="auto">
          <a:xfrm>
            <a:off x="611188" y="3573463"/>
            <a:ext cx="3024187" cy="1511300"/>
          </a:xfrm>
          <a:prstGeom prst="wedgeEllipseCallout">
            <a:avLst>
              <a:gd name="adj1" fmla="val -45843"/>
              <a:gd name="adj2" fmla="val 73421"/>
            </a:avLst>
          </a:prstGeom>
          <a:solidFill>
            <a:srgbClr val="CAF9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6"/>
                </a:solidFill>
                <a:latin typeface="Comic Sans MS" pitchFamily="66" charset="0"/>
              </a:rPr>
              <a:t>I’ve noticed..</a:t>
            </a:r>
          </a:p>
        </p:txBody>
      </p:sp>
      <p:sp>
        <p:nvSpPr>
          <p:cNvPr id="145413" name="AutoShape 5"/>
          <p:cNvSpPr>
            <a:spLocks noChangeArrowheads="1"/>
          </p:cNvSpPr>
          <p:nvPr/>
        </p:nvSpPr>
        <p:spPr bwMode="auto">
          <a:xfrm>
            <a:off x="3203575" y="4005263"/>
            <a:ext cx="3024188" cy="1511300"/>
          </a:xfrm>
          <a:prstGeom prst="wedgeEllipseCallout">
            <a:avLst>
              <a:gd name="adj1" fmla="val -45843"/>
              <a:gd name="adj2" fmla="val 73421"/>
            </a:avLst>
          </a:prstGeom>
          <a:solidFill>
            <a:srgbClr val="CAF9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6"/>
                </a:solidFill>
                <a:latin typeface="Comic Sans MS" pitchFamily="66" charset="0"/>
              </a:rPr>
              <a:t>How will we solve this?</a:t>
            </a:r>
          </a:p>
        </p:txBody>
      </p:sp>
      <p:sp>
        <p:nvSpPr>
          <p:cNvPr id="145414" name="AutoShape 5"/>
          <p:cNvSpPr>
            <a:spLocks noChangeArrowheads="1"/>
          </p:cNvSpPr>
          <p:nvPr/>
        </p:nvSpPr>
        <p:spPr bwMode="auto">
          <a:xfrm>
            <a:off x="5795963" y="4365625"/>
            <a:ext cx="3024187" cy="1871663"/>
          </a:xfrm>
          <a:prstGeom prst="wedgeEllipseCallout">
            <a:avLst>
              <a:gd name="adj1" fmla="val -45843"/>
              <a:gd name="adj2" fmla="val 73421"/>
            </a:avLst>
          </a:prstGeom>
          <a:solidFill>
            <a:srgbClr val="CAF9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6"/>
                </a:solidFill>
                <a:latin typeface="Comic Sans MS" pitchFamily="66" charset="0"/>
              </a:rPr>
              <a:t>How will we know it’s working?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3888"/>
            <a:ext cx="59055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4"/>
          <p:cNvSpPr>
            <a:spLocks noChangeArrowheads="1"/>
          </p:cNvSpPr>
          <p:nvPr/>
        </p:nvSpPr>
        <p:spPr bwMode="auto">
          <a:xfrm>
            <a:off x="3708400" y="5229225"/>
            <a:ext cx="44640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b="1" dirty="0" smtClean="0">
                <a:solidFill>
                  <a:srgbClr val="C00000"/>
                </a:solidFill>
                <a:latin typeface="+mn-lt"/>
              </a:rPr>
              <a:t>The meeting</a:t>
            </a:r>
            <a:endParaRPr lang="en-GB" altLang="en-US" sz="5400" dirty="0" smtClean="0">
              <a:solidFill>
                <a:srgbClr val="C00000"/>
              </a:solidFill>
              <a:latin typeface="+mn-lt"/>
            </a:endParaRPr>
          </a:p>
          <a:p>
            <a:pPr>
              <a:defRPr/>
            </a:pPr>
            <a:r>
              <a:rPr lang="en-GB" altLang="en-US" sz="1000" dirty="0" smtClean="0">
                <a:solidFill>
                  <a:srgbClr val="000000"/>
                </a:solidFill>
              </a:rPr>
              <a:t> 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/>
          <p:cNvSpPr>
            <a:spLocks noChangeArrowheads="1"/>
          </p:cNvSpPr>
          <p:nvPr/>
        </p:nvSpPr>
        <p:spPr bwMode="auto">
          <a:xfrm>
            <a:off x="653271" y="555883"/>
            <a:ext cx="566821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200" b="1" dirty="0" smtClean="0">
                <a:solidFill>
                  <a:srgbClr val="000000"/>
                </a:solidFill>
                <a:latin typeface="+mn-lt"/>
              </a:rPr>
              <a:t>Help children reflect on their </a:t>
            </a:r>
          </a:p>
          <a:p>
            <a:pPr>
              <a:defRPr/>
            </a:pPr>
            <a:r>
              <a:rPr lang="en-GB" altLang="en-US" sz="3200" b="1" dirty="0" smtClean="0">
                <a:solidFill>
                  <a:srgbClr val="000000"/>
                </a:solidFill>
                <a:latin typeface="+mn-lt"/>
              </a:rPr>
              <a:t>choices and change</a:t>
            </a:r>
            <a:r>
              <a:rPr lang="en-GB" altLang="en-US" sz="1400" b="1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GB" altLang="en-US" sz="900" b="1" dirty="0" smtClean="0">
              <a:latin typeface="+mn-lt"/>
            </a:endParaRPr>
          </a:p>
          <a:p>
            <a:pPr>
              <a:defRPr/>
            </a:pPr>
            <a:r>
              <a:rPr lang="en-GB" altLang="en-US" sz="1000" b="1" dirty="0" smtClean="0">
                <a:solidFill>
                  <a:srgbClr val="000000"/>
                </a:solidFill>
              </a:rPr>
              <a:t> </a:t>
            </a:r>
            <a:endParaRPr lang="en-GB" altLang="en-US" b="1" dirty="0" smtClean="0"/>
          </a:p>
        </p:txBody>
      </p:sp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2375817" y="2133605"/>
            <a:ext cx="4716463" cy="3860801"/>
            <a:chOff x="107347804" y="108864149"/>
            <a:chExt cx="5895975" cy="5940001"/>
          </a:xfrm>
        </p:grpSpPr>
        <p:pic>
          <p:nvPicPr>
            <p:cNvPr id="14746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7804" y="108864149"/>
              <a:ext cx="5895975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1" name="Oval 5"/>
            <p:cNvSpPr>
              <a:spLocks noChangeArrowheads="1"/>
            </p:cNvSpPr>
            <p:nvPr/>
          </p:nvSpPr>
          <p:spPr bwMode="auto">
            <a:xfrm>
              <a:off x="109427775" y="114048150"/>
              <a:ext cx="1800000" cy="756000"/>
            </a:xfrm>
            <a:prstGeom prst="ellipse">
              <a:avLst/>
            </a:prstGeom>
            <a:noFill/>
            <a:ln w="9525" algn="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107987775" y="111384150"/>
              <a:ext cx="1296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000" b="1">
                  <a:solidFill>
                    <a:srgbClr val="000000"/>
                  </a:solidFill>
                  <a:latin typeface="Comic Sans MS" pitchFamily="66" charset="0"/>
                </a:rPr>
                <a:t>effect</a:t>
              </a:r>
              <a:endParaRPr lang="en-US" altLang="en-US" sz="2000"/>
            </a:p>
          </p:txBody>
        </p:sp>
        <p:sp>
          <p:nvSpPr>
            <p:cNvPr id="147463" name="Oval 7"/>
            <p:cNvSpPr>
              <a:spLocks noChangeArrowheads="1"/>
            </p:cNvSpPr>
            <p:nvPr/>
          </p:nvSpPr>
          <p:spPr bwMode="auto">
            <a:xfrm>
              <a:off x="107627775" y="111312150"/>
              <a:ext cx="1800000" cy="756000"/>
            </a:xfrm>
            <a:prstGeom prst="ellipse">
              <a:avLst/>
            </a:prstGeom>
            <a:noFill/>
            <a:ln w="9525" algn="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64" name="Text Box 8"/>
            <p:cNvSpPr txBox="1">
              <a:spLocks noChangeArrowheads="1"/>
            </p:cNvSpPr>
            <p:nvPr/>
          </p:nvSpPr>
          <p:spPr bwMode="auto">
            <a:xfrm>
              <a:off x="109859775" y="114120150"/>
              <a:ext cx="115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000" b="1">
                  <a:solidFill>
                    <a:srgbClr val="000000"/>
                  </a:solidFill>
                  <a:latin typeface="Comic Sans MS" pitchFamily="66" charset="0"/>
                </a:rPr>
                <a:t>cause</a:t>
              </a:r>
              <a:endParaRPr lang="en-US" altLang="en-US" sz="2000"/>
            </a:p>
          </p:txBody>
        </p:sp>
        <p:sp>
          <p:nvSpPr>
            <p:cNvPr id="147465" name="Oval 9"/>
            <p:cNvSpPr>
              <a:spLocks noChangeArrowheads="1"/>
            </p:cNvSpPr>
            <p:nvPr/>
          </p:nvSpPr>
          <p:spPr bwMode="auto">
            <a:xfrm>
              <a:off x="109355775" y="110016150"/>
              <a:ext cx="1800000" cy="756000"/>
            </a:xfrm>
            <a:prstGeom prst="ellipse">
              <a:avLst/>
            </a:prstGeom>
            <a:noFill/>
            <a:ln w="9525" algn="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66" name="Oval 10"/>
            <p:cNvSpPr>
              <a:spLocks noChangeArrowheads="1"/>
            </p:cNvSpPr>
            <p:nvPr/>
          </p:nvSpPr>
          <p:spPr bwMode="auto">
            <a:xfrm>
              <a:off x="110939775" y="111312150"/>
              <a:ext cx="1800000" cy="756000"/>
            </a:xfrm>
            <a:prstGeom prst="ellipse">
              <a:avLst/>
            </a:prstGeom>
            <a:noFill/>
            <a:ln w="9525" algn="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109643775" y="110160150"/>
              <a:ext cx="1296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000" b="1">
                  <a:solidFill>
                    <a:srgbClr val="000000"/>
                  </a:solidFill>
                  <a:latin typeface="Comic Sans MS" pitchFamily="66" charset="0"/>
                </a:rPr>
                <a:t>effect</a:t>
              </a:r>
              <a:endParaRPr lang="en-US" altLang="en-US" sz="2000"/>
            </a:p>
          </p:txBody>
        </p:sp>
        <p:sp>
          <p:nvSpPr>
            <p:cNvPr id="147468" name="Text Box 12"/>
            <p:cNvSpPr txBox="1">
              <a:spLocks noChangeArrowheads="1"/>
            </p:cNvSpPr>
            <p:nvPr/>
          </p:nvSpPr>
          <p:spPr bwMode="auto">
            <a:xfrm>
              <a:off x="111227775" y="111384150"/>
              <a:ext cx="1296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000" b="1">
                  <a:solidFill>
                    <a:srgbClr val="000000"/>
                  </a:solidFill>
                  <a:latin typeface="Comic Sans MS" pitchFamily="66" charset="0"/>
                </a:rPr>
                <a:t>effect</a:t>
              </a:r>
              <a:endParaRPr lang="en-US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900113" y="422340"/>
            <a:ext cx="7343775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400" b="1" dirty="0">
                <a:solidFill>
                  <a:schemeClr val="accent6"/>
                </a:solidFill>
                <a:cs typeface="Arial" charset="0"/>
              </a:rPr>
              <a:t>Mistakes are opportunities to learn</a:t>
            </a:r>
            <a:endParaRPr lang="en-GB" altLang="en-US" sz="4400" dirty="0">
              <a:solidFill>
                <a:schemeClr val="accent6"/>
              </a:solidFill>
              <a:cs typeface="Arial" charset="0"/>
            </a:endParaRPr>
          </a:p>
          <a:p>
            <a:r>
              <a:rPr lang="en-GB" altLang="en-US" sz="800" dirty="0">
                <a:solidFill>
                  <a:schemeClr val="accent6"/>
                </a:solidFill>
              </a:rPr>
              <a:t> </a:t>
            </a:r>
            <a:endParaRPr lang="en-GB" altLang="en-US" sz="1400" dirty="0">
              <a:solidFill>
                <a:schemeClr val="accent6"/>
              </a:solidFill>
            </a:endParaRPr>
          </a:p>
        </p:txBody>
      </p:sp>
      <p:pic>
        <p:nvPicPr>
          <p:cNvPr id="4" name="Picture 5" descr="N:\bul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31" y="1628800"/>
            <a:ext cx="3828275" cy="45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611188" y="981075"/>
            <a:ext cx="79216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8000" dirty="0">
                <a:solidFill>
                  <a:srgbClr val="00B050"/>
                </a:solidFill>
                <a:cs typeface="Arial" charset="0"/>
              </a:rPr>
              <a:t>So what can we use instead?!!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/>
          <p:cNvSpPr>
            <a:spLocks noChangeArrowheads="1"/>
          </p:cNvSpPr>
          <p:nvPr/>
        </p:nvSpPr>
        <p:spPr bwMode="auto">
          <a:xfrm>
            <a:off x="900113" y="4276725"/>
            <a:ext cx="7416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Intention determines effectiveness.</a:t>
            </a:r>
            <a:endParaRPr lang="en-GB" altLang="en-US" sz="3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 </a:t>
            </a:r>
            <a:endParaRPr lang="en-GB" altLang="en-US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49507" name="Group 1"/>
          <p:cNvGrpSpPr>
            <a:grpSpLocks/>
          </p:cNvGrpSpPr>
          <p:nvPr/>
        </p:nvGrpSpPr>
        <p:grpSpPr bwMode="auto">
          <a:xfrm>
            <a:off x="250825" y="898525"/>
            <a:ext cx="8713788" cy="2489200"/>
            <a:chOff x="323528" y="898524"/>
            <a:chExt cx="9108857" cy="2601914"/>
          </a:xfrm>
        </p:grpSpPr>
        <p:pic>
          <p:nvPicPr>
            <p:cNvPr id="14950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898525"/>
              <a:ext cx="2020888" cy="260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898525"/>
              <a:ext cx="3909979" cy="260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165" y="898524"/>
              <a:ext cx="2900220" cy="260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4934" name="Rectangle 5"/>
          <p:cNvSpPr>
            <a:spLocks noChangeArrowheads="1"/>
          </p:cNvSpPr>
          <p:nvPr/>
        </p:nvSpPr>
        <p:spPr bwMode="auto">
          <a:xfrm>
            <a:off x="812800" y="5229225"/>
            <a:ext cx="6373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Deliver consequences with </a:t>
            </a:r>
            <a:r>
              <a:rPr lang="en-GB" altLang="en-US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empathy.</a:t>
            </a:r>
            <a:endParaRPr lang="en-GB" alt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ChangeArrowheads="1"/>
          </p:cNvSpPr>
          <p:nvPr/>
        </p:nvSpPr>
        <p:spPr bwMode="auto">
          <a:xfrm>
            <a:off x="1476375" y="2030413"/>
            <a:ext cx="6624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6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Help is at hand</a:t>
            </a:r>
            <a:r>
              <a:rPr lang="en-GB" altLang="en-US" sz="6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!</a:t>
            </a:r>
            <a:endParaRPr lang="en-GB" altLang="en-US" sz="6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8486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81" y="227687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47813" y="5445968"/>
            <a:ext cx="6192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With acknowledgement to Dr Becky Bailey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www.ConsciousDiscipline.com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042988" y="1052513"/>
            <a:ext cx="72739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8800">
                <a:solidFill>
                  <a:srgbClr val="0070C0"/>
                </a:solidFill>
                <a:cs typeface="Arial" charset="0"/>
              </a:rPr>
              <a:t>Don’t take behaviours   personally…..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TextBox 20"/>
          <p:cNvSpPr txBox="1">
            <a:spLocks noChangeArrowheads="1"/>
          </p:cNvSpPr>
          <p:nvPr/>
        </p:nvSpPr>
        <p:spPr bwMode="auto">
          <a:xfrm>
            <a:off x="107155" y="90489"/>
            <a:ext cx="741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200" dirty="0">
                <a:cs typeface="Arial" charset="0"/>
              </a:rPr>
              <a:t>When things go wrong for a child….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55600" y="954087"/>
            <a:ext cx="8609013" cy="5903913"/>
            <a:chOff x="355600" y="333375"/>
            <a:chExt cx="8609013" cy="5903913"/>
          </a:xfrm>
        </p:grpSpPr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023938"/>
              <a:ext cx="5413375" cy="521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 flipH="1">
              <a:off x="355600" y="333375"/>
              <a:ext cx="3462338" cy="11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Prefrontal lobe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Problem solving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730250" y="4479925"/>
              <a:ext cx="288131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Limbic system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Reactive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i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(emotional states)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 flipH="1">
              <a:off x="5980113" y="5084763"/>
              <a:ext cx="2984500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Brain 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fight, flight or freeze</a:t>
              </a:r>
              <a:endParaRPr lang="en-GB" altLang="en-US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692275" y="1196975"/>
              <a:ext cx="1439863" cy="1008063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059113" y="3500438"/>
              <a:ext cx="1982787" cy="1296987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4859338" y="5445125"/>
              <a:ext cx="1008062" cy="71438"/>
            </a:xfrm>
            <a:prstGeom prst="straightConnector1">
              <a:avLst/>
            </a:prstGeom>
            <a:ln w="63500">
              <a:solidFill>
                <a:schemeClr val="accent2">
                  <a:lumMod val="7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3850" y="295275"/>
            <a:ext cx="8464550" cy="5726113"/>
            <a:chOff x="323850" y="295275"/>
            <a:chExt cx="8464550" cy="5726113"/>
          </a:xfrm>
        </p:grpSpPr>
        <p:sp>
          <p:nvSpPr>
            <p:cNvPr id="7" name="Right Arrow 6"/>
            <p:cNvSpPr/>
            <p:nvPr/>
          </p:nvSpPr>
          <p:spPr>
            <a:xfrm>
              <a:off x="2267744" y="4111724"/>
              <a:ext cx="3407963" cy="576064"/>
            </a:xfrm>
            <a:prstGeom prst="rightArrow">
              <a:avLst>
                <a:gd name="adj1" fmla="val 33966"/>
                <a:gd name="adj2" fmla="val 70844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23850" y="2995613"/>
              <a:ext cx="26289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3600" b="1" i="1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Tahoma" pitchFamily="34" charset="0"/>
                </a:rPr>
                <a:t>Recognise:</a:t>
              </a:r>
            </a:p>
            <a:p>
              <a:pPr marL="342900" indent="-342900" eaLnBrk="1" hangingPunct="1">
                <a:spcBef>
                  <a:spcPct val="0"/>
                </a:spcBef>
                <a:buSzPts val="1000"/>
                <a:defRPr/>
              </a:pPr>
              <a:r>
                <a:rPr lang="en-GB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Tahoma" pitchFamily="34" charset="0"/>
                </a:rPr>
                <a:t>Where the child is at</a:t>
              </a:r>
            </a:p>
            <a:p>
              <a:pPr marL="342900" indent="-342900" eaLnBrk="1" hangingPunct="1">
                <a:spcBef>
                  <a:spcPct val="0"/>
                </a:spcBef>
                <a:buSzPts val="1000"/>
                <a:defRPr/>
              </a:pPr>
              <a:r>
                <a:rPr lang="en-GB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Tahoma" pitchFamily="34" charset="0"/>
                </a:rPr>
                <a:t>Where you are at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764213" y="2995613"/>
              <a:ext cx="3024187" cy="280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3600" b="1" i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Tahoma" pitchFamily="34" charset="0"/>
                </a:rPr>
                <a:t>Respond: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Tahoma" pitchFamily="34" charset="0"/>
                </a:rPr>
                <a:t>Help them to reason, to problem solve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Tahoma" pitchFamily="34" charset="0"/>
                </a:rPr>
                <a:t>OR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Tahoma" pitchFamily="34" charset="0"/>
                </a:rPr>
                <a:t>Help them to calm until they reach a state where they can reason/ problem solve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10" name="Picture 7" descr="http://www.wpclipart.com/cartoon/people/kids/kidz/Kids_smiling_boy_2_T.png"/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295275"/>
              <a:ext cx="4105275" cy="572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700" y="3225800"/>
            <a:ext cx="9180513" cy="3659188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95000"/>
                </a:schemeClr>
              </a:gs>
              <a:gs pos="50000">
                <a:schemeClr val="bg1">
                  <a:alpha val="54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" name="Picture 6" descr="N:\Downloads\compos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636838"/>
            <a:ext cx="604043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08175" y="260350"/>
            <a:ext cx="53276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Power of perception</a:t>
            </a:r>
            <a:endParaRPr lang="en-GB" altLang="en-US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198563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11000"/>
              </a:lnSpc>
            </a:pPr>
            <a:r>
              <a:rPr lang="en-GB" altLang="en-US" sz="11500" kern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COMPOSURE</a:t>
            </a:r>
            <a:endParaRPr lang="en-GB" altLang="en-US" sz="11500" kern="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39750" y="836613"/>
            <a:ext cx="806469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dirty="0">
                <a:solidFill>
                  <a:schemeClr val="accent6"/>
                </a:solidFill>
                <a:cs typeface="Arial" charset="0"/>
              </a:rPr>
              <a:t>Can a child solve a problem while they’re in survival mode in their brain stem?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7"/>
          <p:cNvSpPr>
            <a:spLocks noChangeArrowheads="1"/>
          </p:cNvSpPr>
          <p:nvPr/>
        </p:nvSpPr>
        <p:spPr bwMode="auto">
          <a:xfrm>
            <a:off x="3563938" y="2492375"/>
            <a:ext cx="4824412" cy="2160588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CCFFCC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42988" y="765175"/>
            <a:ext cx="71294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chemeClr val="accent6"/>
                </a:solidFill>
                <a:cs typeface="Arial" charset="0"/>
              </a:rPr>
              <a:t>Purpose:</a:t>
            </a:r>
          </a:p>
          <a:p>
            <a:pPr eaLnBrk="1" hangingPunct="1"/>
            <a:r>
              <a:rPr lang="en-GB" altLang="en-US" sz="2400" b="1" dirty="0">
                <a:solidFill>
                  <a:schemeClr val="accent6"/>
                </a:solidFill>
                <a:cs typeface="Arial" charset="0"/>
              </a:rPr>
              <a:t>Remain calm and teach children how to behave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3635375" y="2898557"/>
            <a:ext cx="46863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b="1" dirty="0">
                <a:cs typeface="Arial" charset="0"/>
              </a:rPr>
              <a:t>My job is to make you behave</a:t>
            </a:r>
          </a:p>
          <a:p>
            <a:pPr algn="ctr" eaLnBrk="1" hangingPunct="1"/>
            <a:r>
              <a:rPr lang="en-GB" altLang="en-US" sz="2800" b="1" dirty="0"/>
              <a:t> 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132138" y="2276475"/>
            <a:ext cx="5400675" cy="331311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708400" y="2349500"/>
            <a:ext cx="4679950" cy="331152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5" y="2708275"/>
            <a:ext cx="2336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1052736"/>
            <a:ext cx="5310336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</a:pPr>
            <a:r>
              <a:rPr lang="en-GB" altLang="en-US" sz="60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Week 1</a:t>
            </a:r>
          </a:p>
          <a:p>
            <a:pPr eaLnBrk="1" hangingPunct="1">
              <a:lnSpc>
                <a:spcPct val="115000"/>
              </a:lnSpc>
            </a:pPr>
            <a:endParaRPr lang="en-GB" altLang="en-US" b="1" dirty="0">
              <a:solidFill>
                <a:schemeClr val="accent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GB" altLang="en-US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Composure – </a:t>
            </a:r>
            <a:r>
              <a:rPr lang="en-GB" altLang="en-US" sz="28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being the person you want others to become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en-US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Encouragement</a:t>
            </a:r>
            <a:r>
              <a:rPr lang="en-GB" altLang="en-US" sz="28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altLang="en-US" sz="280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 contributing brings self </a:t>
            </a:r>
            <a:r>
              <a:rPr lang="en-GB" altLang="en-US" sz="28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worth</a:t>
            </a:r>
            <a:endParaRPr lang="en-GB" altLang="en-US" sz="2800" dirty="0">
              <a:solidFill>
                <a:schemeClr val="accent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5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7"/>
          <p:cNvSpPr>
            <a:spLocks noChangeArrowheads="1"/>
          </p:cNvSpPr>
          <p:nvPr/>
        </p:nvSpPr>
        <p:spPr bwMode="auto">
          <a:xfrm>
            <a:off x="3563938" y="2492375"/>
            <a:ext cx="4824412" cy="2160588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CCFFCC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042988" y="765175"/>
            <a:ext cx="71294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200" b="1" dirty="0" smtClean="0">
                <a:solidFill>
                  <a:schemeClr val="accent6"/>
                </a:solidFill>
                <a:latin typeface="+mn-lt"/>
              </a:rPr>
              <a:t>Purpose:</a:t>
            </a:r>
          </a:p>
          <a:p>
            <a:pPr eaLnBrk="1" hangingPunct="1">
              <a:defRPr/>
            </a:pPr>
            <a:r>
              <a:rPr lang="en-GB" altLang="en-US" sz="2400" b="1" dirty="0" smtClean="0">
                <a:solidFill>
                  <a:schemeClr val="accent6"/>
                </a:solidFill>
                <a:latin typeface="+mn-lt"/>
              </a:rPr>
              <a:t>Remain calm and teach children how to behave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635375" y="2929587"/>
            <a:ext cx="46863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b="1" dirty="0"/>
              <a:t>My job is to keep you safe, </a:t>
            </a:r>
          </a:p>
          <a:p>
            <a:pPr algn="ctr" eaLnBrk="1" hangingPunct="1"/>
            <a:r>
              <a:rPr lang="en-GB" altLang="en-US" sz="2800" b="1" dirty="0" smtClean="0"/>
              <a:t>your </a:t>
            </a:r>
            <a:r>
              <a:rPr lang="en-GB" altLang="en-US" sz="2800" b="1" dirty="0"/>
              <a:t>job is to help me to keep you safe.</a:t>
            </a:r>
            <a:endParaRPr lang="en-GB" altLang="en-US" sz="2800" dirty="0"/>
          </a:p>
          <a:p>
            <a:pPr algn="ctr" eaLnBrk="1" hangingPunct="1"/>
            <a:r>
              <a:rPr lang="en-GB" altLang="en-US" sz="2800" dirty="0"/>
              <a:t> 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7213" y="5661248"/>
            <a:ext cx="81010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2400" b="1" dirty="0" smtClean="0">
                <a:solidFill>
                  <a:schemeClr val="accent6"/>
                </a:solidFill>
                <a:latin typeface="+mn-lt"/>
              </a:rPr>
              <a:t>Anger management is essential for social competence.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5" y="2708275"/>
            <a:ext cx="2336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1695872" y="1965325"/>
            <a:ext cx="2663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b="1" dirty="0" smtClean="0">
                <a:solidFill>
                  <a:schemeClr val="accent6"/>
                </a:solidFill>
                <a:cs typeface="Arial" charset="0"/>
              </a:rPr>
              <a:t>Be </a:t>
            </a:r>
            <a:r>
              <a:rPr lang="en-GB" altLang="en-US" b="1" dirty="0">
                <a:solidFill>
                  <a:schemeClr val="accent6"/>
                </a:solidFill>
                <a:cs typeface="Arial" charset="0"/>
              </a:rPr>
              <a:t>a </a:t>
            </a:r>
          </a:p>
          <a:p>
            <a:pPr eaLnBrk="1" hangingPunct="1"/>
            <a:r>
              <a:rPr lang="en-GB" altLang="en-US" b="1" dirty="0">
                <a:solidFill>
                  <a:schemeClr val="accent6"/>
                </a:solidFill>
                <a:cs typeface="Arial" charset="0"/>
              </a:rPr>
              <a:t>S - </a:t>
            </a:r>
            <a:r>
              <a:rPr lang="en-GB" altLang="en-US" dirty="0">
                <a:solidFill>
                  <a:schemeClr val="accent6"/>
                </a:solidFill>
                <a:cs typeface="Arial" charset="0"/>
              </a:rPr>
              <a:t>stop</a:t>
            </a:r>
            <a:endParaRPr lang="en-GB" altLang="en-US" b="1" dirty="0">
              <a:solidFill>
                <a:schemeClr val="accent6"/>
              </a:solidFill>
              <a:cs typeface="Arial" charset="0"/>
            </a:endParaRPr>
          </a:p>
          <a:p>
            <a:pPr eaLnBrk="1" hangingPunct="1"/>
            <a:r>
              <a:rPr lang="en-GB" altLang="en-US" b="1" dirty="0">
                <a:solidFill>
                  <a:schemeClr val="accent6"/>
                </a:solidFill>
                <a:cs typeface="Arial" charset="0"/>
              </a:rPr>
              <a:t>T - </a:t>
            </a:r>
            <a:r>
              <a:rPr lang="en-GB" altLang="en-US" dirty="0">
                <a:solidFill>
                  <a:schemeClr val="accent6"/>
                </a:solidFill>
                <a:cs typeface="Arial" charset="0"/>
              </a:rPr>
              <a:t>take a deep breath</a:t>
            </a:r>
          </a:p>
          <a:p>
            <a:pPr eaLnBrk="1" hangingPunct="1"/>
            <a:r>
              <a:rPr lang="en-GB" altLang="en-US" b="1" dirty="0">
                <a:solidFill>
                  <a:schemeClr val="accent6"/>
                </a:solidFill>
                <a:cs typeface="Arial" charset="0"/>
              </a:rPr>
              <a:t>A - </a:t>
            </a:r>
            <a:r>
              <a:rPr lang="en-GB" altLang="en-US" dirty="0">
                <a:solidFill>
                  <a:schemeClr val="accent6"/>
                </a:solidFill>
                <a:cs typeface="Arial" charset="0"/>
              </a:rPr>
              <a:t>and</a:t>
            </a:r>
          </a:p>
          <a:p>
            <a:pPr eaLnBrk="1" hangingPunct="1"/>
            <a:r>
              <a:rPr lang="en-GB" altLang="en-US" b="1" dirty="0">
                <a:solidFill>
                  <a:schemeClr val="accent6"/>
                </a:solidFill>
                <a:cs typeface="Arial" charset="0"/>
              </a:rPr>
              <a:t>R - </a:t>
            </a:r>
            <a:r>
              <a:rPr lang="en-GB" altLang="en-US" dirty="0">
                <a:solidFill>
                  <a:schemeClr val="accent6"/>
                </a:solidFill>
                <a:cs typeface="Arial" charset="0"/>
              </a:rPr>
              <a:t>relax</a:t>
            </a:r>
          </a:p>
          <a:p>
            <a:pPr eaLnBrk="1" hangingPunct="1"/>
            <a:endParaRPr lang="en-GB" altLang="en-US" dirty="0">
              <a:solidFill>
                <a:schemeClr val="accent6"/>
              </a:solidFill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060450" y="532607"/>
            <a:ext cx="7200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chemeClr val="accent6"/>
                </a:solidFill>
                <a:cs typeface="Arial" charset="0"/>
              </a:rPr>
              <a:t>The children </a:t>
            </a:r>
            <a:r>
              <a:rPr lang="en-GB" altLang="en-US" sz="2800" dirty="0" smtClean="0">
                <a:solidFill>
                  <a:schemeClr val="accent6"/>
                </a:solidFill>
                <a:cs typeface="Arial" charset="0"/>
              </a:rPr>
              <a:t>continue to be </a:t>
            </a:r>
            <a:r>
              <a:rPr lang="en-GB" altLang="en-US" sz="2800" dirty="0">
                <a:solidFill>
                  <a:schemeClr val="accent6"/>
                </a:solidFill>
                <a:cs typeface="Arial" charset="0"/>
              </a:rPr>
              <a:t>taught self calming techniques: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5580260" y="1988393"/>
            <a:ext cx="2736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accent6"/>
                </a:solidFill>
                <a:cs typeface="Arial" charset="0"/>
              </a:rPr>
              <a:t>The Tap</a:t>
            </a:r>
          </a:p>
          <a:p>
            <a:pPr eaLnBrk="1" hangingPunct="1"/>
            <a:r>
              <a:rPr lang="en-GB" altLang="en-US">
                <a:solidFill>
                  <a:schemeClr val="accent6"/>
                </a:solidFill>
                <a:cs typeface="Arial" charset="0"/>
              </a:rPr>
              <a:t>Tense yourself up and then put your hands out in front of you like taps and let the tension gush out as you release your hands </a:t>
            </a:r>
          </a:p>
        </p:txBody>
      </p:sp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1636713" y="4308475"/>
            <a:ext cx="28082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accent6"/>
                </a:solidFill>
                <a:cs typeface="Arial" charset="0"/>
              </a:rPr>
              <a:t>The pretzel</a:t>
            </a:r>
          </a:p>
          <a:p>
            <a:pPr eaLnBrk="1" hangingPunct="1"/>
            <a:r>
              <a:rPr lang="en-GB" altLang="en-US">
                <a:solidFill>
                  <a:schemeClr val="accent6"/>
                </a:solidFill>
                <a:cs typeface="Arial" charset="0"/>
              </a:rPr>
              <a:t>Twist hands and legs. Tongue to roof of mouth. Tense and then relax.</a:t>
            </a:r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5580112" y="4293443"/>
            <a:ext cx="3168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accent6"/>
                </a:solidFill>
                <a:cs typeface="Arial" charset="0"/>
              </a:rPr>
              <a:t>The Balloon</a:t>
            </a:r>
          </a:p>
          <a:p>
            <a:pPr eaLnBrk="1" hangingPunct="1"/>
            <a:r>
              <a:rPr lang="en-GB" altLang="en-US">
                <a:solidFill>
                  <a:schemeClr val="accent6"/>
                </a:solidFill>
                <a:cs typeface="Arial" charset="0"/>
              </a:rPr>
              <a:t>Inhale and pretend to blow yourself up like a balloon. Hold for a few seconds and then let the air out like a balloon deflating.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86" b="51956"/>
          <a:stretch>
            <a:fillRect/>
          </a:stretch>
        </p:blipFill>
        <p:spPr bwMode="auto">
          <a:xfrm>
            <a:off x="611560" y="2060575"/>
            <a:ext cx="86836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8" b="50780"/>
          <a:stretch>
            <a:fillRect/>
          </a:stretch>
        </p:blipFill>
        <p:spPr bwMode="auto">
          <a:xfrm>
            <a:off x="4486647" y="2060575"/>
            <a:ext cx="8763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0" r="49998"/>
          <a:stretch>
            <a:fillRect/>
          </a:stretch>
        </p:blipFill>
        <p:spPr bwMode="auto">
          <a:xfrm>
            <a:off x="611560" y="4460875"/>
            <a:ext cx="8683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2" t="49220"/>
          <a:stretch>
            <a:fillRect/>
          </a:stretch>
        </p:blipFill>
        <p:spPr bwMode="auto">
          <a:xfrm>
            <a:off x="4427910" y="4411663"/>
            <a:ext cx="935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0" grpId="0"/>
      <p:bldP spid="39941" grpId="0"/>
      <p:bldP spid="399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56" y="1449708"/>
            <a:ext cx="7488832" cy="522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16632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11000"/>
              </a:lnSpc>
            </a:pPr>
            <a:r>
              <a:rPr lang="en-GB" altLang="en-US" sz="960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Safe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539750" y="476250"/>
            <a:ext cx="8135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7200" b="1" dirty="0">
                <a:solidFill>
                  <a:schemeClr val="accent6"/>
                </a:solidFill>
              </a:rPr>
              <a:t>Encouragement</a:t>
            </a:r>
            <a:endParaRPr lang="en-US" altLang="en-US" sz="7200" b="1" dirty="0">
              <a:solidFill>
                <a:schemeClr val="accent6"/>
              </a:solidFill>
            </a:endParaRPr>
          </a:p>
        </p:txBody>
      </p:sp>
      <p:pic>
        <p:nvPicPr>
          <p:cNvPr id="4" name="Picture 8" descr="N:\Downloads\painted-hand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700"/>
            <a:ext cx="3779838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611188" y="1125538"/>
            <a:ext cx="7848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7200">
                <a:solidFill>
                  <a:srgbClr val="0070C0"/>
                </a:solidFill>
                <a:cs typeface="Arial" charset="0"/>
              </a:rPr>
              <a:t>We’re all in this together</a:t>
            </a:r>
          </a:p>
        </p:txBody>
      </p:sp>
      <p:pic>
        <p:nvPicPr>
          <p:cNvPr id="4" name="Picture 6" descr="N:\pp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32350"/>
            <a:ext cx="7560840" cy="351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51275" y="2801829"/>
            <a:ext cx="1296988" cy="2873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6816" y="4588440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3567" y="4980547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815" y="3298826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2216038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692696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5414" y="3293348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7921" y="476672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27" y="839102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2692122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9898" y="4184260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N:\pl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232" y="4588440"/>
            <a:ext cx="1563695" cy="16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195513" y="1844675"/>
            <a:ext cx="4968875" cy="2520950"/>
          </a:xfrm>
          <a:prstGeom prst="wedgeRoundRectCallout">
            <a:avLst>
              <a:gd name="adj1" fmla="val -13165"/>
              <a:gd name="adj2" fmla="val 801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700338" y="2276475"/>
            <a:ext cx="38877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6"/>
                </a:solidFill>
                <a:latin typeface="Calibri" panose="020F0502020204030204" pitchFamily="34" charset="0"/>
              </a:rPr>
              <a:t>Will you get me a drink?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95288" y="836613"/>
            <a:ext cx="828198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000" dirty="0">
                <a:solidFill>
                  <a:schemeClr val="accent6"/>
                </a:solidFill>
                <a:cs typeface="Arial" charset="0"/>
              </a:rPr>
              <a:t>If a relationship is severed, the willingness to be helpful is reduced.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70175"/>
            <a:ext cx="36734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1560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395288" y="587375"/>
            <a:ext cx="82819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dirty="0">
                <a:solidFill>
                  <a:schemeClr val="accent6"/>
                </a:solidFill>
                <a:cs typeface="Arial" charset="0"/>
              </a:rPr>
              <a:t>Discouraged children are disconnected children…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0281" y="51085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https://www.youtube.com/watch?v=apzXGEbZht0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468313" y="620713"/>
            <a:ext cx="82819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7200" dirty="0">
                <a:solidFill>
                  <a:srgbClr val="92D050"/>
                </a:solidFill>
                <a:cs typeface="Arial" charset="0"/>
              </a:rPr>
              <a:t>So how do we help them to be connected so that they want to be helpful?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611188" y="692150"/>
            <a:ext cx="7705725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8000" dirty="0">
                <a:solidFill>
                  <a:schemeClr val="accent6"/>
                </a:solidFill>
                <a:cs typeface="Arial" charset="0"/>
              </a:rPr>
              <a:t>Teaching our children to </a:t>
            </a:r>
            <a:r>
              <a:rPr lang="en-GB" altLang="en-US" sz="8000" b="1" dirty="0">
                <a:solidFill>
                  <a:srgbClr val="00B050"/>
                </a:solidFill>
                <a:cs typeface="Arial" charset="0"/>
              </a:rPr>
              <a:t>respond</a:t>
            </a:r>
            <a:r>
              <a:rPr lang="en-GB" altLang="en-US" sz="8000" dirty="0">
                <a:cs typeface="Arial" charset="0"/>
              </a:rPr>
              <a:t> </a:t>
            </a:r>
            <a:r>
              <a:rPr lang="en-GB" altLang="en-US" sz="8000" dirty="0">
                <a:solidFill>
                  <a:schemeClr val="accent6"/>
                </a:solidFill>
                <a:cs typeface="Arial" charset="0"/>
              </a:rPr>
              <a:t>not</a:t>
            </a:r>
            <a:r>
              <a:rPr lang="en-GB" altLang="en-US" sz="8000" dirty="0">
                <a:cs typeface="Arial" charset="0"/>
              </a:rPr>
              <a:t> </a:t>
            </a:r>
            <a:r>
              <a:rPr lang="en-GB" altLang="en-US" sz="8000" b="1" dirty="0" smtClean="0">
                <a:solidFill>
                  <a:srgbClr val="C00000"/>
                </a:solidFill>
                <a:cs typeface="Arial" charset="0"/>
              </a:rPr>
              <a:t>react</a:t>
            </a:r>
            <a:endParaRPr lang="en-GB" altLang="en-US" sz="8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725613" y="4721225"/>
            <a:ext cx="6734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accent6"/>
                </a:solidFill>
                <a:cs typeface="Arial" charset="0"/>
              </a:rPr>
              <a:t>It lets children know when they are getting it right</a:t>
            </a:r>
            <a:r>
              <a:rPr lang="en-GB" altLang="en-US" sz="2400">
                <a:solidFill>
                  <a:schemeClr val="accent6"/>
                </a:solidFill>
                <a:latin typeface="Comic Sans MS" pitchFamily="66" charset="0"/>
              </a:rPr>
              <a:t>.</a:t>
            </a:r>
          </a:p>
          <a:p>
            <a:pPr algn="ctr" eaLnBrk="1" hangingPunct="1"/>
            <a:r>
              <a:rPr lang="en-GB" altLang="en-US">
                <a:solidFill>
                  <a:schemeClr val="accent6"/>
                </a:solidFill>
              </a:rPr>
              <a:t> </a:t>
            </a:r>
          </a:p>
        </p:txBody>
      </p:sp>
      <p:sp>
        <p:nvSpPr>
          <p:cNvPr id="50180" name="AutoShape 7"/>
          <p:cNvSpPr>
            <a:spLocks noChangeArrowheads="1"/>
          </p:cNvSpPr>
          <p:nvPr/>
        </p:nvSpPr>
        <p:spPr bwMode="auto">
          <a:xfrm>
            <a:off x="395288" y="4581525"/>
            <a:ext cx="936625" cy="792163"/>
          </a:xfrm>
          <a:prstGeom prst="rightArrow">
            <a:avLst>
              <a:gd name="adj1" fmla="val 50000"/>
              <a:gd name="adj2" fmla="val 29559"/>
            </a:avLst>
          </a:prstGeom>
          <a:solidFill>
            <a:srgbClr val="FA76E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051050" y="2820988"/>
            <a:ext cx="54006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5400" b="1" dirty="0" smtClean="0">
                <a:solidFill>
                  <a:schemeClr val="accent6"/>
                </a:solidFill>
                <a:latin typeface="+mn-lt"/>
              </a:rPr>
              <a:t>Noticing is helpful </a:t>
            </a:r>
            <a:endParaRPr lang="en-GB" altLang="en-US" sz="5400" dirty="0" smtClean="0">
              <a:solidFill>
                <a:schemeClr val="accent6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GB" altLang="en-US" dirty="0" smtClean="0">
                <a:solidFill>
                  <a:schemeClr val="accent6"/>
                </a:solidFill>
              </a:rPr>
              <a:t> </a:t>
            </a:r>
          </a:p>
        </p:txBody>
      </p:sp>
      <p:sp>
        <p:nvSpPr>
          <p:cNvPr id="50182" name="Rectangle 9"/>
          <p:cNvSpPr>
            <a:spLocks noChangeArrowheads="1"/>
          </p:cNvSpPr>
          <p:nvPr/>
        </p:nvSpPr>
        <p:spPr bwMode="auto">
          <a:xfrm>
            <a:off x="1588446" y="5584200"/>
            <a:ext cx="63703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chemeClr val="accent6"/>
                </a:solidFill>
              </a:rPr>
              <a:t>When you see appropriate/ helpful behaviours </a:t>
            </a:r>
          </a:p>
          <a:p>
            <a:pPr algn="ctr" eaLnBrk="1" hangingPunct="1"/>
            <a:r>
              <a:rPr lang="en-GB" altLang="en-US" sz="2400">
                <a:solidFill>
                  <a:schemeClr val="accent6"/>
                </a:solidFill>
              </a:rPr>
              <a:t>from children, let them know!</a:t>
            </a:r>
          </a:p>
          <a:p>
            <a:pPr algn="ctr" eaLnBrk="1" hangingPunct="1"/>
            <a:r>
              <a:rPr lang="en-GB" altLang="en-US">
                <a:solidFill>
                  <a:schemeClr val="accent6"/>
                </a:solidFill>
              </a:rPr>
              <a:t> </a:t>
            </a:r>
          </a:p>
        </p:txBody>
      </p:sp>
      <p:sp>
        <p:nvSpPr>
          <p:cNvPr id="50183" name="AutoShape 8"/>
          <p:cNvSpPr>
            <a:spLocks noChangeArrowheads="1"/>
          </p:cNvSpPr>
          <p:nvPr/>
        </p:nvSpPr>
        <p:spPr bwMode="auto">
          <a:xfrm>
            <a:off x="395288" y="5445125"/>
            <a:ext cx="936625" cy="792163"/>
          </a:xfrm>
          <a:prstGeom prst="rightArrow">
            <a:avLst>
              <a:gd name="adj1" fmla="val 50000"/>
              <a:gd name="adj2" fmla="val 29559"/>
            </a:avLst>
          </a:prstGeom>
          <a:solidFill>
            <a:srgbClr val="FA76E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" name="Picture 8" descr="N:\ey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2" y="292157"/>
            <a:ext cx="2808287" cy="256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0" grpId="0" animBg="1"/>
      <p:bldP spid="50182" grpId="0"/>
      <p:bldP spid="501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4"/>
          <p:cNvSpPr>
            <a:spLocks noChangeArrowheads="1"/>
          </p:cNvSpPr>
          <p:nvPr/>
        </p:nvSpPr>
        <p:spPr bwMode="auto">
          <a:xfrm>
            <a:off x="1763713" y="1484313"/>
            <a:ext cx="5688012" cy="3444875"/>
          </a:xfrm>
          <a:prstGeom prst="wedgeRoundRectCallout">
            <a:avLst>
              <a:gd name="adj1" fmla="val 34037"/>
              <a:gd name="adj2" fmla="val 90852"/>
              <a:gd name="adj3" fmla="val 16667"/>
            </a:avLst>
          </a:prstGeom>
          <a:solidFill>
            <a:srgbClr val="CCFFFF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2051050" y="1844675"/>
            <a:ext cx="597693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You did it! Good for you!</a:t>
            </a:r>
          </a:p>
          <a:p>
            <a:pPr eaLnBrk="1" hangingPunct="1"/>
            <a:endParaRPr lang="en-GB" alt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GB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You ______ so _______. </a:t>
            </a:r>
          </a:p>
          <a:p>
            <a:pPr eaLnBrk="1" hangingPunct="1"/>
            <a:endParaRPr lang="en-GB" alt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GB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That was helpful.</a:t>
            </a:r>
            <a:endParaRPr lang="en-GB" altLang="en-US" sz="32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900113" y="3068638"/>
            <a:ext cx="7488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600" b="1" dirty="0">
                <a:solidFill>
                  <a:srgbClr val="92D050"/>
                </a:solidFill>
                <a:cs typeface="Arial" charset="0"/>
              </a:rPr>
              <a:t>Describe what you notice</a:t>
            </a:r>
            <a:endParaRPr lang="en-GB" altLang="en-US" sz="6600" dirty="0">
              <a:solidFill>
                <a:srgbClr val="92D050"/>
              </a:solidFill>
              <a:cs typeface="Arial" charset="0"/>
            </a:endParaRPr>
          </a:p>
          <a:p>
            <a:pPr algn="ctr" eaLnBrk="1" hangingPunct="1"/>
            <a:r>
              <a:rPr lang="en-GB" altLang="en-US" dirty="0"/>
              <a:t> </a:t>
            </a:r>
          </a:p>
        </p:txBody>
      </p:sp>
      <p:pic>
        <p:nvPicPr>
          <p:cNvPr id="4" name="Picture 3" descr="N:\ey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2" y="292157"/>
            <a:ext cx="2808287" cy="256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331913" y="908050"/>
            <a:ext cx="6696075" cy="4321175"/>
          </a:xfrm>
          <a:prstGeom prst="wedgeRoundRectCallout">
            <a:avLst>
              <a:gd name="adj1" fmla="val -49849"/>
              <a:gd name="adj2" fmla="val 70143"/>
              <a:gd name="adj3" fmla="val 16667"/>
            </a:avLst>
          </a:prstGeom>
          <a:solidFill>
            <a:srgbClr val="CAF9BF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900113" y="1911856"/>
            <a:ext cx="748823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 dirty="0">
                <a:solidFill>
                  <a:schemeClr val="accent6"/>
                </a:solidFill>
                <a:latin typeface="Calibri" panose="020F0502020204030204" pitchFamily="34" charset="0"/>
              </a:rPr>
              <a:t>You did it!</a:t>
            </a:r>
          </a:p>
          <a:p>
            <a:pPr algn="ctr" eaLnBrk="1" hangingPunct="1"/>
            <a:endParaRPr lang="en-GB" altLang="en-US" sz="60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GB" altLang="en-US" sz="6000" b="1" dirty="0">
                <a:solidFill>
                  <a:schemeClr val="accent6"/>
                </a:solidFill>
                <a:latin typeface="Calibri" panose="020F0502020204030204" pitchFamily="34" charset="0"/>
              </a:rPr>
              <a:t>Good for you!</a:t>
            </a:r>
            <a:endParaRPr lang="en-GB" altLang="en-US" sz="60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GB" altLang="en-US" sz="1600" dirty="0">
                <a:solidFill>
                  <a:schemeClr val="accent6"/>
                </a:solidFill>
                <a:latin typeface="Calibri" panose="020F0502020204030204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900113" y="2713038"/>
            <a:ext cx="74882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600" b="1">
                <a:solidFill>
                  <a:srgbClr val="92D050"/>
                </a:solidFill>
                <a:cs typeface="Arial" charset="0"/>
              </a:rPr>
              <a:t>Be specific</a:t>
            </a:r>
            <a:endParaRPr lang="en-GB" altLang="en-US" sz="6600">
              <a:solidFill>
                <a:srgbClr val="92D050"/>
              </a:solidFill>
              <a:cs typeface="Arial" charset="0"/>
            </a:endParaRPr>
          </a:p>
          <a:p>
            <a:pPr algn="ctr" eaLnBrk="1" hangingPunct="1"/>
            <a:r>
              <a:rPr lang="en-GB" altLang="en-US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468313" y="333375"/>
            <a:ext cx="806412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000" b="1" dirty="0">
                <a:solidFill>
                  <a:schemeClr val="accent6"/>
                </a:solidFill>
                <a:cs typeface="Arial" charset="0"/>
              </a:rPr>
              <a:t>The behaviours we give the most attention to are the ones we are attaching the most value 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12863"/>
            <a:ext cx="7924800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900113" y="1196975"/>
            <a:ext cx="7488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600" b="1" dirty="0">
                <a:solidFill>
                  <a:schemeClr val="accent6"/>
                </a:solidFill>
                <a:cs typeface="Arial" charset="0"/>
              </a:rPr>
              <a:t>Mastery = </a:t>
            </a:r>
            <a:r>
              <a:rPr lang="en-GB" altLang="en-US" sz="6600" b="1" dirty="0" err="1">
                <a:solidFill>
                  <a:schemeClr val="accent6"/>
                </a:solidFill>
                <a:cs typeface="Arial" charset="0"/>
              </a:rPr>
              <a:t>seratonin</a:t>
            </a:r>
            <a:r>
              <a:rPr lang="en-GB" altLang="en-US" sz="6600" b="1" dirty="0">
                <a:solidFill>
                  <a:schemeClr val="accent6"/>
                </a:solidFill>
                <a:cs typeface="Arial" charset="0"/>
              </a:rPr>
              <a:t> hit</a:t>
            </a:r>
            <a:endParaRPr lang="en-GB" altLang="en-US" sz="6600" dirty="0">
              <a:solidFill>
                <a:schemeClr val="accent6"/>
              </a:solidFill>
              <a:cs typeface="Arial" charset="0"/>
            </a:endParaRPr>
          </a:p>
          <a:p>
            <a:pPr algn="ctr" eaLnBrk="1" hangingPunct="1"/>
            <a:r>
              <a:rPr lang="en-GB" altLang="en-US" dirty="0">
                <a:solidFill>
                  <a:schemeClr val="accent6"/>
                </a:solidFill>
              </a:rPr>
              <a:t> 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68700"/>
            <a:ext cx="26638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331913" y="908050"/>
            <a:ext cx="6696075" cy="4321175"/>
          </a:xfrm>
          <a:prstGeom prst="wedgeRoundRectCallout">
            <a:avLst>
              <a:gd name="adj1" fmla="val -49849"/>
              <a:gd name="adj2" fmla="val 70143"/>
              <a:gd name="adj3" fmla="val 16667"/>
            </a:avLst>
          </a:prstGeom>
          <a:solidFill>
            <a:srgbClr val="CAF9BF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900113" y="1773238"/>
            <a:ext cx="748823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600" b="1" dirty="0">
                <a:solidFill>
                  <a:schemeClr val="accent6"/>
                </a:solidFill>
                <a:latin typeface="Calibri" panose="020F0502020204030204" pitchFamily="34" charset="0"/>
              </a:rPr>
              <a:t>You did it!</a:t>
            </a:r>
          </a:p>
          <a:p>
            <a:pPr algn="ctr" eaLnBrk="1" hangingPunct="1"/>
            <a:endParaRPr lang="en-GB" altLang="en-US" sz="66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GB" altLang="en-US" sz="6600" b="1" dirty="0">
                <a:solidFill>
                  <a:schemeClr val="accent6"/>
                </a:solidFill>
                <a:latin typeface="Calibri" panose="020F0502020204030204" pitchFamily="34" charset="0"/>
              </a:rPr>
              <a:t>Good for you!</a:t>
            </a:r>
            <a:endParaRPr lang="en-GB" altLang="en-US" sz="66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GB" altLang="en-US" dirty="0">
                <a:solidFill>
                  <a:schemeClr val="accent6"/>
                </a:solidFill>
                <a:latin typeface="Calibri" panose="020F0502020204030204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504" y="2420218"/>
            <a:ext cx="8838613" cy="3889102"/>
            <a:chOff x="899592" y="2420218"/>
            <a:chExt cx="8046525" cy="3265649"/>
          </a:xfrm>
        </p:grpSpPr>
        <p:pic>
          <p:nvPicPr>
            <p:cNvPr id="50178" name="Picture 2" descr="IMG_266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420219"/>
              <a:ext cx="2448272" cy="3265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79" name="Picture 3" descr="IMG_26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0" b="28206"/>
            <a:stretch>
              <a:fillRect/>
            </a:stretch>
          </p:blipFill>
          <p:spPr bwMode="auto">
            <a:xfrm>
              <a:off x="3563888" y="2420218"/>
              <a:ext cx="5382229" cy="324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23528" y="332656"/>
            <a:ext cx="835292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How </a:t>
            </a:r>
            <a:r>
              <a:rPr lang="en-GB" altLang="en-US" sz="5400" dirty="0">
                <a:solidFill>
                  <a:schemeClr val="accent6"/>
                </a:solidFill>
                <a:latin typeface="Calibri" panose="020F0502020204030204" pitchFamily="34" charset="0"/>
              </a:rPr>
              <a:t>do children know that they belong?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173416"/>
            <a:ext cx="1691903" cy="175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997842" y="36884"/>
            <a:ext cx="8135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altLang="en-US" sz="5400" b="1" dirty="0">
                <a:solidFill>
                  <a:srgbClr val="0070C0"/>
                </a:solidFill>
              </a:rPr>
              <a:t>Know your brain!</a:t>
            </a:r>
            <a:endParaRPr lang="en-US" altLang="en-US" sz="5400" b="1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3467" y="477415"/>
            <a:ext cx="8609013" cy="5903913"/>
            <a:chOff x="355600" y="333375"/>
            <a:chExt cx="8609013" cy="5903913"/>
          </a:xfrm>
        </p:grpSpPr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023938"/>
              <a:ext cx="5413375" cy="521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 flipH="1">
              <a:off x="355600" y="333375"/>
              <a:ext cx="3462338" cy="11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Prefrontal lobe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Problem solving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Executive State</a:t>
              </a:r>
              <a:endParaRPr lang="en-GB" altLang="en-US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730250" y="4479925"/>
              <a:ext cx="288131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Limbic system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Reactive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i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(emotional states)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Emotional State</a:t>
              </a:r>
              <a:endParaRPr lang="en-GB" altLang="en-US" sz="1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 flipH="1">
              <a:off x="5867400" y="4941094"/>
              <a:ext cx="3097213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Brain stem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Unconscious: </a:t>
              </a:r>
              <a:r>
                <a:rPr lang="en-GB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fight, flight or freeze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Survival State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692275" y="1196975"/>
              <a:ext cx="1439863" cy="1008063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059113" y="3500438"/>
              <a:ext cx="1982787" cy="1296987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4859338" y="5445125"/>
              <a:ext cx="1008062" cy="71438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288" y="466725"/>
            <a:ext cx="4978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4800" kern="0" dirty="0" smtClean="0">
                <a:solidFill>
                  <a:schemeClr val="accent6"/>
                </a:solidFill>
              </a:rPr>
              <a:t>For next time…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900113" y="2133600"/>
            <a:ext cx="700722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400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Take moments out to step back recognise what brain state you and others are </a:t>
            </a:r>
            <a:r>
              <a:rPr lang="en-GB" altLang="en-US" sz="40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during different situations</a:t>
            </a:r>
            <a:r>
              <a:rPr lang="en-GB" altLang="en-US" sz="400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altLang="en-US" sz="4000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this week.</a:t>
            </a:r>
            <a:endParaRPr lang="en-GB" altLang="en-US" sz="4000" dirty="0">
              <a:solidFill>
                <a:schemeClr val="accent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2739"/>
            <a:ext cx="2016621" cy="201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4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8825" y="648494"/>
            <a:ext cx="425926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kern="0" dirty="0" smtClean="0">
                <a:solidFill>
                  <a:schemeClr val="accent6"/>
                </a:solidFill>
              </a:rPr>
              <a:t>Still to come…</a:t>
            </a: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974725" y="1821657"/>
            <a:ext cx="7200900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Assertiveness</a:t>
            </a:r>
            <a:endParaRPr lang="en-GB" altLang="en-US" sz="2800" dirty="0" smtClean="0">
              <a:solidFill>
                <a:schemeClr val="accent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GB" altLang="en-US" sz="2800" b="1" dirty="0" smtClean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Choices </a:t>
            </a:r>
            <a:endParaRPr lang="en-GB" altLang="en-US" sz="2800" b="1" dirty="0">
              <a:solidFill>
                <a:schemeClr val="accent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GB" altLang="en-US" sz="28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Positive</a:t>
            </a:r>
            <a:r>
              <a:rPr lang="en-GB" altLang="en-US" sz="280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altLang="en-US" sz="28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Intent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en-US" sz="28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Empathy</a:t>
            </a:r>
          </a:p>
          <a:p>
            <a:pPr eaLnBrk="1" hangingPunct="1">
              <a:lnSpc>
                <a:spcPct val="115000"/>
              </a:lnSpc>
            </a:pPr>
            <a:r>
              <a:rPr lang="en-GB" altLang="en-US" sz="28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Consequences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22788"/>
            <a:ext cx="1731962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5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92250"/>
            <a:ext cx="21764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1835150" y="4292600"/>
            <a:ext cx="5724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800" b="1" dirty="0">
                <a:solidFill>
                  <a:schemeClr val="accent6"/>
                </a:solidFill>
                <a:cs typeface="Arial" charset="0"/>
              </a:rPr>
              <a:t>Enabling your child to succeed</a:t>
            </a:r>
            <a:endParaRPr lang="en-GB" altLang="en-US" sz="900" dirty="0">
              <a:solidFill>
                <a:schemeClr val="accent6"/>
              </a:solidFill>
              <a:cs typeface="Arial" charset="0"/>
            </a:endParaRPr>
          </a:p>
          <a:p>
            <a:r>
              <a:rPr lang="en-GB" altLang="en-US" sz="1000" dirty="0">
                <a:solidFill>
                  <a:schemeClr val="accent6"/>
                </a:solidFill>
              </a:rPr>
              <a:t> </a:t>
            </a:r>
            <a:endParaRPr lang="en-GB" altLang="en-US" dirty="0">
              <a:solidFill>
                <a:schemeClr val="accent6"/>
              </a:solidFill>
            </a:endParaRPr>
          </a:p>
        </p:txBody>
      </p: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2420938" y="4870450"/>
            <a:ext cx="460851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accent6"/>
                </a:solidFill>
                <a:cs typeface="Arial" charset="0"/>
              </a:rPr>
              <a:t>Parents’ Course</a:t>
            </a:r>
            <a:endParaRPr lang="en-US" altLang="en-US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539750" y="476250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 dirty="0">
                <a:solidFill>
                  <a:srgbClr val="0070C0"/>
                </a:solidFill>
              </a:rPr>
              <a:t>Conscious Discipline</a:t>
            </a:r>
            <a:endParaRPr lang="en-US" altLang="en-US" sz="6000" b="1" dirty="0">
              <a:solidFill>
                <a:srgbClr val="0070C0"/>
              </a:solidFill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2303463" y="5805488"/>
            <a:ext cx="460851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accent6"/>
                </a:solidFill>
                <a:cs typeface="Arial" charset="0"/>
              </a:rPr>
              <a:t>Session 2</a:t>
            </a:r>
            <a:endParaRPr lang="en-US" altLang="en-US">
              <a:solidFill>
                <a:schemeClr val="accent6"/>
              </a:solidFill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92390"/>
            <a:ext cx="1084262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0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47838"/>
            <a:ext cx="32512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0825" y="620713"/>
            <a:ext cx="2449513" cy="1655762"/>
          </a:xfrm>
          <a:prstGeom prst="cloudCallout">
            <a:avLst>
              <a:gd name="adj1" fmla="val 48358"/>
              <a:gd name="adj2" fmla="val 8601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What did you take away from last week?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372225" y="620713"/>
            <a:ext cx="2447925" cy="1655762"/>
          </a:xfrm>
          <a:prstGeom prst="cloudCallout">
            <a:avLst>
              <a:gd name="adj1" fmla="val -50461"/>
              <a:gd name="adj2" fmla="val 929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Did you do anything differently?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6429375" y="4581525"/>
            <a:ext cx="2447925" cy="1655763"/>
          </a:xfrm>
          <a:prstGeom prst="cloudCallout">
            <a:avLst>
              <a:gd name="adj1" fmla="val -81196"/>
              <a:gd name="adj2" fmla="val -2958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How did your child respond?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60350" y="4724400"/>
            <a:ext cx="2447925" cy="1657350"/>
          </a:xfrm>
          <a:prstGeom prst="cloudCallout">
            <a:avLst>
              <a:gd name="adj1" fmla="val 74035"/>
              <a:gd name="adj2" fmla="val -629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Did you see anything in a new way?</a:t>
            </a:r>
          </a:p>
        </p:txBody>
      </p:sp>
    </p:spTree>
    <p:extLst>
      <p:ext uri="{BB962C8B-B14F-4D97-AF65-F5344CB8AC3E}">
        <p14:creationId xmlns:p14="http://schemas.microsoft.com/office/powerpoint/2010/main" val="358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539750" y="476250"/>
            <a:ext cx="8135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8000" b="1" dirty="0">
                <a:solidFill>
                  <a:schemeClr val="accent6"/>
                </a:solidFill>
              </a:rPr>
              <a:t>Assertiveness</a:t>
            </a:r>
            <a:endParaRPr lang="en-US" altLang="en-US" sz="8000" b="1" dirty="0">
              <a:solidFill>
                <a:schemeClr val="accent6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31" y="2636912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161925" y="0"/>
            <a:ext cx="8496944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Setting limits and expectations</a:t>
            </a:r>
            <a:endParaRPr lang="en-US" altLang="en-US" sz="4400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071563" y="4071938"/>
            <a:ext cx="23034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61925" y="5172075"/>
            <a:ext cx="5786438" cy="1290638"/>
          </a:xfrm>
          <a:prstGeom prst="rightArrowCallout">
            <a:avLst>
              <a:gd name="adj1" fmla="val 19332"/>
              <a:gd name="adj2" fmla="val 29251"/>
              <a:gd name="adj3" fmla="val 42647"/>
              <a:gd name="adj4" fmla="val 81667"/>
            </a:avLst>
          </a:prstGeom>
          <a:solidFill>
            <a:schemeClr val="accent5">
              <a:lumMod val="90000"/>
            </a:schemeClr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eaLnBrk="1" hangingPunct="1">
              <a:defRPr/>
            </a:pPr>
            <a:endParaRPr lang="en-GB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7975" y="5310188"/>
            <a:ext cx="44291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Healthy boundaries are essential for all relationships.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10" descr="http://www.sundaymag.tv/wp-content/uploads/2012/09/Creating-Healthy-Bounda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1" y="852489"/>
            <a:ext cx="9144000" cy="394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084888" y="5217229"/>
            <a:ext cx="2735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Purpose: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Set limits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expectations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971550" y="1268413"/>
            <a:ext cx="6985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What you focus on, you get more of...</a:t>
            </a:r>
            <a:endParaRPr lang="en-US" altLang="en-US" sz="4400" dirty="0">
              <a:solidFill>
                <a:schemeClr val="accent6"/>
              </a:solidFill>
              <a:cs typeface="Arial" charset="0"/>
            </a:endParaRPr>
          </a:p>
        </p:txBody>
      </p:sp>
      <p:pic>
        <p:nvPicPr>
          <p:cNvPr id="4" name="Picture 5" descr="N:\to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44" y="2492896"/>
            <a:ext cx="5400600" cy="40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468313" y="1125538"/>
            <a:ext cx="82804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600" dirty="0">
                <a:solidFill>
                  <a:schemeClr val="accent6"/>
                </a:solidFill>
                <a:cs typeface="Arial" charset="0"/>
              </a:rPr>
              <a:t>How many of you have tried to change a behaviour?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468313" y="1125538"/>
            <a:ext cx="82804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600" dirty="0">
                <a:solidFill>
                  <a:schemeClr val="accent6"/>
                </a:solidFill>
                <a:cs typeface="Arial" charset="0"/>
              </a:rPr>
              <a:t>You can’t change behaviour by focussing on what you don’t want.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457200" y="1125538"/>
            <a:ext cx="82804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600" dirty="0">
                <a:solidFill>
                  <a:schemeClr val="accent6"/>
                </a:solidFill>
                <a:cs typeface="Arial" charset="0"/>
              </a:rPr>
              <a:t>Tell </a:t>
            </a:r>
            <a:r>
              <a:rPr lang="en-GB" altLang="en-US" sz="6600" dirty="0" smtClean="0">
                <a:solidFill>
                  <a:schemeClr val="accent6"/>
                </a:solidFill>
                <a:cs typeface="Arial" charset="0"/>
              </a:rPr>
              <a:t>and show children </a:t>
            </a:r>
            <a:r>
              <a:rPr lang="en-GB" altLang="en-US" sz="6600" dirty="0">
                <a:solidFill>
                  <a:schemeClr val="accent6"/>
                </a:solidFill>
                <a:cs typeface="Arial" charset="0"/>
              </a:rPr>
              <a:t>what </a:t>
            </a:r>
            <a:r>
              <a:rPr lang="en-GB" altLang="en-US" sz="6600" b="1" dirty="0" smtClean="0">
                <a:solidFill>
                  <a:schemeClr val="accent6"/>
                </a:solidFill>
                <a:cs typeface="Arial" charset="0"/>
              </a:rPr>
              <a:t>TO </a:t>
            </a:r>
            <a:r>
              <a:rPr lang="en-GB" altLang="en-US" sz="6600" dirty="0" smtClean="0">
                <a:solidFill>
                  <a:schemeClr val="accent6"/>
                </a:solidFill>
                <a:cs typeface="Arial" charset="0"/>
              </a:rPr>
              <a:t>do rather than what </a:t>
            </a:r>
            <a:r>
              <a:rPr lang="en-GB" altLang="en-US" sz="6600" b="1" dirty="0" smtClean="0">
                <a:solidFill>
                  <a:schemeClr val="accent6"/>
                </a:solidFill>
                <a:cs typeface="Arial" charset="0"/>
              </a:rPr>
              <a:t>NOT</a:t>
            </a:r>
            <a:r>
              <a:rPr lang="en-GB" altLang="en-US" sz="6600" dirty="0" smtClean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en-GB" altLang="en-US" sz="6600" dirty="0">
                <a:solidFill>
                  <a:schemeClr val="accent6"/>
                </a:solidFill>
                <a:cs typeface="Arial" charset="0"/>
              </a:rPr>
              <a:t>to do.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1400" y="52580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https://www.youtube.com/watch?v=5JrtpCM4yMM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3.gstatic.com/images?q=tbn:ANd9GcTjpaD6sKBGhpTfR9eKZjMgw5Y0HPJ_De_B3V5vbUo4LQV5gUGg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32813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t3.gstatic.com/images?q=tbn:ANd9GcRMGSB7UrmGBdcLBKueKbrPsU3WC3UAl6FudQZtVmYpa5BsJF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3716338"/>
            <a:ext cx="28686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755650" y="692150"/>
            <a:ext cx="748823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b="1" dirty="0">
                <a:solidFill>
                  <a:schemeClr val="accent6"/>
                </a:solidFill>
                <a:cs typeface="Arial" charset="0"/>
              </a:rPr>
              <a:t>Being present </a:t>
            </a:r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with our child and </a:t>
            </a:r>
            <a:r>
              <a:rPr lang="en-GB" altLang="en-US" sz="4400" b="1" dirty="0">
                <a:solidFill>
                  <a:schemeClr val="accent6"/>
                </a:solidFill>
                <a:cs typeface="Arial" charset="0"/>
              </a:rPr>
              <a:t>connecting</a:t>
            </a:r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 with them helps to build neural connections in their brain</a:t>
            </a:r>
            <a:r>
              <a:rPr lang="en-GB" altLang="en-US" sz="4400" dirty="0">
                <a:solidFill>
                  <a:schemeClr val="accent6"/>
                </a:solidFill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468313" y="476250"/>
            <a:ext cx="8280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Assertiveness does three things:</a:t>
            </a:r>
          </a:p>
          <a:p>
            <a:pPr eaLnBrk="1" hangingPunct="1"/>
            <a:endParaRPr lang="en-GB" altLang="en-US" sz="4000" dirty="0">
              <a:solidFill>
                <a:schemeClr val="accent6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Tells children what to do </a:t>
            </a:r>
          </a:p>
          <a:p>
            <a:pPr eaLnBrk="1" hangingPunct="1">
              <a:buFontTx/>
              <a:buChar char="•"/>
            </a:pPr>
            <a:endParaRPr lang="en-GB" altLang="en-US" sz="4000" dirty="0">
              <a:solidFill>
                <a:schemeClr val="accent6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Gives clear and direct instructions</a:t>
            </a:r>
          </a:p>
          <a:p>
            <a:pPr eaLnBrk="1" hangingPunct="1">
              <a:buFontTx/>
              <a:buChar char="•"/>
            </a:pPr>
            <a:endParaRPr lang="en-GB" altLang="en-US" sz="4000" dirty="0">
              <a:solidFill>
                <a:schemeClr val="accent6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Is said in a tone of voice that says ‘just do it’.</a:t>
            </a:r>
          </a:p>
          <a:p>
            <a:pPr eaLnBrk="1" hangingPunct="1"/>
            <a:endParaRPr lang="en-GB" altLang="en-US" sz="4000" dirty="0"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6985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What you focus on, you get more of...</a:t>
            </a:r>
            <a:endParaRPr lang="en-US" altLang="en-US" sz="4400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1979613" y="4149725"/>
            <a:ext cx="69850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When you are upset, you are always focussed on what you don’t </a:t>
            </a:r>
            <a:r>
              <a:rPr lang="en-GB" altLang="en-US" sz="4400" dirty="0" smtClean="0">
                <a:solidFill>
                  <a:schemeClr val="accent6"/>
                </a:solidFill>
                <a:cs typeface="Arial" charset="0"/>
              </a:rPr>
              <a:t>want.</a:t>
            </a:r>
            <a:endParaRPr lang="en-US" altLang="en-US" sz="4400" dirty="0">
              <a:solidFill>
                <a:schemeClr val="accent6"/>
              </a:solidFill>
              <a:cs typeface="Arial" charset="0"/>
            </a:endParaRPr>
          </a:p>
        </p:txBody>
      </p:sp>
      <p:pic>
        <p:nvPicPr>
          <p:cNvPr id="5" name="Picture 5" descr="N:\to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55" y="855890"/>
            <a:ext cx="4394894" cy="33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4"/>
          <p:cNvSpPr>
            <a:spLocks noChangeArrowheads="1" noChangeShapeType="1" noTextEdit="1"/>
          </p:cNvSpPr>
          <p:nvPr/>
        </p:nvSpPr>
        <p:spPr bwMode="auto">
          <a:xfrm>
            <a:off x="683568" y="744909"/>
            <a:ext cx="6120680" cy="9358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>
                <a:solidFill>
                  <a:schemeClr val="accent6"/>
                </a:solidFill>
                <a:latin typeface="Arial"/>
                <a:cs typeface="Arial"/>
              </a:rPr>
              <a:t>composure</a:t>
            </a:r>
          </a:p>
        </p:txBody>
      </p:sp>
      <p:pic>
        <p:nvPicPr>
          <p:cNvPr id="4" name="Picture 4" descr="N:\st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1750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5617418" y="5110163"/>
            <a:ext cx="2554982" cy="108991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solidFill>
                  <a:schemeClr val="accent6"/>
                </a:solidFill>
                <a:latin typeface="Arial"/>
                <a:cs typeface="Arial"/>
              </a:rPr>
              <a:t>pivot</a:t>
            </a:r>
          </a:p>
        </p:txBody>
      </p:sp>
      <p:pic>
        <p:nvPicPr>
          <p:cNvPr id="8" name="Picture 6" descr="N:\tu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4096965" cy="32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683568" y="744909"/>
            <a:ext cx="6120680" cy="9358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>
                <a:solidFill>
                  <a:schemeClr val="accent6"/>
                </a:solidFill>
                <a:latin typeface="Arial"/>
                <a:cs typeface="Arial"/>
              </a:rPr>
              <a:t>composure</a:t>
            </a:r>
          </a:p>
        </p:txBody>
      </p:sp>
      <p:pic>
        <p:nvPicPr>
          <p:cNvPr id="10" name="Picture 4" descr="N:\s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1750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547813" y="908050"/>
            <a:ext cx="6408737" cy="1512888"/>
          </a:xfrm>
          <a:prstGeom prst="wedgeRoundRectCallout">
            <a:avLst>
              <a:gd name="adj1" fmla="val -27174"/>
              <a:gd name="adj2" fmla="val 111212"/>
              <a:gd name="adj3" fmla="val 16667"/>
            </a:avLst>
          </a:prstGeom>
          <a:solidFill>
            <a:srgbClr val="CAF9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692275" y="1196975"/>
            <a:ext cx="59753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4400" b="1" dirty="0">
                <a:solidFill>
                  <a:schemeClr val="accent6"/>
                </a:solidFill>
                <a:latin typeface="Calibri" panose="020F0502020204030204" pitchFamily="34" charset="0"/>
              </a:rPr>
              <a:t>Use an assertive voice</a:t>
            </a:r>
            <a:endParaRPr lang="en-US" altLang="en-US" sz="4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827088" y="779795"/>
            <a:ext cx="7488237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8000" b="1" dirty="0" smtClean="0">
                <a:solidFill>
                  <a:schemeClr val="accent6"/>
                </a:solidFill>
                <a:latin typeface="+mn-lt"/>
              </a:rPr>
              <a:t>Command </a:t>
            </a:r>
          </a:p>
          <a:p>
            <a:pPr algn="ctr" eaLnBrk="1" hangingPunct="1">
              <a:defRPr/>
            </a:pPr>
            <a:endParaRPr lang="en-GB" altLang="en-US" sz="5400" b="1" dirty="0">
              <a:solidFill>
                <a:schemeClr val="accent6"/>
              </a:solidFill>
            </a:endParaRPr>
          </a:p>
          <a:p>
            <a:pPr algn="ctr" eaLnBrk="1" hangingPunct="1">
              <a:defRPr/>
            </a:pPr>
            <a:r>
              <a:rPr lang="en-GB" altLang="en-US" sz="8000" b="1" dirty="0" smtClean="0">
                <a:solidFill>
                  <a:schemeClr val="accent6"/>
                </a:solidFill>
                <a:latin typeface="+mn-lt"/>
              </a:rPr>
              <a:t>V</a:t>
            </a:r>
          </a:p>
          <a:p>
            <a:pPr algn="ctr" eaLnBrk="1" hangingPunct="1">
              <a:defRPr/>
            </a:pPr>
            <a:endParaRPr lang="en-GB" altLang="en-US" sz="4000" b="1" dirty="0" smtClean="0">
              <a:solidFill>
                <a:schemeClr val="accent6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GB" altLang="en-US" sz="8000" b="1" dirty="0" smtClean="0">
                <a:solidFill>
                  <a:schemeClr val="accent6"/>
                </a:solidFill>
                <a:latin typeface="+mn-lt"/>
              </a:rPr>
              <a:t>Request</a:t>
            </a:r>
            <a:endParaRPr lang="en-GB" altLang="en-US" sz="8000" dirty="0" smtClean="0">
              <a:solidFill>
                <a:schemeClr val="accent6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GB" altLang="en-US" sz="2400" dirty="0" smtClean="0">
                <a:solidFill>
                  <a:schemeClr val="accent6"/>
                </a:solidFill>
              </a:rPr>
              <a:t> 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611188" y="2852738"/>
            <a:ext cx="2232025" cy="1008062"/>
          </a:xfrm>
          <a:prstGeom prst="wedgeRoundRectCallout">
            <a:avLst>
              <a:gd name="adj1" fmla="val 52559"/>
              <a:gd name="adj2" fmla="val 105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ounded Rectangular Callout 3"/>
          <p:cNvSpPr/>
          <p:nvPr/>
        </p:nvSpPr>
        <p:spPr>
          <a:xfrm>
            <a:off x="6228184" y="2708275"/>
            <a:ext cx="2520529" cy="1008063"/>
          </a:xfrm>
          <a:prstGeom prst="wedgeRoundRectCallout">
            <a:avLst>
              <a:gd name="adj1" fmla="val -44398"/>
              <a:gd name="adj2" fmla="val 112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827088" y="2997200"/>
            <a:ext cx="17287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000" b="1" dirty="0">
                <a:latin typeface="Calibri" panose="020F0502020204030204" pitchFamily="34" charset="0"/>
              </a:rPr>
              <a:t>Please</a:t>
            </a:r>
          </a:p>
        </p:txBody>
      </p:sp>
      <p:sp>
        <p:nvSpPr>
          <p:cNvPr id="63494" name="TextBox 5"/>
          <p:cNvSpPr txBox="1">
            <a:spLocks noChangeArrowheads="1"/>
          </p:cNvSpPr>
          <p:nvPr/>
        </p:nvSpPr>
        <p:spPr bwMode="auto">
          <a:xfrm>
            <a:off x="6372200" y="2924175"/>
            <a:ext cx="244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latin typeface="Calibri" panose="020F0502020204030204" pitchFamily="34" charset="0"/>
              </a:rPr>
              <a:t>Thank you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95288" y="2420938"/>
            <a:ext cx="2447925" cy="244792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18275" y="2135188"/>
            <a:ext cx="2446338" cy="244792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2275" y="2484438"/>
            <a:ext cx="2233613" cy="232092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515100" y="2135188"/>
            <a:ext cx="2233613" cy="232092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2365421" cy="33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3841351" y="565076"/>
            <a:ext cx="45370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600" dirty="0">
                <a:solidFill>
                  <a:schemeClr val="accent6"/>
                </a:solidFill>
                <a:cs typeface="Arial" charset="0"/>
              </a:rPr>
              <a:t>When a child doesn’t do what we ask, we feel powerless and head towards our limbic system</a:t>
            </a:r>
            <a:endParaRPr lang="en-US" altLang="en-US" sz="3600" dirty="0">
              <a:solidFill>
                <a:schemeClr val="accent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6084168" y="3933824"/>
            <a:ext cx="2374900" cy="1727423"/>
          </a:xfrm>
          <a:prstGeom prst="wedgeRoundRectCallout">
            <a:avLst>
              <a:gd name="adj1" fmla="val 4109"/>
              <a:gd name="adj2" fmla="val 88053"/>
              <a:gd name="adj3" fmla="val 16667"/>
            </a:avLst>
          </a:prstGeom>
          <a:solidFill>
            <a:srgbClr val="CAF9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5543" name="TextBox 6"/>
          <p:cNvSpPr txBox="1">
            <a:spLocks noChangeArrowheads="1"/>
          </p:cNvSpPr>
          <p:nvPr/>
        </p:nvSpPr>
        <p:spPr bwMode="auto">
          <a:xfrm>
            <a:off x="6300788" y="4221163"/>
            <a:ext cx="18716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600" b="1" dirty="0">
                <a:solidFill>
                  <a:schemeClr val="accent6"/>
                </a:solidFill>
                <a:latin typeface="Calibri" panose="020F0502020204030204" pitchFamily="34" charset="0"/>
              </a:rPr>
              <a:t>Tell and show</a:t>
            </a:r>
          </a:p>
        </p:txBody>
      </p:sp>
      <p:pic>
        <p:nvPicPr>
          <p:cNvPr id="8" name="Picture 6" descr="N:\tu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99719"/>
            <a:ext cx="3067187" cy="23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2365421" cy="33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41351" y="565076"/>
            <a:ext cx="45370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600" dirty="0">
                <a:solidFill>
                  <a:schemeClr val="accent6"/>
                </a:solidFill>
                <a:cs typeface="Arial" charset="0"/>
              </a:rPr>
              <a:t>When a child doesn’t do what we ask, we feel powerless and head towards our limbic system</a:t>
            </a:r>
            <a:endParaRPr lang="en-US" altLang="en-US" sz="3600" dirty="0">
              <a:solidFill>
                <a:schemeClr val="accent6"/>
              </a:solidFill>
              <a:cs typeface="Arial" charset="0"/>
            </a:endParaRPr>
          </a:p>
        </p:txBody>
      </p:sp>
      <p:pic>
        <p:nvPicPr>
          <p:cNvPr id="11" name="Picture 5" descr="N:\tor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69" y="4210497"/>
            <a:ext cx="2982005" cy="22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692275" y="1412875"/>
            <a:ext cx="61928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dirty="0">
                <a:solidFill>
                  <a:schemeClr val="accent6"/>
                </a:solidFill>
                <a:cs typeface="Arial" charset="0"/>
              </a:rPr>
              <a:t>Once we are assertive, we can teach our children to be assertive.</a:t>
            </a:r>
            <a:endParaRPr lang="en-US" altLang="en-US" sz="5400" dirty="0">
              <a:solidFill>
                <a:schemeClr val="accent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1692275" y="1412875"/>
            <a:ext cx="61928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dirty="0">
                <a:solidFill>
                  <a:schemeClr val="accent6"/>
                </a:solidFill>
                <a:cs typeface="Arial" charset="0"/>
              </a:rPr>
              <a:t>Assertiveness is the medium through which we teach respect.</a:t>
            </a:r>
            <a:endParaRPr lang="en-US" altLang="en-US" sz="5400" dirty="0">
              <a:solidFill>
                <a:schemeClr val="accent6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96136" y="4194616"/>
            <a:ext cx="2736304" cy="2174340"/>
            <a:chOff x="5796136" y="4194616"/>
            <a:chExt cx="2736304" cy="2174340"/>
          </a:xfrm>
        </p:grpSpPr>
        <p:sp>
          <p:nvSpPr>
            <p:cNvPr id="5" name="Oval 4"/>
            <p:cNvSpPr/>
            <p:nvPr/>
          </p:nvSpPr>
          <p:spPr>
            <a:xfrm>
              <a:off x="5796136" y="4941168"/>
              <a:ext cx="2736304" cy="64807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4" descr="N:\res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433" y="4194616"/>
              <a:ext cx="2491432" cy="217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dandeliondaynursery.com/2%20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20888"/>
            <a:ext cx="3887788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cache4.asset-cache.net/xc/dv1005024.jpg?v=1&amp;c=IWSAsset&amp;k=2&amp;d=91F5CCEF208281FDCB5C43E694ACC71BEC2685C73D1283219935FD3C2441E9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/>
          <a:stretch>
            <a:fillRect/>
          </a:stretch>
        </p:blipFill>
        <p:spPr bwMode="auto">
          <a:xfrm>
            <a:off x="467544" y="3019425"/>
            <a:ext cx="4032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611188" y="404813"/>
            <a:ext cx="806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4800" dirty="0" smtClean="0">
                <a:solidFill>
                  <a:schemeClr val="accent6"/>
                </a:solidFill>
                <a:latin typeface="+mn-lt"/>
              </a:rPr>
              <a:t>The brain functions optimally when a child feels </a:t>
            </a:r>
            <a:r>
              <a:rPr lang="en-GB" altLang="en-US" sz="4800" b="1" dirty="0" smtClean="0">
                <a:solidFill>
                  <a:srgbClr val="00B050"/>
                </a:solidFill>
                <a:latin typeface="+mn-lt"/>
              </a:rPr>
              <a:t>safe</a:t>
            </a:r>
            <a:r>
              <a:rPr lang="en-GB" altLang="en-US" sz="4800" dirty="0" smtClean="0"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1143000" y="954022"/>
            <a:ext cx="5995231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800" b="1" dirty="0">
                <a:solidFill>
                  <a:schemeClr val="accent6"/>
                </a:solidFill>
                <a:cs typeface="Arial" charset="0"/>
              </a:rPr>
              <a:t>Dealing with conflict</a:t>
            </a:r>
            <a:endParaRPr lang="en-GB" altLang="en-US" sz="4800" dirty="0">
              <a:solidFill>
                <a:schemeClr val="accent6"/>
              </a:solidFill>
              <a:cs typeface="Arial" charset="0"/>
            </a:endParaRPr>
          </a:p>
          <a:p>
            <a:r>
              <a:rPr lang="en-GB" altLang="en-US" sz="1100" dirty="0">
                <a:solidFill>
                  <a:schemeClr val="accent6"/>
                </a:solidFill>
                <a:latin typeface="Times New Roman" pitchFamily="18" charset="0"/>
              </a:rPr>
              <a:t> </a:t>
            </a:r>
            <a:endParaRPr lang="en-GB" altLang="en-US" sz="2400" dirty="0">
              <a:solidFill>
                <a:schemeClr val="accent6"/>
              </a:solidFill>
            </a:endParaRPr>
          </a:p>
        </p:txBody>
      </p:sp>
      <p:pic>
        <p:nvPicPr>
          <p:cNvPr id="4" name="Picture 4" descr="N:\confli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11" y="2348880"/>
            <a:ext cx="5173116" cy="406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5515694" cy="548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5576" y="2061443"/>
            <a:ext cx="6121400" cy="2879725"/>
            <a:chOff x="755576" y="2061443"/>
            <a:chExt cx="6121400" cy="2879725"/>
          </a:xfrm>
        </p:grpSpPr>
        <p:sp>
          <p:nvSpPr>
            <p:cNvPr id="6" name="Oval Callout 5"/>
            <p:cNvSpPr/>
            <p:nvPr/>
          </p:nvSpPr>
          <p:spPr>
            <a:xfrm>
              <a:off x="755576" y="2061443"/>
              <a:ext cx="6121400" cy="2879725"/>
            </a:xfrm>
            <a:prstGeom prst="wedgeEllipseCallout">
              <a:avLst>
                <a:gd name="adj1" fmla="val -41244"/>
                <a:gd name="adj2" fmla="val 68035"/>
              </a:avLst>
            </a:prstGeom>
            <a:solidFill>
              <a:srgbClr val="F4F6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7043" name="Text Box 6"/>
            <p:cNvSpPr txBox="1">
              <a:spLocks noChangeArrowheads="1"/>
            </p:cNvSpPr>
            <p:nvPr/>
          </p:nvSpPr>
          <p:spPr bwMode="auto">
            <a:xfrm>
              <a:off x="1907704" y="2636912"/>
              <a:ext cx="4164484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3200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Did you like it?</a:t>
              </a:r>
            </a:p>
            <a:p>
              <a:pPr eaLnBrk="1" hangingPunct="1"/>
              <a:r>
                <a:rPr lang="en-GB" altLang="en-US" sz="3200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Go </a:t>
              </a:r>
              <a:r>
                <a:rPr lang="en-GB" altLang="en-US" sz="3200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and tell ___ “I don’t like it when you_____”</a:t>
              </a:r>
              <a:endParaRPr lang="en-US" altLang="en-US" sz="3200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8688" y="642938"/>
            <a:ext cx="5572125" cy="1428750"/>
            <a:chOff x="928688" y="642938"/>
            <a:chExt cx="5572125" cy="1428750"/>
          </a:xfrm>
        </p:grpSpPr>
        <p:sp>
          <p:nvSpPr>
            <p:cNvPr id="3" name="Right Arrow 2"/>
            <p:cNvSpPr/>
            <p:nvPr/>
          </p:nvSpPr>
          <p:spPr>
            <a:xfrm>
              <a:off x="928688" y="642938"/>
              <a:ext cx="5572125" cy="1428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0661" name="Text Box 2"/>
            <p:cNvSpPr txBox="1">
              <a:spLocks noChangeArrowheads="1"/>
            </p:cNvSpPr>
            <p:nvPr/>
          </p:nvSpPr>
          <p:spPr bwMode="auto">
            <a:xfrm>
              <a:off x="1285875" y="1071563"/>
              <a:ext cx="4786313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3200" b="1" dirty="0">
                  <a:solidFill>
                    <a:schemeClr val="accent6"/>
                  </a:solidFill>
                  <a:cs typeface="Arial" charset="0"/>
                </a:rPr>
                <a:t>Go to the victim first</a:t>
              </a:r>
              <a:endParaRPr lang="en-US" altLang="en-US" sz="3200" dirty="0">
                <a:solidFill>
                  <a:schemeClr val="accent6"/>
                </a:solidFill>
                <a:cs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1920" y="4149724"/>
            <a:ext cx="4711055" cy="2231603"/>
            <a:chOff x="3851920" y="4149724"/>
            <a:chExt cx="4711055" cy="2231603"/>
          </a:xfrm>
        </p:grpSpPr>
        <p:sp>
          <p:nvSpPr>
            <p:cNvPr id="7" name="Oval Callout 6"/>
            <p:cNvSpPr/>
            <p:nvPr/>
          </p:nvSpPr>
          <p:spPr>
            <a:xfrm>
              <a:off x="3851920" y="4149724"/>
              <a:ext cx="4711055" cy="2231603"/>
            </a:xfrm>
            <a:prstGeom prst="wedgeEllipseCallout">
              <a:avLst>
                <a:gd name="adj1" fmla="val 46920"/>
                <a:gd name="adj2" fmla="val 64216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87048" name="Text Box 6"/>
            <p:cNvSpPr txBox="1">
              <a:spLocks noChangeArrowheads="1"/>
            </p:cNvSpPr>
            <p:nvPr/>
          </p:nvSpPr>
          <p:spPr bwMode="auto">
            <a:xfrm>
              <a:off x="4859338" y="4581525"/>
              <a:ext cx="3429000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3200" dirty="0">
                  <a:solidFill>
                    <a:schemeClr val="bg1"/>
                  </a:solidFill>
                  <a:latin typeface="Calibri" panose="020F0502020204030204" pitchFamily="34" charset="0"/>
                </a:rPr>
                <a:t>Then give them the words for what they </a:t>
              </a:r>
              <a:r>
                <a:rPr lang="en-GB" altLang="en-US" sz="3200" b="1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DO</a:t>
              </a:r>
              <a:r>
                <a:rPr lang="en-GB" altLang="en-US" sz="32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GB" altLang="en-US" sz="3200" dirty="0">
                  <a:solidFill>
                    <a:schemeClr val="bg1"/>
                  </a:solidFill>
                  <a:latin typeface="Calibri" panose="020F0502020204030204" pitchFamily="34" charset="0"/>
                </a:rPr>
                <a:t>want</a:t>
              </a:r>
              <a:endParaRPr lang="en-US" altLang="en-US" sz="32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9" name="Picture 6" descr="N:\fac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98" y="241189"/>
            <a:ext cx="238358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1331913" y="836613"/>
            <a:ext cx="6696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600" dirty="0">
                <a:solidFill>
                  <a:schemeClr val="accent2"/>
                </a:solidFill>
                <a:cs typeface="Arial" charset="0"/>
              </a:rPr>
              <a:t>Give children an assertive voice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971550" y="819150"/>
            <a:ext cx="66960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6600" dirty="0">
                <a:solidFill>
                  <a:schemeClr val="accent2"/>
                </a:solidFill>
                <a:cs typeface="Arial" charset="0"/>
              </a:rPr>
              <a:t>This is not the same as them being rude!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59224"/>
            <a:ext cx="3613026" cy="258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/>
          </p:cNvSpPr>
          <p:nvPr/>
        </p:nvSpPr>
        <p:spPr bwMode="auto">
          <a:xfrm>
            <a:off x="428625" y="491195"/>
            <a:ext cx="769441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b="1" dirty="0">
                <a:solidFill>
                  <a:schemeClr val="accent2"/>
                </a:solidFill>
                <a:cs typeface="Arial" charset="0"/>
              </a:rPr>
              <a:t>Dealing with tale telling</a:t>
            </a:r>
            <a:endParaRPr lang="en-GB" altLang="en-US" sz="5400" dirty="0">
              <a:solidFill>
                <a:schemeClr val="accent2"/>
              </a:solidFill>
              <a:cs typeface="Arial" charset="0"/>
            </a:endParaRPr>
          </a:p>
          <a:p>
            <a:r>
              <a:rPr lang="en-GB" altLang="en-US" sz="1400" dirty="0">
                <a:solidFill>
                  <a:schemeClr val="accent2"/>
                </a:solidFill>
                <a:latin typeface="Times New Roman" pitchFamily="18" charset="0"/>
              </a:rPr>
              <a:t> </a:t>
            </a:r>
            <a:endParaRPr lang="en-GB" altLang="en-US" sz="3200" dirty="0">
              <a:solidFill>
                <a:schemeClr val="accent2"/>
              </a:solidFill>
            </a:endParaRPr>
          </a:p>
        </p:txBody>
      </p:sp>
      <p:pic>
        <p:nvPicPr>
          <p:cNvPr id="4" name="Picture 4" descr="N:\mrm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5" r="30583"/>
          <a:stretch/>
        </p:blipFill>
        <p:spPr bwMode="auto">
          <a:xfrm>
            <a:off x="5220072" y="1452855"/>
            <a:ext cx="3816846" cy="540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851920" y="1857375"/>
            <a:ext cx="4649143" cy="3929063"/>
          </a:xfrm>
          <a:prstGeom prst="wedgeEllipseCallout">
            <a:avLst>
              <a:gd name="adj1" fmla="val -76351"/>
              <a:gd name="adj2" fmla="val 43452"/>
            </a:avLst>
          </a:prstGeom>
          <a:solidFill>
            <a:srgbClr val="F4F6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4714875" y="2643188"/>
            <a:ext cx="32861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‘He ______.’</a:t>
            </a:r>
          </a:p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‘Are you telling me that to be helpful or hurtful?’</a:t>
            </a:r>
          </a:p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‘Hurtful’ / ’helpful’</a:t>
            </a:r>
          </a:p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‘What could you do that would be helpful?’</a:t>
            </a:r>
          </a:p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‘I don’t know’</a:t>
            </a:r>
          </a:p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‘You could say would you like some help____’.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 descr="N:\mrm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5" r="30583"/>
          <a:stretch/>
        </p:blipFill>
        <p:spPr bwMode="auto">
          <a:xfrm>
            <a:off x="323528" y="0"/>
            <a:ext cx="3133268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971550" y="1268413"/>
            <a:ext cx="6985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2"/>
                </a:solidFill>
                <a:cs typeface="Arial" charset="0"/>
              </a:rPr>
              <a:t>What you focus on, you get more of...</a:t>
            </a:r>
            <a:endParaRPr lang="en-US" altLang="en-US" sz="4400" dirty="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4" name="Picture 5" descr="N:\to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3268"/>
            <a:ext cx="4394894" cy="33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539750" y="476250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>
                <a:solidFill>
                  <a:srgbClr val="0070C0"/>
                </a:solidFill>
              </a:rPr>
              <a:t>Making choices</a:t>
            </a:r>
            <a:endParaRPr lang="en-US" altLang="en-US" sz="6000" b="1">
              <a:solidFill>
                <a:srgbClr val="0070C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06" y="2420937"/>
            <a:ext cx="3447826" cy="335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313" y="4149725"/>
            <a:ext cx="82073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person you can MAKE change is yourself…..</a:t>
            </a:r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684213" y="1341438"/>
            <a:ext cx="784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chemeClr val="accent2"/>
                </a:solidFill>
                <a:cs typeface="Arial" charset="0"/>
              </a:rPr>
              <a:t>Can you MAKE a child change?</a:t>
            </a:r>
          </a:p>
        </p:txBody>
      </p:sp>
      <p:sp>
        <p:nvSpPr>
          <p:cNvPr id="79876" name="TextBox 4"/>
          <p:cNvSpPr txBox="1">
            <a:spLocks noChangeArrowheads="1"/>
          </p:cNvSpPr>
          <p:nvPr/>
        </p:nvSpPr>
        <p:spPr bwMode="auto">
          <a:xfrm>
            <a:off x="611188" y="404813"/>
            <a:ext cx="784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accent2"/>
                </a:solidFill>
                <a:cs typeface="Arial" charset="0"/>
              </a:rPr>
              <a:t>Can you MAKE a person change?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2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11188" y="549275"/>
            <a:ext cx="77057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4400" dirty="0" smtClean="0">
                <a:solidFill>
                  <a:schemeClr val="accent6"/>
                </a:solidFill>
                <a:latin typeface="+mn-lt"/>
              </a:rPr>
              <a:t>How were we taught to behave?</a:t>
            </a:r>
          </a:p>
          <a:p>
            <a:pPr eaLnBrk="1" hangingPunct="1">
              <a:defRPr/>
            </a:pPr>
            <a:endParaRPr lang="en-GB" altLang="en-US" sz="4400" dirty="0" smtClean="0">
              <a:solidFill>
                <a:schemeClr val="accent6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GB" altLang="en-US" sz="4400" dirty="0" smtClean="0">
                <a:solidFill>
                  <a:schemeClr val="accent6"/>
                </a:solidFill>
                <a:latin typeface="+mn-lt"/>
              </a:rPr>
              <a:t>How were we disciplined as children?</a:t>
            </a:r>
          </a:p>
          <a:p>
            <a:pPr eaLnBrk="1" hangingPunct="1">
              <a:defRPr/>
            </a:pPr>
            <a:endParaRPr lang="en-GB" altLang="en-US" sz="4400" dirty="0" smtClean="0">
              <a:latin typeface="Comic Sans MS" pitchFamily="66" charset="0"/>
            </a:endParaRPr>
          </a:p>
          <a:p>
            <a:pPr eaLnBrk="1" hangingPunct="1">
              <a:defRPr/>
            </a:pPr>
            <a:endParaRPr lang="en-GB" altLang="en-US" sz="2800" dirty="0" smtClean="0">
              <a:latin typeface="Comic Sans MS" pitchFamily="66" charset="0"/>
            </a:endParaRPr>
          </a:p>
        </p:txBody>
      </p:sp>
      <p:pic>
        <p:nvPicPr>
          <p:cNvPr id="3" name="Picture 4" descr="Image result for coloured thought 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17826"/>
            <a:ext cx="2944147" cy="206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2"/>
          <p:cNvSpPr txBox="1">
            <a:spLocks noChangeArrowheads="1"/>
          </p:cNvSpPr>
          <p:nvPr/>
        </p:nvSpPr>
        <p:spPr bwMode="auto">
          <a:xfrm>
            <a:off x="971550" y="765175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000" dirty="0">
                <a:solidFill>
                  <a:schemeClr val="accent2"/>
                </a:solidFill>
                <a:latin typeface="Calibri" panose="020F0502020204030204" pitchFamily="34" charset="0"/>
              </a:rPr>
              <a:t>The power of FREE WILL…</a:t>
            </a:r>
          </a:p>
        </p:txBody>
      </p:sp>
      <p:pic>
        <p:nvPicPr>
          <p:cNvPr id="80899" name="Picture 4" descr="http://www.smokenders.com/new/smo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57338"/>
            <a:ext cx="2989263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6" descr="http://www.storiesofwisdom.com/images/miserable-msthomp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44900"/>
            <a:ext cx="2479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8" descr="http://www.neldat.org/cms/uploads/alcohol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2133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 descr="http://www.bookashop.co.uk/images/books/small/8EP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29013"/>
            <a:ext cx="309086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913" y="1268413"/>
            <a:ext cx="4032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>
                <a:ln w="127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Should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738" y="4076700"/>
            <a:ext cx="4032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>
                <a:ln w="127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Could</a:t>
            </a:r>
          </a:p>
        </p:txBody>
      </p:sp>
      <p:sp>
        <p:nvSpPr>
          <p:cNvPr id="4" name="Right Arrow 3"/>
          <p:cNvSpPr/>
          <p:nvPr/>
        </p:nvSpPr>
        <p:spPr>
          <a:xfrm rot="2185836">
            <a:off x="3490913" y="3028950"/>
            <a:ext cx="2016125" cy="57626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2"/>
          <p:cNvSpPr txBox="1">
            <a:spLocks noChangeArrowheads="1"/>
          </p:cNvSpPr>
          <p:nvPr/>
        </p:nvSpPr>
        <p:spPr bwMode="auto">
          <a:xfrm>
            <a:off x="827088" y="476250"/>
            <a:ext cx="77771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200" dirty="0">
                <a:cs typeface="Arial" charset="0"/>
              </a:rPr>
              <a:t>If I try to change YOU and it doesn’t work I feel frustrated and powerless….</a:t>
            </a:r>
          </a:p>
          <a:p>
            <a:pPr eaLnBrk="1" hangingPunct="1"/>
            <a:endParaRPr lang="en-GB" altLang="en-US" sz="2000" dirty="0"/>
          </a:p>
        </p:txBody>
      </p:sp>
      <p:pic>
        <p:nvPicPr>
          <p:cNvPr id="82947" name="Picture 3" descr="http://2.bp.blogspot.com/_B34tZwMMh7E/SaO9xxq9NnI/AAAAAAAAByU/m7TvvEJ-asw/s400/Angry+Woma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08150"/>
            <a:ext cx="35179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3" y="2997200"/>
            <a:ext cx="777557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part of my brain am I likely to be functioning in then?</a:t>
            </a:r>
          </a:p>
          <a:p>
            <a:pPr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827088" y="476250"/>
            <a:ext cx="77771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chemeClr val="accent2"/>
                </a:solidFill>
                <a:cs typeface="Arial" charset="0"/>
              </a:rPr>
              <a:t>If I try to change YOU and it doesn’t work I feel </a:t>
            </a:r>
            <a:r>
              <a:rPr lang="en-GB" altLang="en-US" sz="2800" dirty="0" smtClean="0">
                <a:solidFill>
                  <a:schemeClr val="accent2"/>
                </a:solidFill>
                <a:cs typeface="Arial" charset="0"/>
              </a:rPr>
              <a:t>frustrated </a:t>
            </a:r>
            <a:r>
              <a:rPr lang="en-GB" altLang="en-US" sz="2800" dirty="0">
                <a:solidFill>
                  <a:schemeClr val="accent2"/>
                </a:solidFill>
                <a:cs typeface="Arial" charset="0"/>
              </a:rPr>
              <a:t>by you which puts you in charge of me and makes me feel powerless and start to blame and lash out….</a:t>
            </a:r>
          </a:p>
          <a:p>
            <a:pPr eaLnBrk="1" hangingPunct="1"/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101380" name="TextBox 3"/>
          <p:cNvSpPr txBox="1">
            <a:spLocks noChangeArrowheads="1"/>
          </p:cNvSpPr>
          <p:nvPr/>
        </p:nvSpPr>
        <p:spPr bwMode="auto">
          <a:xfrm>
            <a:off x="1042988" y="4941888"/>
            <a:ext cx="6697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600">
                <a:solidFill>
                  <a:schemeClr val="accent2"/>
                </a:solidFill>
                <a:cs typeface="Arial" charset="0"/>
              </a:rPr>
              <a:t>I will BLAME and ATTACK….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data:image/jpg;base64,/9j/4AAQSkZJRgABAQAAAQABAAD/2wCEAAkGBhAQDw8PDQ8PDw8QEA8QDQ8PDQ8MDQwNFBAVFBQQFBIXHSgeFxkjGRUUHy8gIycpLCwsFR4xNTAqNSYrLCkBCQoKDgwOGg8PGS8kHCQsLyksLS4qKiksKSkpNDUqLCkpKSwwLCopNikpLCkpNSwsKSkpKSkpKSwsKSksKSwsLP/AABEIAOAA4QMBIgACEQEDEQH/xAAcAAACAwEBAQEAAAAAAAAAAAAAAQQFBgMHAgj/xABIEAACAQICBQgHAgsGBwAAAAAAAQIDEQQFEhMhMVEGByJBYXGBsRQjMnKRocFS0SQzQlRic4KSk7LCFVOio9LhFzRDY4Pi8P/EABoBAQACAwEAAAAAAAAAAAAAAAABAgMEBQb/xAArEQEAAgECBAYBBAMAAAAAAAAAAQIDBBESITEyEzNBUXGRUhQiQmEFgbH/2gAMAwEAAhEDEQA/APcQAAABXONTG04u0qlOL4SnGL+ZG6YiZdwOcK8ZezKMu6SZ93JQYCuFwGArhcBgK4XAYCuFwGArhcBgK4AMAAAABACGIAAYgAYCGAAAAAmMqOVmYPD4HFVo7JRpS0HwnLoxfxaImdo3WrXimIYDl9zhVHUnhcDNwhBuNatF2nUn1xi+qK49Z53OTk7ybk+Muk/iwZHxOLUNG6vd27jiXvbJbd6vFhpgptCVCvKPszlH3ZOPkSYcp8ZS9nFV48PXTa+DZDIuYexfgytJnfbdfJWvDvs0UeXOYTX/ADlfZwlZn0uWeYfnlf8AfMvlMrxk/wBL6E8ta9onbdTHjx2rE8MfSxfODmSqqmsZWs992m93U2thKXLfMfzyv+8vuMi3fFLx/lLMte9o25qY8WOd/wBsdfZcYjnBzKEdJYyre/XoyXwaPrDc5WZ1Y6UsVJWej0adOF+vbZGYzaXQXf8AQWTfiu+UvoW47cG+8qTix+Ltwx09mvXL/Mvzuf7tP7iNX51c0pSssSpLZsnRpTXkU5RZvP1j8BivebdZNRix1pyrH09BjzkZm9vpLV9tlSpWV+Gwa5x8y/Of8qj/AKTMQ3LuXkNmPxb79Wf9Pi27Y+mgp88GZwe2pRqfrMPH+mxK/wCLeY1kpRlSo6OxqnSjJTfF6d7eDPOa8ywyr8W3+k/oZ75LxXq0seHFbJ2w23/E3M/7+P8AAo/cfS5z8y/vofwKf3GUAweNf8pbv6XD+EfTWLnRzL+9p/wIDXOnmX95S/gRMkCHjZPyR+lw/hH03OH53MbH26eHqfsTpv5Ms8PzyP8A6uE73Ct9GjzUC0ajJHqrbQ4J/i9dw3O7g5fjKWIh+zCa+TL/ACPljhMbN08NOTmo6bjKnKDUbpX27N7R4Gb3mfp/heIlwoJfGovuNjDqb2vFZaOq0GLHjm9d+T1pDEM6ThEAwADJc6NbRyyqvtTpR/xp/Q1piOd2pbARX2q9P5Rk/oYs3lz8NjSxvmr8vGyszX2oLu8yzKvNJWnF8LO3icfF3PTajsWhGzH8W+9EN5+vsP8AeRyxOcxnHRUZLxReuK+++yl9RjmsxEpmTLoS95+SJ5Byb8VfjKROKZO6WXD5cKultxT7FLyLQq8JtxM3wUvMtCcnWPhXB0n5V2cvoR72dMnXqY98v5jjnb2R8SRlS9TDub+bLT5UfLHXz5+Esz2Z/jn7yXkaEzuM21//ACL+YYOsmr7Y+WiSFN7H3MZ8Vn0Zdz8jDHVtT0UNZhSx84K0WrXvayYqpHZvxETHNxrWms7wu8sxcqmlpW2WtZWJ5WZGujPvXkyzNPJG1p2dTBMzSJlGxtaUYpxte/WQ1mlRb4x+aJmNV0iC6Rem23NTJxcXKXVZw+uHwZ0jnEeuMl8GRNUColuGjHF8nu2uR8jsZjaEcRhqUZUpOSTlVhCTcXZ7H2noPNtyVxODqYmWKpqGnCnGFpxne0pN7vAn81lHRynC9usl8akjWm7i09K7XhydTrcl+LHO2wGAG25oAAADAc8c/wAEw6417/CEvvN8ec880/VYSPGpVfwgvvMGo8uW3oo3z1eVkGvhlUqSUm1aMdxPIkKsVWmm7OSioricim8bzD02SInaJ6I0shh9uXyI2MyhQjdTb29aRekHNn0V3syUy2mY5sGXBjiszs+spjajHx8yYRsuXqod31JJjv3Sz442pCry7bWqvs/qLQq8pXrKr7vNloTl6q4Oz/apzx+z3Mm5crUqfuogZ49q7izwcfV0/dj5F7eXDHj55rOpnZbcRH9Yv5jRmdw+3Ew99+TYw+quq/jH9tCcsS+hLuOxwxv4uXd9TDXq27cqyoqpwZ2qs4NnRhxL9V1kq6Eve+iLEgZMvV/tMnmjk7pdfB5cI+K6vEj6JJxG9dxxsTXotaHPRGon2KxO6vC/Q3N9T0crwS/7V/jJs0RTcjqejl+CXDD0vnG5cnZp2w8nl53t8yAACzGAAAEeZc80/wDk1+uf8p6aeZc81J/gcur1sfHos19T5ct3QefV5mVU9uJj73ki1K2FJvEt2dld3ts3bPM5eP1ehzRvt8rIgZvuXiTyBmq3dzIx9y2bslIwS9XD3Udpbn3HxhPxcPdR91X0Zdz8is9y9eVI+Fdk2+q+2P1LMrclXRm+M/Jf7lkWyd0qYOyFJnj6Xgi4oLoR91eRS5xtqPwXyLyC2LuXkXydlYYsPmXkS3PuM/gNuIh3yf8AhZf1fZfc/IosqX4Qvdl5E4u2yNRzvSP7X5GzB+rfh5kkiZo7U/FGGvWGzk7ZUVWRxbHUmc7nSiHBtbm0eUL1S75eZNIuUr1MPHzZKOdful3MUfsj4cK+/wADkda2852JhaSAdgSJRL9K5DDRwmFjwoUV/lxJ5xwVPRp04/ZhBfCKR3O3HR463OZACAlBgAABmOcPIZYvBSVNaVWk1Vppb5WVpRXa034pGnEytqxaJiV8d5paLR6PzM11Pf8AAD2rlHza4XFzdWEpYerLbNwSlCb+04Pr7UUT5muGMv30Lf1HKtpckTy5vRU/yOG0c52l5inch5gr27j1OfM3U/JxVPxpSX1IuI5lsRLdiqH7tREVwZInfZa+swWrtxPO8vqXhbrjs8Ook2NhHmUxkHeGIw74300n8jnmXNlj6K0oxhWileTpTV48dkrEXw3id9lsWrxTG02hkaVGMVaKSW+y4n1c5yxEU2nJJrY77LPvHUqwT0XKN+GkjDNbesNmMmP0tH2qsVS0p34v6lwcqdDTlo01Kct+jCMpytxslclywlRb6VVd9KcfNF78UxHJjx8NZmd+qLiH0Je6/Ip8nj659kX5o0E8urThN06NWattcKNSaXwRXYDLKtOpJ1KVSGy3Tpzhfb2otTeKSx5NrZa800+alNSVpJNcGro+2uIjB0bfKUPE4CloSerje2zZYoa1FLcjS4r2Jd31KSrSNrDafVoaqkb8oW+XRtSp+6STlhY2hBfoo6mtbnMt6kbVhGrbz4PurvZ8F4QDph4aU4R+1KMfjJI5k3JIaWKw0eOIoLw1sSY6q25RMv0ukFhgdx44rAMAAAAAAAAAAAAAAAFJX2Pc9/ahgBRYrkbhKml6qMdLf0U0/BlFX5saF+hCml1aK0Ld6ZugA83znm8hSoSqqbjUhZ03TbjOE77JKas0aTkFm9TE4KLrycqtKcqNSb3zcbNSfa4teKZZ8oYXw1Re7/MjNc3D0ZY2lwqU5r9qLX9IGqzTNaOFpSrYioqdOO+TvtfUkut9h5jnHPqoyawmBdSCeyderq3JcVCKdvFkjnDlPFYnVXeqodGMep1GulK3HqMXiOT/AGAbLIOeDCYmap47BRw7bsqi0cRSXvXiml27T0L+xcHUipej4ecZJOLVKm1JPrTseArJdF7j1XmxzKTpzw023oLTpX6o3tKPxt8yJrE+i0WmOktDW5GZfL2sHQ8Kaj5HlXLbm8lUxdSGC1eHgraMI2SUbe077X1s9uMly3y9t068Nk42cZdalF3RHBX2W8W/vP282w/IOpGrTg6rqUlF62Sgkr2Vop8d+4vsr5stdUg562nQek5SvFT0bdG11vb7Nx6TlGJhXo060YxTkuklFXjJb18SfYpOHHPoyxqs0dLS88qcy+FbusTiF3qk/ocJ8ydH8nGVV30oP6npVhkeBj9lv1mf8nl8uZKPVjZeOHj9JHTLOZ+VDEUa3pcZqlVhUcdQ05aMk7X0j0wCPAx+xOtzzG02/wCAAAztQAAAAAAAIYAAAACAGADAQwAAACLmdLSo1Ire4u3etp5/hM7WX4udSpTnKjVgozcFeUGndSt172ekkDGZHQq304Lbw2AZKpqcTKdfDzVSnOTakk00+tNPamiLWylcDT4TklToOToSajPbKEktHS4q25jrZfJb4vwV0BiK2U9hwwuf/wBm1VV0FUupRcb6PRdru/gaTMpxhdWbl9lLbcyeY5PKs9KXgupLgBs8s51cBV2VJToS4Ti5R/eiScfypwWJjqaNdVKjfRUYTt8bW3Hn+E5KJtbDXZFkVKjKEdilJpaVr2AseSNWUKlWi76LWnH9GS2P4q3wNURsLgIU23FbXvk97RJAAAAAAAAAAAAAAAAABAMTAYCGAAAAIYCAYhgAgGAAIYmBDzHLI1o7UlJezK3yfYZupgdFuMlZrqNiRcbgY1Vt2SXsy4f7AZmFBI4V5O91vW1EqvGVOThPY18GupojVkBrcvxWtpxnxXS7JdaJJmOTeO0ZulJ7J7Ydk+HivI0yAYhgAAAAAAAAAAAAIYAAAACAYCGAAAhgAAIYAIYAAAAAfMpJJt7Et7exJBOaSbbSSV227JLiYPlJyiliW6NBuNBbJSWx1v8A18wPvNM9jXrydLbCK0Iy+3bfJdgtbeJWYXB2VkWFOhOK6UXbjZ2A4xrOMlJbGmmu9G/wlfWU4TX5UU+522mCrU7bTY8nqulh4fo3i/BgWQAAAAAAAAAACGAAKwwABDAAAAAAEAwEMAAQAMBIAGKTtt6usDM8oc1c26FJ2itlWS/K/QXZxAhcoc7liG6NFtUU+nJf9V/6fM55TkEqm5aMFvm1s7lxZY5PyeulOorR6o7nP/Y0sIJJJKyWxJbkBEwWU0qS6EU5dc5bZP7vAlzgmmmk096aumMAMnnGXaqdl7EtsOziiTyVxFnOk+yUfJ/QuMzwesptflLbHv4GWwlbVVoT6k7S917GgNoMSYwEMTklvaV93aMAAAAAAAAAAAEwAAAAAAAAAAAAuAxAAAAAZfM8BKnJ6Oy7vCVrrfezNQc69CM4uM1dP/64FXlOfqo1TrWhW6uqFX3eD7C4MfnGW6t2ltg36upu2/ZfBkzJc/lFqjiXfqp1X8oy+8DSiBAAGZz7A6M3JLoz2rsfWjTEbMMIqsHHr3xfBgQcBnVOOHjKtNRcei09spNbrLe9lisx3KmpO6w8dCP25K833Lcj4XJ+rKVtCyvvk0kvvLGGQU6UJVKr03CMpW9mGxX8QMli8dCMr16t5y3aUnKcvDeankvmDlem22rXhfel1o89wOVp1ZVZK8pSbu+3qNxyXh639lgasAAAAAAAAAEDZFdcTxAEu4rkN4g+XiAJ2kGmiA8SfLxLAsdNBporHimfLxTAtdNC1iKl4tny8YwLjWINYikeNkc5Y+fUBa4/NqdGN5u7fsxW2UjNYzlPiZ31KjSXVs05/F7PkfGKlVnJycIPdbpyT8iNPXdVGn41ZL+kCux9HFYhWq4io43T0dK0bp7NiJcKMlBRm9Jr8rrCUsX1UKHjWqf6AXpT9qlQ8KlR/wBIG2yrFadClJvbopPta2PyJesRj8Fja9OCjox2X3N9buS1mlXrj8wNLrEGsRnFmVT7PzH/AGhV+z8wNHpog55P8Gq2642+LKl46t1JHKvXxMk42ptNWabkBS0aFjS8maNtOb3eyu/eVDwVfqp07/rJW/lLTBTrwio6NNJcHLfxA0WkFyphiKnWl8TtGvLh8wLC4XISrM+lVYEu4EXWsAPjVCdImaAasCDqRaknasNWBAdAXo5YasWqAr/Rxejljqg1QFb6ML0Ys9UGqAq/RQ9E7C01QaoCq9E7B+h9haaoWqArPQuwPQlwLPVD1QFZ6EuA/Q1wLLVBqgK5YRDWFRYaoNUBB9GQ1hybqx6sCGqA1RJmrDVgRVSHqiToD0AI2qGqZI0R6IEfVgSNE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4995" name="Picture 4" descr="http://www.realisticrelationships.com/relationship-advice/wp-content/uploads/2010/11/gui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350"/>
            <a:ext cx="5200964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Box 3"/>
          <p:cNvSpPr txBox="1">
            <a:spLocks noChangeArrowheads="1"/>
          </p:cNvSpPr>
          <p:nvPr/>
        </p:nvSpPr>
        <p:spPr bwMode="auto">
          <a:xfrm>
            <a:off x="611188" y="5445125"/>
            <a:ext cx="75612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accent2"/>
                </a:solidFill>
                <a:cs typeface="Arial" charset="0"/>
              </a:rPr>
              <a:t>Guilt makes us cave in on our boundaries – this trains children to be obnoxious…</a:t>
            </a:r>
          </a:p>
          <a:p>
            <a:pPr eaLnBrk="1" hangingPunct="1"/>
            <a:endParaRPr lang="en-GB" alt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d2eosjbgw49cu5.cloudfront.net/latinaviva.com/imgname--who_should_we_blame_for_anorexia---50226711--33031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3527425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1331913" y="549275"/>
            <a:ext cx="6119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5400" dirty="0">
                <a:solidFill>
                  <a:srgbClr val="FF0000"/>
                </a:solidFill>
                <a:cs typeface="Arial" charset="0"/>
              </a:rPr>
              <a:t>BLAME!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4211638" y="333375"/>
            <a:ext cx="4681537" cy="4175125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dirty="0">
                <a:solidFill>
                  <a:schemeClr val="tx1"/>
                </a:solidFill>
                <a:latin typeface="Calibri" panose="020F0502020204030204" pitchFamily="34" charset="0"/>
              </a:rPr>
              <a:t>He made me do it!</a:t>
            </a:r>
          </a:p>
        </p:txBody>
      </p:sp>
      <p:sp>
        <p:nvSpPr>
          <p:cNvPr id="86021" name="TextBox 4"/>
          <p:cNvSpPr txBox="1">
            <a:spLocks noChangeArrowheads="1"/>
          </p:cNvSpPr>
          <p:nvPr/>
        </p:nvSpPr>
        <p:spPr bwMode="auto">
          <a:xfrm>
            <a:off x="4716463" y="558958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>
                <a:cs typeface="Arial" charset="0"/>
              </a:rPr>
              <a:t>Is revenge a good problem solving tool?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331913" y="333375"/>
            <a:ext cx="7273925" cy="5184775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dirty="0">
                <a:solidFill>
                  <a:schemeClr val="accent6"/>
                </a:solidFill>
                <a:latin typeface="Calibri" panose="020F0502020204030204" pitchFamily="34" charset="0"/>
              </a:rPr>
              <a:t>So he’s the boss of you?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716017" y="4149725"/>
            <a:ext cx="2880172" cy="1871663"/>
          </a:xfrm>
          <a:prstGeom prst="wedgeEllipseCallout">
            <a:avLst>
              <a:gd name="adj1" fmla="val 74083"/>
              <a:gd name="adj2" fmla="val 63093"/>
            </a:avLst>
          </a:prstGeom>
          <a:solidFill>
            <a:srgbClr val="F4F6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dirty="0">
                <a:solidFill>
                  <a:schemeClr val="accent6"/>
                </a:solidFill>
                <a:latin typeface="Calibri" panose="020F0502020204030204" pitchFamily="34" charset="0"/>
              </a:rPr>
              <a:t>Huh?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870075" y="981075"/>
            <a:ext cx="7273925" cy="5184775"/>
          </a:xfrm>
          <a:prstGeom prst="wedgeEllipseCallout">
            <a:avLst>
              <a:gd name="adj1" fmla="val -55769"/>
              <a:gd name="adj2" fmla="val 50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dirty="0">
                <a:solidFill>
                  <a:schemeClr val="accent6"/>
                </a:solidFill>
                <a:latin typeface="Calibri" panose="020F0502020204030204" pitchFamily="34" charset="0"/>
              </a:rPr>
              <a:t>So what could you do if you were the boss of you?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755650" y="333375"/>
            <a:ext cx="2447925" cy="1871663"/>
          </a:xfrm>
          <a:prstGeom prst="wedgeEllipseCallout">
            <a:avLst>
              <a:gd name="adj1" fmla="val -53525"/>
              <a:gd name="adj2" fmla="val 87511"/>
            </a:avLst>
          </a:prstGeom>
          <a:solidFill>
            <a:srgbClr val="F4F6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dirty="0">
                <a:solidFill>
                  <a:schemeClr val="accent6"/>
                </a:solidFill>
                <a:latin typeface="Calibri" panose="020F0502020204030204" pitchFamily="34" charset="0"/>
              </a:rPr>
              <a:t>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1547813" y="1052513"/>
            <a:ext cx="7273925" cy="5184775"/>
          </a:xfrm>
          <a:prstGeom prst="wedgeEllipseCallout">
            <a:avLst>
              <a:gd name="adj1" fmla="val -55769"/>
              <a:gd name="adj2" fmla="val 50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5400" dirty="0">
                <a:solidFill>
                  <a:schemeClr val="accent6"/>
                </a:solidFill>
                <a:latin typeface="Calibri" panose="020F0502020204030204" pitchFamily="34" charset="0"/>
              </a:rPr>
              <a:t>How sad. It must be tough having someone else running your life</a:t>
            </a:r>
            <a:r>
              <a:rPr lang="en-GB" sz="6000" dirty="0">
                <a:solidFill>
                  <a:schemeClr val="accent6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755650" y="333375"/>
            <a:ext cx="2447925" cy="1871663"/>
          </a:xfrm>
          <a:prstGeom prst="wedgeEllipseCallout">
            <a:avLst>
              <a:gd name="adj1" fmla="val -53525"/>
              <a:gd name="adj2" fmla="val 87511"/>
            </a:avLst>
          </a:prstGeom>
          <a:solidFill>
            <a:srgbClr val="F4F6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dirty="0">
                <a:solidFill>
                  <a:schemeClr val="accent6"/>
                </a:solidFill>
                <a:latin typeface="Calibri" panose="020F0502020204030204" pitchFamily="34" charset="0"/>
              </a:rPr>
              <a:t>Yes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684213" y="765175"/>
            <a:ext cx="2447925" cy="2087563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How can I get my child to get ready for school on time?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6596063" y="485775"/>
            <a:ext cx="2449512" cy="2087563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How can I get my child to eat their carrots?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684213" y="3933825"/>
            <a:ext cx="2447925" cy="2087563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How can I get my child to do their chores?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492500" y="1484313"/>
            <a:ext cx="2447925" cy="2089150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How can I get my child to do their homework?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300788" y="2852738"/>
            <a:ext cx="2447925" cy="2089150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How can I get my child to do what I say?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635375" y="4437063"/>
            <a:ext cx="2449513" cy="2087562"/>
          </a:xfrm>
          <a:prstGeom prst="wedgeEllipseCallout">
            <a:avLst>
              <a:gd name="adj1" fmla="val -65197"/>
              <a:gd name="adj2" fmla="val 26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itchFamily="66" charset="0"/>
              </a:rPr>
              <a:t>How can I get my child to tidy their room?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611188" y="549275"/>
            <a:ext cx="7705725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4400" dirty="0" smtClean="0">
                <a:solidFill>
                  <a:schemeClr val="accent6"/>
                </a:solidFill>
                <a:latin typeface="+mn-lt"/>
              </a:rPr>
              <a:t>How were we taught to behave?</a:t>
            </a:r>
          </a:p>
          <a:p>
            <a:pPr eaLnBrk="1" hangingPunct="1">
              <a:defRPr/>
            </a:pPr>
            <a:endParaRPr lang="en-GB" altLang="en-US" sz="4400" dirty="0" smtClean="0">
              <a:solidFill>
                <a:schemeClr val="accent6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GB" altLang="en-US" sz="4400" dirty="0" smtClean="0">
                <a:solidFill>
                  <a:schemeClr val="accent6"/>
                </a:solidFill>
                <a:latin typeface="+mn-lt"/>
              </a:rPr>
              <a:t>How were we disciplined as children?</a:t>
            </a:r>
          </a:p>
          <a:p>
            <a:pPr eaLnBrk="1" hangingPunct="1">
              <a:defRPr/>
            </a:pPr>
            <a:endParaRPr lang="en-GB" altLang="en-US" sz="4400" dirty="0" smtClean="0">
              <a:solidFill>
                <a:schemeClr val="accent6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GB" altLang="en-US" sz="4400" dirty="0" smtClean="0">
                <a:solidFill>
                  <a:schemeClr val="accent6"/>
                </a:solidFill>
                <a:latin typeface="+mn-lt"/>
              </a:rPr>
              <a:t>Most of us will have been disciplined by </a:t>
            </a:r>
            <a:r>
              <a:rPr lang="en-GB" altLang="en-US" sz="4400" b="1" dirty="0" smtClean="0">
                <a:solidFill>
                  <a:srgbClr val="FF0000"/>
                </a:solidFill>
                <a:latin typeface="+mn-lt"/>
              </a:rPr>
              <a:t>FEAR</a:t>
            </a:r>
            <a:r>
              <a:rPr lang="en-GB" altLang="en-US" sz="4400" dirty="0" smtClean="0">
                <a:solidFill>
                  <a:schemeClr val="accent6"/>
                </a:solidFill>
                <a:latin typeface="+mn-lt"/>
              </a:rPr>
              <a:t>!</a:t>
            </a:r>
          </a:p>
          <a:p>
            <a:pPr eaLnBrk="1" hangingPunct="1">
              <a:defRPr/>
            </a:pPr>
            <a:endParaRPr lang="en-GB" altLang="en-US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04800" y="260350"/>
            <a:ext cx="5832475" cy="654050"/>
          </a:xfrm>
          <a:prstGeom prst="wedgeRoundRectCallout">
            <a:avLst>
              <a:gd name="adj1" fmla="val -36499"/>
              <a:gd name="adj2" fmla="val 92105"/>
              <a:gd name="adj3" fmla="val 16667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accent6"/>
                </a:solidFill>
              </a:rPr>
              <a:t>How do I get my child to…?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196975"/>
            <a:ext cx="7993063" cy="558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altLang="en-US" sz="28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itchFamily="18" charset="0"/>
              </a:rPr>
              <a:t>By offering two positive choices, we help children to: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820863"/>
            <a:ext cx="79930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Focus their attention on the task we deem important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2438400"/>
            <a:ext cx="366712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Comply with our wishes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688" y="3095625"/>
            <a:ext cx="422751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Learn decision-making skills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3746500"/>
            <a:ext cx="76882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Feel empowered, thereby reducing power struggles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4395788"/>
            <a:ext cx="7524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Redirect their behaviour and learn impulse control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5043488"/>
            <a:ext cx="5200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GB" altLang="en-US" sz="280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Establish and maintain self-control</a:t>
            </a:r>
          </a:p>
        </p:txBody>
      </p:sp>
      <p:pic>
        <p:nvPicPr>
          <p:cNvPr id="91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r="26158"/>
          <a:stretch>
            <a:fillRect/>
          </a:stretch>
        </p:blipFill>
        <p:spPr bwMode="auto">
          <a:xfrm>
            <a:off x="7524750" y="5084763"/>
            <a:ext cx="13382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:\st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2791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2"/>
          <p:cNvSpPr txBox="1">
            <a:spLocks noChangeArrowheads="1"/>
          </p:cNvSpPr>
          <p:nvPr/>
        </p:nvSpPr>
        <p:spPr bwMode="auto">
          <a:xfrm>
            <a:off x="611188" y="476250"/>
            <a:ext cx="77771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CHOICES</a:t>
            </a:r>
          </a:p>
          <a:p>
            <a:pPr eaLnBrk="1" hangingPunct="1"/>
            <a:endParaRPr lang="en-GB" altLang="en-US" sz="4000" dirty="0">
              <a:cs typeface="Arial" charset="0"/>
            </a:endParaRPr>
          </a:p>
          <a:p>
            <a:pPr eaLnBrk="1" hangingPunct="1"/>
            <a:r>
              <a:rPr lang="en-GB" altLang="en-US" sz="3600" dirty="0">
                <a:solidFill>
                  <a:srgbClr val="FF0000"/>
                </a:solidFill>
                <a:cs typeface="Arial" charset="0"/>
              </a:rPr>
              <a:t>Usually we give a positive and a negative.</a:t>
            </a:r>
          </a:p>
          <a:p>
            <a:pPr eaLnBrk="1" hangingPunct="1"/>
            <a:endParaRPr lang="en-GB" altLang="en-US" sz="4000" dirty="0">
              <a:cs typeface="Arial" charset="0"/>
            </a:endParaRPr>
          </a:p>
          <a:p>
            <a:pPr eaLnBrk="1" hangingPunct="1"/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Eat your tea or starve!</a:t>
            </a:r>
          </a:p>
          <a:p>
            <a:pPr eaLnBrk="1" hangingPunct="1"/>
            <a:endParaRPr lang="en-GB" altLang="en-US" sz="4000" dirty="0">
              <a:solidFill>
                <a:schemeClr val="accent6"/>
              </a:solidFill>
              <a:cs typeface="Arial" charset="0"/>
            </a:endParaRPr>
          </a:p>
          <a:p>
            <a:pPr eaLnBrk="1" hangingPunct="1"/>
            <a:r>
              <a:rPr lang="en-GB" altLang="en-US" sz="4000" dirty="0">
                <a:solidFill>
                  <a:schemeClr val="accent6"/>
                </a:solidFill>
                <a:cs typeface="Arial" charset="0"/>
              </a:rPr>
              <a:t>Do what I say or you’ll go to bed!</a:t>
            </a:r>
          </a:p>
          <a:p>
            <a:pPr eaLnBrk="1" hangingPunct="1"/>
            <a:endParaRPr lang="en-GB" altLang="en-US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971550" y="1268413"/>
            <a:ext cx="6985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What you focus on, you get more of...</a:t>
            </a:r>
            <a:endParaRPr lang="en-US" altLang="en-US" sz="4400" dirty="0">
              <a:solidFill>
                <a:schemeClr val="accent6"/>
              </a:solidFill>
              <a:cs typeface="Arial" charset="0"/>
            </a:endParaRPr>
          </a:p>
        </p:txBody>
      </p:sp>
      <p:pic>
        <p:nvPicPr>
          <p:cNvPr id="4" name="Picture 5" descr="N:\to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3268"/>
            <a:ext cx="4394894" cy="33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10"/>
          <p:cNvSpPr txBox="1">
            <a:spLocks noChangeArrowheads="1"/>
          </p:cNvSpPr>
          <p:nvPr/>
        </p:nvSpPr>
        <p:spPr bwMode="auto">
          <a:xfrm>
            <a:off x="395288" y="260648"/>
            <a:ext cx="80645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4400" b="1" dirty="0">
                <a:solidFill>
                  <a:schemeClr val="accent6"/>
                </a:solidFill>
                <a:cs typeface="Arial" charset="0"/>
              </a:rPr>
              <a:t>Offer 2 positive choices to accomplish the goal!</a:t>
            </a:r>
          </a:p>
          <a:p>
            <a:pPr algn="ctr" eaLnBrk="1" hangingPunct="1"/>
            <a:endParaRPr lang="en-GB" altLang="en-US" sz="4400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pic>
        <p:nvPicPr>
          <p:cNvPr id="9523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2"/>
          <a:stretch>
            <a:fillRect/>
          </a:stretch>
        </p:blipFill>
        <p:spPr bwMode="auto">
          <a:xfrm>
            <a:off x="251941" y="1700659"/>
            <a:ext cx="16557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2"/>
          <a:stretch>
            <a:fillRect/>
          </a:stretch>
        </p:blipFill>
        <p:spPr bwMode="auto">
          <a:xfrm>
            <a:off x="7092950" y="1701453"/>
            <a:ext cx="165576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47813" y="3501603"/>
            <a:ext cx="6337300" cy="2879725"/>
            <a:chOff x="1547813" y="3501603"/>
            <a:chExt cx="6337300" cy="2879725"/>
          </a:xfrm>
        </p:grpSpPr>
        <p:sp>
          <p:nvSpPr>
            <p:cNvPr id="95238" name="AutoShape 6"/>
            <p:cNvSpPr>
              <a:spLocks noChangeArrowheads="1"/>
            </p:cNvSpPr>
            <p:nvPr/>
          </p:nvSpPr>
          <p:spPr bwMode="auto">
            <a:xfrm>
              <a:off x="1547813" y="3501603"/>
              <a:ext cx="6337300" cy="2592077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solidFill>
              <a:schemeClr val="accent1">
                <a:lumMod val="90000"/>
              </a:schemeClr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1811867" y="3686751"/>
              <a:ext cx="5703570" cy="2694577"/>
            </a:xfrm>
            <a:prstGeom prst="rect">
              <a:avLst/>
            </a:prstGeom>
            <a:noFill/>
            <a:ln>
              <a:noFill/>
            </a:ln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3600" dirty="0">
                  <a:solidFill>
                    <a:schemeClr val="accent6"/>
                  </a:solidFill>
                  <a:latin typeface="Comic Sans MS" pitchFamily="66" charset="0"/>
                </a:rPr>
                <a:t>You can _____ or______. </a:t>
              </a:r>
            </a:p>
            <a:p>
              <a:pPr eaLnBrk="1" hangingPunct="1"/>
              <a:endParaRPr lang="en-GB" altLang="en-US" sz="3600" dirty="0">
                <a:solidFill>
                  <a:schemeClr val="accent6"/>
                </a:solidFill>
                <a:latin typeface="Comic Sans MS" pitchFamily="66" charset="0"/>
              </a:endParaRPr>
            </a:p>
            <a:p>
              <a:pPr eaLnBrk="1" hangingPunct="1"/>
              <a:r>
                <a:rPr lang="en-GB" altLang="en-US" sz="3600" dirty="0">
                  <a:solidFill>
                    <a:schemeClr val="accent6"/>
                  </a:solidFill>
                  <a:latin typeface="Comic Sans MS" pitchFamily="66" charset="0"/>
                </a:rPr>
                <a:t>What’s best for you?</a:t>
              </a:r>
            </a:p>
            <a:p>
              <a:pPr eaLnBrk="1" hangingPunct="1"/>
              <a:endParaRPr lang="en-GB" altLang="en-US" sz="3600" dirty="0">
                <a:solidFill>
                  <a:schemeClr val="accent6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5040312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356100" y="2060575"/>
            <a:ext cx="1728788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3332163" y="3370263"/>
            <a:ext cx="2824162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3065463" y="4508500"/>
            <a:ext cx="3090862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62" name="TextBox 5"/>
          <p:cNvSpPr txBox="1">
            <a:spLocks noChangeArrowheads="1"/>
          </p:cNvSpPr>
          <p:nvPr/>
        </p:nvSpPr>
        <p:spPr bwMode="auto">
          <a:xfrm>
            <a:off x="6134100" y="1557338"/>
            <a:ext cx="2663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Executive state</a:t>
            </a:r>
          </a:p>
          <a:p>
            <a:pPr eaLnBrk="1" hangingPunct="1"/>
            <a:r>
              <a:rPr lang="en-GB" altLang="en-US" sz="200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= Open-ended question</a:t>
            </a:r>
            <a:endParaRPr lang="en-US" altLang="en-US" sz="2000">
              <a:solidFill>
                <a:srgbClr val="00B05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9200" y="2954338"/>
            <a:ext cx="26638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Emotional state</a:t>
            </a:r>
          </a:p>
          <a:p>
            <a:pPr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Two positive choices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4" name="TextBox 7"/>
          <p:cNvSpPr txBox="1">
            <a:spLocks noChangeArrowheads="1"/>
          </p:cNvSpPr>
          <p:nvPr/>
        </p:nvSpPr>
        <p:spPr bwMode="auto">
          <a:xfrm>
            <a:off x="6300788" y="4094163"/>
            <a:ext cx="2663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Survival state</a:t>
            </a:r>
          </a:p>
          <a:p>
            <a:pPr eaLnBrk="1" hangingPunct="1"/>
            <a:r>
              <a:rPr lang="en-GB" altLang="en-US" sz="20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= Assertive commands</a:t>
            </a:r>
            <a:endParaRPr lang="en-US" altLang="en-US" sz="200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1"/>
          <p:cNvSpPr txBox="1">
            <a:spLocks noChangeArrowheads="1"/>
          </p:cNvSpPr>
          <p:nvPr/>
        </p:nvSpPr>
        <p:spPr bwMode="auto">
          <a:xfrm>
            <a:off x="395288" y="549275"/>
            <a:ext cx="80645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Offer 2 positive choices to accomplish the goal!</a:t>
            </a:r>
          </a:p>
          <a:p>
            <a:pPr algn="ctr" eaLnBrk="1" hangingPunct="1"/>
            <a:endParaRPr lang="en-GB" altLang="en-US" sz="4400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pic>
        <p:nvPicPr>
          <p:cNvPr id="97283" name="Picture 2" descr="http://www.parrotsquawker.co.uk/squawkers-mccaw-parr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05038"/>
            <a:ext cx="38877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76475"/>
            <a:ext cx="252095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:\st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20" y="2276475"/>
            <a:ext cx="2016254" cy="19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5925" y="476250"/>
            <a:ext cx="792003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Scenarios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Think of 2 positive choices to offer in the scenario to help the child make a good </a:t>
            </a:r>
            <a:r>
              <a:rPr lang="en-GB" altLang="en-US" sz="4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decision.</a:t>
            </a:r>
            <a:endParaRPr lang="en-GB" altLang="en-US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4149725"/>
            <a:ext cx="24733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5175" y="1736725"/>
            <a:ext cx="6408738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8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itchFamily="18" charset="0"/>
              </a:rPr>
              <a:t>Consider what structures for encouragement you have/ could create.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8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8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itchFamily="18" charset="0"/>
              </a:rPr>
              <a:t>Remember that what you focus on you get more of.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8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itchFamily="18" charset="0"/>
              </a:rPr>
              <a:t>Use your assertive voice and empower others to use theirs</a:t>
            </a:r>
            <a:endParaRPr lang="en-GB" altLang="en-US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833938"/>
            <a:ext cx="2268538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0825" y="333375"/>
            <a:ext cx="49799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kern="0" smtClean="0">
                <a:solidFill>
                  <a:schemeClr val="accent2"/>
                </a:solidFill>
              </a:rPr>
              <a:t>For next time…</a:t>
            </a:r>
            <a:endParaRPr lang="en-GB" altLang="en-US" kern="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92250"/>
            <a:ext cx="21764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7"/>
          <p:cNvSpPr>
            <a:spLocks noChangeArrowheads="1"/>
          </p:cNvSpPr>
          <p:nvPr/>
        </p:nvSpPr>
        <p:spPr bwMode="auto">
          <a:xfrm>
            <a:off x="1835150" y="4292600"/>
            <a:ext cx="5724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800" b="1" dirty="0">
                <a:solidFill>
                  <a:schemeClr val="accent2"/>
                </a:solidFill>
                <a:cs typeface="Arial" charset="0"/>
              </a:rPr>
              <a:t>Enabling your child to succeed</a:t>
            </a:r>
            <a:endParaRPr lang="en-GB" altLang="en-US" sz="900" dirty="0">
              <a:solidFill>
                <a:schemeClr val="accent2"/>
              </a:solidFill>
              <a:cs typeface="Arial" charset="0"/>
            </a:endParaRPr>
          </a:p>
          <a:p>
            <a:r>
              <a:rPr lang="en-GB" altLang="en-US" sz="1000" dirty="0">
                <a:solidFill>
                  <a:schemeClr val="accent2"/>
                </a:solidFill>
              </a:rPr>
              <a:t> </a:t>
            </a: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77828" name="Text Box 10"/>
          <p:cNvSpPr txBox="1">
            <a:spLocks noChangeArrowheads="1"/>
          </p:cNvSpPr>
          <p:nvPr/>
        </p:nvSpPr>
        <p:spPr bwMode="auto">
          <a:xfrm>
            <a:off x="2420938" y="4870450"/>
            <a:ext cx="460851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chemeClr val="accent2"/>
                </a:solidFill>
                <a:cs typeface="Arial" charset="0"/>
              </a:rPr>
              <a:t>Parents’ Course</a:t>
            </a:r>
            <a:endParaRPr lang="en-US" altLang="en-US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7829" name="TextBox 1"/>
          <p:cNvSpPr txBox="1">
            <a:spLocks noChangeArrowheads="1"/>
          </p:cNvSpPr>
          <p:nvPr/>
        </p:nvSpPr>
        <p:spPr bwMode="auto">
          <a:xfrm>
            <a:off x="539750" y="476250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 dirty="0">
                <a:solidFill>
                  <a:srgbClr val="0070C0"/>
                </a:solidFill>
              </a:rPr>
              <a:t>Conscious Discipline</a:t>
            </a:r>
            <a:endParaRPr lang="en-US" altLang="en-US" sz="6000" b="1" dirty="0">
              <a:solidFill>
                <a:srgbClr val="0070C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303463" y="5805488"/>
            <a:ext cx="460851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3</a:t>
            </a:r>
            <a:endParaRPr lang="en-US" altLang="en-US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92390"/>
            <a:ext cx="1084262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3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5638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86000"/>
            <a:ext cx="5664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913" y="3500438"/>
            <a:ext cx="4329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4000">
                <a:solidFill>
                  <a:srgbClr val="0070C0"/>
                </a:solidFill>
                <a:latin typeface="Comic Sans MS" pitchFamily="66" charset="0"/>
              </a:rPr>
              <a:t>Fear of failure…..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37063"/>
            <a:ext cx="62055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2132013"/>
            <a:ext cx="24495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9388" y="5481638"/>
            <a:ext cx="8964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600" b="1" dirty="0">
                <a:solidFill>
                  <a:schemeClr val="accent6"/>
                </a:solidFill>
                <a:cs typeface="Arial" charset="0"/>
              </a:rPr>
              <a:t>Handling </a:t>
            </a:r>
            <a:r>
              <a:rPr lang="en-GB" altLang="en-US" sz="3600" b="1" dirty="0" smtClean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GB" altLang="en-US" sz="3600" b="1" dirty="0">
                <a:solidFill>
                  <a:schemeClr val="accent6"/>
                </a:solidFill>
                <a:cs typeface="Arial" charset="0"/>
              </a:rPr>
              <a:t>fussing and tantrums…</a:t>
            </a:r>
          </a:p>
        </p:txBody>
      </p:sp>
      <p:sp>
        <p:nvSpPr>
          <p:cNvPr id="99332" name="TextBox 4"/>
          <p:cNvSpPr txBox="1">
            <a:spLocks noChangeArrowheads="1"/>
          </p:cNvSpPr>
          <p:nvPr/>
        </p:nvSpPr>
        <p:spPr bwMode="auto">
          <a:xfrm>
            <a:off x="539750" y="476250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6000" b="1">
                <a:solidFill>
                  <a:srgbClr val="0070C0"/>
                </a:solidFill>
              </a:rPr>
              <a:t>Empathy</a:t>
            </a:r>
            <a:endParaRPr lang="en-US" altLang="en-US" sz="60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288" y="620713"/>
            <a:ext cx="79216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been taught that resistance causes change…..</a:t>
            </a:r>
          </a:p>
        </p:txBody>
      </p:sp>
      <p:pic>
        <p:nvPicPr>
          <p:cNvPr id="101379" name="Picture 2" descr="http://commonsenseatheism.com/wp-content/uploads/2009/05/calvin_argu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546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5"/>
          <p:cNvSpPr>
            <a:spLocks noChangeArrowheads="1"/>
          </p:cNvSpPr>
          <p:nvPr/>
        </p:nvSpPr>
        <p:spPr bwMode="auto">
          <a:xfrm>
            <a:off x="395288" y="333375"/>
            <a:ext cx="3744912" cy="201612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latin typeface="Comic Sans MS" pitchFamily="66" charset="0"/>
              </a:rPr>
              <a:t>You should be dressed by now</a:t>
            </a:r>
          </a:p>
        </p:txBody>
      </p:sp>
      <p:sp>
        <p:nvSpPr>
          <p:cNvPr id="102403" name="AutoShape 5"/>
          <p:cNvSpPr>
            <a:spLocks noChangeArrowheads="1"/>
          </p:cNvSpPr>
          <p:nvPr/>
        </p:nvSpPr>
        <p:spPr bwMode="auto">
          <a:xfrm>
            <a:off x="4643438" y="836613"/>
            <a:ext cx="3744912" cy="2017712"/>
          </a:xfrm>
          <a:prstGeom prst="wedgeEllipseCallout">
            <a:avLst>
              <a:gd name="adj1" fmla="val 38171"/>
              <a:gd name="adj2" fmla="val 76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latin typeface="Comic Sans MS" pitchFamily="66" charset="0"/>
              </a:rPr>
              <a:t>We should have left half an hour ago!</a:t>
            </a:r>
          </a:p>
        </p:txBody>
      </p:sp>
      <p:sp>
        <p:nvSpPr>
          <p:cNvPr id="102404" name="AutoShape 5"/>
          <p:cNvSpPr>
            <a:spLocks noChangeArrowheads="1"/>
          </p:cNvSpPr>
          <p:nvPr/>
        </p:nvSpPr>
        <p:spPr bwMode="auto">
          <a:xfrm>
            <a:off x="1403350" y="2349500"/>
            <a:ext cx="3816350" cy="1655763"/>
          </a:xfrm>
          <a:prstGeom prst="wedgeEllipseCallout">
            <a:avLst>
              <a:gd name="adj1" fmla="val 40111"/>
              <a:gd name="adj2" fmla="val 76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latin typeface="Comic Sans MS" pitchFamily="66" charset="0"/>
              </a:rPr>
              <a:t>You shouldn’t have hit him</a:t>
            </a:r>
          </a:p>
        </p:txBody>
      </p:sp>
      <p:sp>
        <p:nvSpPr>
          <p:cNvPr id="102405" name="AutoShape 5"/>
          <p:cNvSpPr>
            <a:spLocks noChangeArrowheads="1"/>
          </p:cNvSpPr>
          <p:nvPr/>
        </p:nvSpPr>
        <p:spPr bwMode="auto">
          <a:xfrm>
            <a:off x="4859338" y="3789363"/>
            <a:ext cx="3997325" cy="1800225"/>
          </a:xfrm>
          <a:prstGeom prst="wedgeEllipseCallout">
            <a:avLst>
              <a:gd name="adj1" fmla="val 21088"/>
              <a:gd name="adj2" fmla="val 879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latin typeface="Comic Sans MS" pitchFamily="66" charset="0"/>
              </a:rPr>
              <a:t>There shouldn’t be traffic at this time</a:t>
            </a:r>
          </a:p>
        </p:txBody>
      </p:sp>
      <p:sp>
        <p:nvSpPr>
          <p:cNvPr id="102406" name="AutoShape 5"/>
          <p:cNvSpPr>
            <a:spLocks noChangeArrowheads="1"/>
          </p:cNvSpPr>
          <p:nvPr/>
        </p:nvSpPr>
        <p:spPr bwMode="auto">
          <a:xfrm>
            <a:off x="971550" y="4221163"/>
            <a:ext cx="3600450" cy="1871662"/>
          </a:xfrm>
          <a:prstGeom prst="wedgeEllipseCallout">
            <a:avLst>
              <a:gd name="adj1" fmla="val -56097"/>
              <a:gd name="adj2" fmla="val 469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latin typeface="Comic Sans MS" pitchFamily="66" charset="0"/>
              </a:rPr>
              <a:t>We don’t run in this classroom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13100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84213" y="3213100"/>
            <a:ext cx="2808287" cy="287972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27088" y="3213100"/>
            <a:ext cx="2449512" cy="295275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4213" y="765175"/>
            <a:ext cx="79216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negate the moment – what’s happening in my life isn’t good enough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4300" y="2924175"/>
            <a:ext cx="4895850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negate the thoughts...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738" y="4508500"/>
            <a:ext cx="4897437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negate the feelings...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solari-uk.co.uk/images/MJSBG%20small%20bag%20with%20key%20ring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3650"/>
            <a:ext cx="3744912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Box 1"/>
          <p:cNvSpPr txBox="1">
            <a:spLocks noChangeArrowheads="1"/>
          </p:cNvSpPr>
          <p:nvPr/>
        </p:nvSpPr>
        <p:spPr bwMode="auto">
          <a:xfrm>
            <a:off x="800100" y="620713"/>
            <a:ext cx="72739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4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 the moment is as it is!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3100"/>
            <a:ext cx="391636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288" y="620713"/>
            <a:ext cx="79216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 – seeing things from someone else’s point of view.</a:t>
            </a:r>
          </a:p>
          <a:p>
            <a:pPr>
              <a:defRPr/>
            </a:pPr>
            <a:endParaRPr lang="en-GB" sz="36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3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 understand why...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5"/>
          <p:cNvSpPr>
            <a:spLocks noChangeArrowheads="1"/>
          </p:cNvSpPr>
          <p:nvPr/>
        </p:nvSpPr>
        <p:spPr bwMode="auto">
          <a:xfrm>
            <a:off x="539750" y="765175"/>
            <a:ext cx="3455988" cy="1223665"/>
          </a:xfrm>
          <a:prstGeom prst="wedgeEllipseCallout">
            <a:avLst>
              <a:gd name="adj1" fmla="val 30664"/>
              <a:gd name="adj2" fmla="val 855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Calibri" panose="020F0502020204030204" pitchFamily="34" charset="0"/>
              </a:rPr>
              <a:t>I hate maths!</a:t>
            </a:r>
          </a:p>
        </p:txBody>
      </p:sp>
      <p:sp>
        <p:nvSpPr>
          <p:cNvPr id="107523" name="AutoShape 5"/>
          <p:cNvSpPr>
            <a:spLocks noChangeArrowheads="1"/>
          </p:cNvSpPr>
          <p:nvPr/>
        </p:nvSpPr>
        <p:spPr bwMode="auto">
          <a:xfrm>
            <a:off x="755650" y="3357563"/>
            <a:ext cx="3455988" cy="2087562"/>
          </a:xfrm>
          <a:prstGeom prst="wedgeEllipseCallout">
            <a:avLst>
              <a:gd name="adj1" fmla="val 46650"/>
              <a:gd name="adj2" fmla="val 636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latin typeface="Calibri" panose="020F0502020204030204" pitchFamily="34" charset="0"/>
              </a:rPr>
              <a:t>I don’t want to go to school.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4441602" y="1052736"/>
            <a:ext cx="3457575" cy="158432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latin typeface="Calibri" panose="020F0502020204030204" pitchFamily="34" charset="0"/>
              </a:rPr>
              <a:t>No you don’t!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643438" y="4076700"/>
            <a:ext cx="3960812" cy="1655763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latin typeface="Calibri" panose="020F0502020204030204" pitchFamily="34" charset="0"/>
              </a:rPr>
              <a:t>You’ve always loved school!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65175"/>
            <a:ext cx="332898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755650" y="1557338"/>
            <a:ext cx="32400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400" dirty="0">
                <a:solidFill>
                  <a:schemeClr val="accent6"/>
                </a:solidFill>
                <a:cs typeface="Arial" charset="0"/>
              </a:rPr>
              <a:t>Listen without the need to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1" y="1173956"/>
            <a:ext cx="3691957" cy="439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5003800" y="620713"/>
            <a:ext cx="31686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3600" dirty="0">
                <a:solidFill>
                  <a:schemeClr val="accent6"/>
                </a:solidFill>
                <a:cs typeface="Arial" charset="0"/>
              </a:rPr>
              <a:t>It’s not about </a:t>
            </a:r>
            <a:r>
              <a:rPr lang="en-GB" altLang="en-US" sz="3600" dirty="0" err="1">
                <a:solidFill>
                  <a:schemeClr val="accent6"/>
                </a:solidFill>
                <a:cs typeface="Arial" charset="0"/>
              </a:rPr>
              <a:t>happying</a:t>
            </a:r>
            <a:r>
              <a:rPr lang="en-GB" altLang="en-US" sz="3600" dirty="0">
                <a:solidFill>
                  <a:schemeClr val="accent6"/>
                </a:solidFill>
                <a:cs typeface="Arial" charset="0"/>
              </a:rPr>
              <a:t> up children.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76825" y="2781300"/>
            <a:ext cx="35988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3600">
                <a:solidFill>
                  <a:schemeClr val="accent6"/>
                </a:solidFill>
                <a:cs typeface="Arial" charset="0"/>
              </a:rPr>
              <a:t>We need to leave the upset with the child.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N:\mirr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813"/>
            <a:ext cx="3889970" cy="49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323528" y="400051"/>
            <a:ext cx="273630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600" dirty="0" smtClean="0">
                <a:solidFill>
                  <a:schemeClr val="accent6"/>
                </a:solidFill>
                <a:latin typeface="+mn-lt"/>
              </a:rPr>
              <a:t>Help children accept and </a:t>
            </a:r>
          </a:p>
          <a:p>
            <a:pPr>
              <a:defRPr/>
            </a:pPr>
            <a:r>
              <a:rPr lang="en-GB" altLang="en-US" sz="3600" dirty="0" smtClean="0">
                <a:solidFill>
                  <a:schemeClr val="accent6"/>
                </a:solidFill>
                <a:latin typeface="+mn-lt"/>
              </a:rPr>
              <a:t>process feelings</a:t>
            </a:r>
          </a:p>
        </p:txBody>
      </p:sp>
      <p:sp>
        <p:nvSpPr>
          <p:cNvPr id="148484" name="Rectangle 3"/>
          <p:cNvSpPr>
            <a:spLocks noChangeArrowheads="1"/>
          </p:cNvSpPr>
          <p:nvPr/>
        </p:nvSpPr>
        <p:spPr bwMode="auto">
          <a:xfrm>
            <a:off x="2880568" y="3212976"/>
            <a:ext cx="1979464" cy="16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b="1" dirty="0" smtClean="0">
                <a:solidFill>
                  <a:schemeClr val="accent6"/>
                </a:solidFill>
                <a:latin typeface="+mn-lt"/>
              </a:rPr>
              <a:t>Mirror what you see</a:t>
            </a:r>
          </a:p>
          <a:p>
            <a:pPr algn="ctr">
              <a:defRPr/>
            </a:pPr>
            <a:r>
              <a:rPr lang="en-GB" altLang="en-US" sz="1100" b="1" dirty="0" smtClean="0">
                <a:solidFill>
                  <a:schemeClr val="accent6"/>
                </a:solidFill>
              </a:rPr>
              <a:t> </a:t>
            </a:r>
            <a:endParaRPr lang="en-GB" altLang="en-US" sz="2400" b="1" dirty="0" smtClean="0">
              <a:solidFill>
                <a:schemeClr val="accent6"/>
              </a:solidFill>
            </a:endParaRPr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5364163" y="404813"/>
            <a:ext cx="3455987" cy="158432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dirty="0">
                <a:solidFill>
                  <a:schemeClr val="accent6"/>
                </a:solidFill>
                <a:latin typeface="Calibri" panose="020F0502020204030204" pitchFamily="34" charset="0"/>
              </a:rPr>
              <a:t>Your feet are going like this</a:t>
            </a:r>
          </a:p>
        </p:txBody>
      </p:sp>
      <p:sp>
        <p:nvSpPr>
          <p:cNvPr id="111622" name="AutoShape 5"/>
          <p:cNvSpPr>
            <a:spLocks noChangeArrowheads="1"/>
          </p:cNvSpPr>
          <p:nvPr/>
        </p:nvSpPr>
        <p:spPr bwMode="auto">
          <a:xfrm>
            <a:off x="5435600" y="2349500"/>
            <a:ext cx="3457575" cy="158432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6"/>
                </a:solidFill>
                <a:latin typeface="Calibri" panose="020F0502020204030204" pitchFamily="34" charset="0"/>
              </a:rPr>
              <a:t>Your face is doing this</a:t>
            </a:r>
          </a:p>
        </p:txBody>
      </p:sp>
      <p:sp>
        <p:nvSpPr>
          <p:cNvPr id="111623" name="AutoShape 5"/>
          <p:cNvSpPr>
            <a:spLocks noChangeArrowheads="1"/>
          </p:cNvSpPr>
          <p:nvPr/>
        </p:nvSpPr>
        <p:spPr bwMode="auto">
          <a:xfrm>
            <a:off x="5435600" y="4292600"/>
            <a:ext cx="3457575" cy="158432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4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accent6"/>
                </a:solidFill>
                <a:latin typeface="Calibri" panose="020F0502020204030204" pitchFamily="34" charset="0"/>
              </a:rPr>
              <a:t>Your body is telling me...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2010</Words>
  <Application>Microsoft Office PowerPoint</Application>
  <PresentationFormat>On-screen Show (4:3)</PresentationFormat>
  <Paragraphs>386</Paragraphs>
  <Slides>133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9" baseType="lpstr">
      <vt:lpstr>Arial</vt:lpstr>
      <vt:lpstr>Calibri</vt:lpstr>
      <vt:lpstr>Comic Sans MS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part of our brain do we access when we choose to see the worst in others?</vt:lpstr>
      <vt:lpstr>Which part of our brain do we access when we choose to see the best in others?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Cheshire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dnoble</dc:creator>
  <cp:lastModifiedBy>home</cp:lastModifiedBy>
  <cp:revision>137</cp:revision>
  <dcterms:created xsi:type="dcterms:W3CDTF">2010-05-05T13:07:21Z</dcterms:created>
  <dcterms:modified xsi:type="dcterms:W3CDTF">2017-12-03T22:21:19Z</dcterms:modified>
</cp:coreProperties>
</file>