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comments/modernComment_101_D7F7F32E.xml" ContentType="application/vnd.ms-powerpoint.comments+xml"/>
  <Override PartName="/ppt/authors.xml" ContentType="application/vnd.ms-powerpoint.auth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sldIdLst>
    <p:sldId id="257" r:id="rId2"/>
  </p:sldIdLst>
  <p:sldSz cx="12192000" cy="6858000"/>
  <p:notesSz cx="6858000" cy="9144000"/>
  <p:custDataLst>
    <p:tags r:id="rId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677925D-A372-157D-A4EA-4E9918E988A5}" name="Katy Latham" initials="KL" userId="S::55128645@ad.mmu.ac.uk::5245b48c-7fb9-48f1-bbd6-d4d2c40f8dd1"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8" d="100"/>
          <a:sy n="68" d="100"/>
        </p:scale>
        <p:origin x="100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8/10/relationships/authors" Target="authors.xml"/><Relationship Id="rId3" Type="http://schemas.openxmlformats.org/officeDocument/2006/relationships/tags" Target="tags/tag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omments/modernComment_101_D7F7F32E.xml><?xml version="1.0" encoding="utf-8"?>
<p188:cmLst xmlns:a="http://schemas.openxmlformats.org/drawingml/2006/main" xmlns:r="http://schemas.openxmlformats.org/officeDocument/2006/relationships" xmlns:p188="http://schemas.microsoft.com/office/powerpoint/2018/8/main">
  <p188:cm id="{BC2EB665-2B39-4F29-9BB1-0BE0DAB8FEE4}" authorId="{9677925D-A372-157D-A4EA-4E9918E988A5}" created="2025-03-04T17:58:28.420">
    <ac:txMkLst xmlns:ac="http://schemas.microsoft.com/office/drawing/2013/main/command">
      <pc:docMk xmlns:pc="http://schemas.microsoft.com/office/powerpoint/2013/main/command"/>
      <pc:sldMk xmlns:pc="http://schemas.microsoft.com/office/powerpoint/2013/main/command" cId="3623351086" sldId="257"/>
      <ac:spMk id="3" creationId="{46696B04-3E1B-7194-0822-EDC14B4BFA3F}"/>
      <ac:txMk cp="46" len="26">
        <ac:context len="139" hash="2063490286"/>
      </ac:txMk>
    </ac:txMkLst>
    <p188:pos x="5097294" y="595224"/>
    <p188:txBody>
      <a:bodyPr/>
      <a:lstStyle/>
      <a:p>
        <a:r>
          <a:rPr lang="en-GB"/>
          <a:t>Keep your language simple, Taking part in an interview with a researcher. </a:t>
        </a:r>
      </a:p>
    </p188:txBody>
  </p188:cm>
  <p188:cm id="{FF571AA1-532C-4B36-BFE8-BF357C09C796}" authorId="{9677925D-A372-157D-A4EA-4E9918E988A5}" created="2025-03-06T17:13:03.993">
    <ac:txMkLst xmlns:ac="http://schemas.microsoft.com/office/drawing/2013/main/command">
      <pc:docMk xmlns:pc="http://schemas.microsoft.com/office/powerpoint/2013/main/command"/>
      <pc:sldMk xmlns:pc="http://schemas.microsoft.com/office/powerpoint/2013/main/command" cId="3623351086" sldId="257"/>
      <ac:spMk id="6" creationId="{E50117A0-00ED-F59D-214B-F6729BCBAD4A}"/>
      <ac:txMk cp="121" len="80">
        <ac:context len="203" hash="2664996684"/>
      </ac:txMk>
    </ac:txMkLst>
    <p188:pos x="6436842" y="1501356"/>
    <p188:txBody>
      <a:bodyPr/>
      <a:lstStyle/>
      <a:p>
        <a:r>
          <a:rPr lang="en-GB"/>
          <a:t>I don't think you need to include this in your recruitment as people will have an expectation that the interview will be in English. You could include something along the lines of Be happy to talk to a researcher about your experiences of having a child with dysphagia?  </a:t>
        </a:r>
      </a:p>
    </p188:txBody>
  </p188:cm>
</p188: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DF9204-3F29-4C3A-BA41-3063400202C4}"/>
              </a:ext>
            </a:extLst>
          </p:cNvPr>
          <p:cNvSpPr>
            <a:spLocks noGrp="1"/>
          </p:cNvSpPr>
          <p:nvPr>
            <p:ph type="ctrTitle"/>
          </p:nvPr>
        </p:nvSpPr>
        <p:spPr>
          <a:xfrm>
            <a:off x="1524000" y="1122363"/>
            <a:ext cx="9144000" cy="2387600"/>
          </a:xfrm>
        </p:spPr>
        <p:txBody>
          <a:bodyPr anchor="b"/>
          <a:lstStyle>
            <a:lvl1pPr algn="ctr">
              <a:defRPr sz="4400"/>
            </a:lvl1pPr>
          </a:lstStyle>
          <a:p>
            <a:r>
              <a:rPr lang="en-US" dirty="0"/>
              <a:t>Click to edit Master title style</a:t>
            </a:r>
          </a:p>
        </p:txBody>
      </p:sp>
      <p:sp>
        <p:nvSpPr>
          <p:cNvPr id="3" name="Subtitle 2">
            <a:extLst>
              <a:ext uri="{FF2B5EF4-FFF2-40B4-BE49-F238E27FC236}">
                <a16:creationId xmlns:a16="http://schemas.microsoft.com/office/drawing/2014/main" id="{203393CD-7262-4AC7-80E6-52FE6F3F39BA}"/>
              </a:ext>
            </a:extLst>
          </p:cNvPr>
          <p:cNvSpPr>
            <a:spLocks noGrp="1"/>
          </p:cNvSpPr>
          <p:nvPr>
            <p:ph type="subTitle" idx="1"/>
          </p:nvPr>
        </p:nvSpPr>
        <p:spPr>
          <a:xfrm>
            <a:off x="1524000" y="3602038"/>
            <a:ext cx="9144000" cy="1655762"/>
          </a:xfrm>
        </p:spPr>
        <p:txBody>
          <a:bodyPr/>
          <a:lstStyle>
            <a:lvl1pPr marL="0" indent="0" algn="ctr">
              <a:buNone/>
              <a:defRPr sz="20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D7D430AE-0210-4E82-AD7B-41B112DE7F7D}"/>
              </a:ext>
            </a:extLst>
          </p:cNvPr>
          <p:cNvSpPr>
            <a:spLocks noGrp="1"/>
          </p:cNvSpPr>
          <p:nvPr>
            <p:ph type="dt" sz="half" idx="10"/>
          </p:nvPr>
        </p:nvSpPr>
        <p:spPr/>
        <p:txBody>
          <a:bodyPr/>
          <a:lstStyle>
            <a:lvl1pPr>
              <a:defRPr>
                <a:latin typeface="+mn-lt"/>
              </a:defRPr>
            </a:lvl1pPr>
          </a:lstStyle>
          <a:p>
            <a:fld id="{11A6662E-FAF4-44BC-88B5-85A7CBFB6D30}" type="datetime1">
              <a:rPr lang="en-US" smtClean="0"/>
              <a:pPr/>
              <a:t>3/28/2025</a:t>
            </a:fld>
            <a:endParaRPr lang="en-US"/>
          </a:p>
        </p:txBody>
      </p:sp>
      <p:sp>
        <p:nvSpPr>
          <p:cNvPr id="5" name="Footer Placeholder 4">
            <a:extLst>
              <a:ext uri="{FF2B5EF4-FFF2-40B4-BE49-F238E27FC236}">
                <a16:creationId xmlns:a16="http://schemas.microsoft.com/office/drawing/2014/main" id="{0F221974-7DEC-459D-9642-CB5B59C82771}"/>
              </a:ext>
            </a:extLst>
          </p:cNvPr>
          <p:cNvSpPr>
            <a:spLocks noGrp="1"/>
          </p:cNvSpPr>
          <p:nvPr>
            <p:ph type="ftr" sz="quarter" idx="11"/>
          </p:nvPr>
        </p:nvSpPr>
        <p:spPr/>
        <p:txBody>
          <a:bodyPr/>
          <a:lstStyle>
            <a:lvl1pPr>
              <a:defRPr>
                <a:latin typeface="+mn-lt"/>
              </a:defRPr>
            </a:lvl1pPr>
          </a:lstStyle>
          <a:p>
            <a:endParaRPr lang="en-US"/>
          </a:p>
        </p:txBody>
      </p:sp>
      <p:sp>
        <p:nvSpPr>
          <p:cNvPr id="6" name="Slide Number Placeholder 5">
            <a:extLst>
              <a:ext uri="{FF2B5EF4-FFF2-40B4-BE49-F238E27FC236}">
                <a16:creationId xmlns:a16="http://schemas.microsoft.com/office/drawing/2014/main" id="{60731837-C94E-4B5B-BCF0-110C69EDB41C}"/>
              </a:ext>
            </a:extLst>
          </p:cNvPr>
          <p:cNvSpPr>
            <a:spLocks noGrp="1"/>
          </p:cNvSpPr>
          <p:nvPr>
            <p:ph type="sldNum" sz="quarter" idx="12"/>
          </p:nvPr>
        </p:nvSpPr>
        <p:spPr/>
        <p:txBody>
          <a:bodyPr/>
          <a:lstStyle>
            <a:lvl1pPr>
              <a:defRPr>
                <a:latin typeface="+mn-lt"/>
              </a:defRPr>
            </a:lvl1pPr>
          </a:lstStyle>
          <a:p>
            <a:fld id="{73B850FF-6169-4056-8077-06FFA93A5366}" type="slidenum">
              <a:rPr lang="en-US" smtClean="0"/>
              <a:pPr/>
              <a:t>‹#›</a:t>
            </a:fld>
            <a:endParaRPr lang="en-US"/>
          </a:p>
        </p:txBody>
      </p:sp>
    </p:spTree>
    <p:extLst>
      <p:ext uri="{BB962C8B-B14F-4D97-AF65-F5344CB8AC3E}">
        <p14:creationId xmlns:p14="http://schemas.microsoft.com/office/powerpoint/2010/main" val="12945625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ABDD2-E186-4F25-8FDE-D1E875E9C30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318CC5B-A7E0-48B1-8329-6533AC76E7B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905B1B-77FE-4BFC-BF87-87DA989F0082}"/>
              </a:ext>
            </a:extLst>
          </p:cNvPr>
          <p:cNvSpPr>
            <a:spLocks noGrp="1"/>
          </p:cNvSpPr>
          <p:nvPr>
            <p:ph type="dt" sz="half" idx="10"/>
          </p:nvPr>
        </p:nvSpPr>
        <p:spPr/>
        <p:txBody>
          <a:bodyPr/>
          <a:lstStyle/>
          <a:p>
            <a:fld id="{4C559632-1575-4E14-B53B-3DC3D5ED3947}" type="datetime1">
              <a:rPr lang="en-US" smtClean="0"/>
              <a:t>3/28/2025</a:t>
            </a:fld>
            <a:endParaRPr lang="en-US"/>
          </a:p>
        </p:txBody>
      </p:sp>
      <p:sp>
        <p:nvSpPr>
          <p:cNvPr id="5" name="Footer Placeholder 4">
            <a:extLst>
              <a:ext uri="{FF2B5EF4-FFF2-40B4-BE49-F238E27FC236}">
                <a16:creationId xmlns:a16="http://schemas.microsoft.com/office/drawing/2014/main" id="{3118531E-1B90-4631-BD37-4BB1DBFABF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8A55E8-88DC-4280-8E04-FF50FF8EDB5A}"/>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8335987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960633D-90E4-4F5A-9EBF-DDEC2B0B471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DDD3065-FA3D-42C8-BFDA-967C87F4F28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DC126F-38E2-4425-861F-98ED432284BA}"/>
              </a:ext>
            </a:extLst>
          </p:cNvPr>
          <p:cNvSpPr>
            <a:spLocks noGrp="1"/>
          </p:cNvSpPr>
          <p:nvPr>
            <p:ph type="dt" sz="half" idx="10"/>
          </p:nvPr>
        </p:nvSpPr>
        <p:spPr/>
        <p:txBody>
          <a:bodyPr/>
          <a:lstStyle/>
          <a:p>
            <a:fld id="{CC4A6868-2568-4CC9-B302-F37117B01A6E}" type="datetime1">
              <a:rPr lang="en-US" smtClean="0"/>
              <a:t>3/28/2025</a:t>
            </a:fld>
            <a:endParaRPr lang="en-US"/>
          </a:p>
        </p:txBody>
      </p:sp>
      <p:sp>
        <p:nvSpPr>
          <p:cNvPr id="5" name="Footer Placeholder 4">
            <a:extLst>
              <a:ext uri="{FF2B5EF4-FFF2-40B4-BE49-F238E27FC236}">
                <a16:creationId xmlns:a16="http://schemas.microsoft.com/office/drawing/2014/main" id="{CA9645D8-F22A-4354-A8B3-96E8A2D232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9E2295-A616-4D57-8800-7B7E213A8CC8}"/>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8714949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4CC1FC-ADE8-488C-A1DA-2FD569FD4D09}"/>
              </a:ext>
            </a:extLst>
          </p:cNvPr>
          <p:cNvSpPr>
            <a:spLocks noGrp="1"/>
          </p:cNvSpPr>
          <p:nvPr>
            <p:ph type="title"/>
          </p:nvPr>
        </p:nvSpPr>
        <p:spPr>
          <a:xfrm>
            <a:off x="838200" y="365760"/>
            <a:ext cx="10515600" cy="1325563"/>
          </a:xfrm>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57F02842-38C3-46D6-8527-0F6FE623C511}"/>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E864CF5-F681-40C2-88CC-E02206C9CECB}"/>
              </a:ext>
            </a:extLst>
          </p:cNvPr>
          <p:cNvSpPr>
            <a:spLocks noGrp="1"/>
          </p:cNvSpPr>
          <p:nvPr>
            <p:ph type="dt" sz="half" idx="10"/>
          </p:nvPr>
        </p:nvSpPr>
        <p:spPr/>
        <p:txBody>
          <a:bodyPr/>
          <a:lstStyle/>
          <a:p>
            <a:fld id="{0055F08A-1E71-4B2B-BB49-E743F2903911}" type="datetime1">
              <a:rPr lang="en-US" smtClean="0"/>
              <a:t>3/28/2025</a:t>
            </a:fld>
            <a:endParaRPr lang="en-US" dirty="0"/>
          </a:p>
        </p:txBody>
      </p:sp>
      <p:sp>
        <p:nvSpPr>
          <p:cNvPr id="5" name="Footer Placeholder 4">
            <a:extLst>
              <a:ext uri="{FF2B5EF4-FFF2-40B4-BE49-F238E27FC236}">
                <a16:creationId xmlns:a16="http://schemas.microsoft.com/office/drawing/2014/main" id="{82C04753-4FE4-4A6F-99BB-CFFC92E0CD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A569D1-DB13-4BD9-8BA9-0DEAD98F893F}"/>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7359396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020B05-7BF6-4073-9106-FA19E97273CB}"/>
              </a:ext>
            </a:extLst>
          </p:cNvPr>
          <p:cNvSpPr>
            <a:spLocks noGrp="1"/>
          </p:cNvSpPr>
          <p:nvPr>
            <p:ph type="title"/>
          </p:nvPr>
        </p:nvSpPr>
        <p:spPr>
          <a:xfrm>
            <a:off x="831850" y="1709738"/>
            <a:ext cx="10515600" cy="2852737"/>
          </a:xfrm>
        </p:spPr>
        <p:txBody>
          <a:bodyPr anchor="b"/>
          <a:lstStyle>
            <a:lvl1pPr>
              <a:defRPr sz="4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4E8EE8D7-6B58-4A3F-9DD5-E563D5192A68}"/>
              </a:ext>
            </a:extLst>
          </p:cNvPr>
          <p:cNvSpPr>
            <a:spLocks noGrp="1"/>
          </p:cNvSpPr>
          <p:nvPr>
            <p:ph type="body" idx="1"/>
          </p:nvPr>
        </p:nvSpPr>
        <p:spPr>
          <a:xfrm>
            <a:off x="831850" y="458946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102990E-9F0A-446A-B5B8-459CA8D98D92}"/>
              </a:ext>
            </a:extLst>
          </p:cNvPr>
          <p:cNvSpPr>
            <a:spLocks noGrp="1"/>
          </p:cNvSpPr>
          <p:nvPr>
            <p:ph type="dt" sz="half" idx="10"/>
          </p:nvPr>
        </p:nvSpPr>
        <p:spPr/>
        <p:txBody>
          <a:bodyPr/>
          <a:lstStyle/>
          <a:p>
            <a:fld id="{15417D9E-721A-44BB-8863-9873FE64DA75}" type="datetime1">
              <a:rPr lang="en-US" smtClean="0"/>
              <a:t>3/28/2025</a:t>
            </a:fld>
            <a:endParaRPr lang="en-US"/>
          </a:p>
        </p:txBody>
      </p:sp>
      <p:sp>
        <p:nvSpPr>
          <p:cNvPr id="5" name="Footer Placeholder 4">
            <a:extLst>
              <a:ext uri="{FF2B5EF4-FFF2-40B4-BE49-F238E27FC236}">
                <a16:creationId xmlns:a16="http://schemas.microsoft.com/office/drawing/2014/main" id="{89E68EAA-4377-45FF-9D7C-9E77BC9F27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07FA71-74C3-44B8-A0AC-E18A1E76B43D}"/>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705915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B71F12-2D88-4F76-AF46-BD5156C127A9}"/>
              </a:ext>
            </a:extLst>
          </p:cNvPr>
          <p:cNvSpPr>
            <a:spLocks noGrp="1"/>
          </p:cNvSpPr>
          <p:nvPr>
            <p:ph type="title"/>
          </p:nvPr>
        </p:nvSpPr>
        <p:spPr>
          <a:xfrm>
            <a:off x="838200" y="365760"/>
            <a:ext cx="10515600" cy="1325563"/>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E6E1AA46-E3EB-4704-B019-F90F1E6177A5}"/>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5C17480F-A530-4D05-9A22-E573FB4BA62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5B56FDA-C47A-4F4A-A364-BA60A25AB90A}"/>
              </a:ext>
            </a:extLst>
          </p:cNvPr>
          <p:cNvSpPr>
            <a:spLocks noGrp="1"/>
          </p:cNvSpPr>
          <p:nvPr>
            <p:ph type="dt" sz="half" idx="10"/>
          </p:nvPr>
        </p:nvSpPr>
        <p:spPr/>
        <p:txBody>
          <a:bodyPr/>
          <a:lstStyle/>
          <a:p>
            <a:fld id="{5F31DA2F-80B8-49CF-99FB-5ABCA53A607A}" type="datetime1">
              <a:rPr lang="en-US" smtClean="0"/>
              <a:t>3/28/2025</a:t>
            </a:fld>
            <a:endParaRPr lang="en-US"/>
          </a:p>
        </p:txBody>
      </p:sp>
      <p:sp>
        <p:nvSpPr>
          <p:cNvPr id="6" name="Footer Placeholder 5">
            <a:extLst>
              <a:ext uri="{FF2B5EF4-FFF2-40B4-BE49-F238E27FC236}">
                <a16:creationId xmlns:a16="http://schemas.microsoft.com/office/drawing/2014/main" id="{7326D8DD-6D84-44D4-8A1B-57615B3ED8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C8FE31-B577-4017-8AFE-A8BA09596E9C}"/>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6154026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C28C9-B8CC-413F-9FFA-626680E4A82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B53FE72-9D42-45F5-A37F-B12130388AD5}"/>
              </a:ext>
            </a:extLst>
          </p:cNvPr>
          <p:cNvSpPr>
            <a:spLocks noGrp="1"/>
          </p:cNvSpPr>
          <p:nvPr>
            <p:ph type="body" idx="1"/>
          </p:nvPr>
        </p:nvSpPr>
        <p:spPr>
          <a:xfrm>
            <a:off x="839788" y="1752600"/>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EE3A31D-9B5F-4DE3-B18D-F7F77782EB46}"/>
              </a:ext>
            </a:extLst>
          </p:cNvPr>
          <p:cNvSpPr>
            <a:spLocks noGrp="1"/>
          </p:cNvSpPr>
          <p:nvPr>
            <p:ph sz="half" idx="2"/>
          </p:nvPr>
        </p:nvSpPr>
        <p:spPr>
          <a:xfrm>
            <a:off x="839788" y="2666999"/>
            <a:ext cx="5157787" cy="35226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F0BE1D2D-822C-466C-A7B9-1A2D97366A41}"/>
              </a:ext>
            </a:extLst>
          </p:cNvPr>
          <p:cNvSpPr>
            <a:spLocks noGrp="1"/>
          </p:cNvSpPr>
          <p:nvPr>
            <p:ph type="body" sz="quarter" idx="3"/>
          </p:nvPr>
        </p:nvSpPr>
        <p:spPr>
          <a:xfrm>
            <a:off x="6172200" y="1752600"/>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6F13B2C-44CA-49C4-BC84-02AF1638F381}"/>
              </a:ext>
            </a:extLst>
          </p:cNvPr>
          <p:cNvSpPr>
            <a:spLocks noGrp="1"/>
          </p:cNvSpPr>
          <p:nvPr>
            <p:ph sz="quarter" idx="4"/>
          </p:nvPr>
        </p:nvSpPr>
        <p:spPr>
          <a:xfrm>
            <a:off x="6172200" y="2666999"/>
            <a:ext cx="5183188" cy="35226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793CB55-E9C1-4CE6-9B61-81B71475B960}"/>
              </a:ext>
            </a:extLst>
          </p:cNvPr>
          <p:cNvSpPr>
            <a:spLocks noGrp="1"/>
          </p:cNvSpPr>
          <p:nvPr>
            <p:ph type="dt" sz="half" idx="10"/>
          </p:nvPr>
        </p:nvSpPr>
        <p:spPr/>
        <p:txBody>
          <a:bodyPr/>
          <a:lstStyle/>
          <a:p>
            <a:fld id="{28852172-E6C9-4B6C-929A-A9DE3837BBF1}" type="datetime1">
              <a:rPr lang="en-US" smtClean="0"/>
              <a:t>3/28/2025</a:t>
            </a:fld>
            <a:endParaRPr lang="en-US"/>
          </a:p>
        </p:txBody>
      </p:sp>
      <p:sp>
        <p:nvSpPr>
          <p:cNvPr id="8" name="Footer Placeholder 7">
            <a:extLst>
              <a:ext uri="{FF2B5EF4-FFF2-40B4-BE49-F238E27FC236}">
                <a16:creationId xmlns:a16="http://schemas.microsoft.com/office/drawing/2014/main" id="{0DF22318-747B-4EC9-862C-D9FD488CCCE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CFBDDDF-16BD-438D-937D-0E3E30E74E86}"/>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0539028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92D5F-0BD4-4517-9233-E08AF405B6DE}"/>
              </a:ext>
            </a:extLst>
          </p:cNvPr>
          <p:cNvSpPr>
            <a:spLocks noGrp="1"/>
          </p:cNvSpPr>
          <p:nvPr>
            <p:ph type="title"/>
          </p:nvPr>
        </p:nvSpPr>
        <p:spPr>
          <a:xfrm>
            <a:off x="838200" y="365760"/>
            <a:ext cx="10515600" cy="1325563"/>
          </a:xfrm>
        </p:spPr>
        <p:txBody>
          <a:bodyPr/>
          <a:lstStyle/>
          <a:p>
            <a:r>
              <a:rPr lang="en-US"/>
              <a:t>Click to edit Master title style</a:t>
            </a:r>
          </a:p>
        </p:txBody>
      </p:sp>
      <p:sp>
        <p:nvSpPr>
          <p:cNvPr id="3" name="Date Placeholder 2">
            <a:extLst>
              <a:ext uri="{FF2B5EF4-FFF2-40B4-BE49-F238E27FC236}">
                <a16:creationId xmlns:a16="http://schemas.microsoft.com/office/drawing/2014/main" id="{B83523B8-51E3-48B8-BFD8-CE950619804E}"/>
              </a:ext>
            </a:extLst>
          </p:cNvPr>
          <p:cNvSpPr>
            <a:spLocks noGrp="1"/>
          </p:cNvSpPr>
          <p:nvPr>
            <p:ph type="dt" sz="half" idx="10"/>
          </p:nvPr>
        </p:nvSpPr>
        <p:spPr/>
        <p:txBody>
          <a:bodyPr/>
          <a:lstStyle/>
          <a:p>
            <a:fld id="{3AB41CFF-90C9-47B3-9DA1-F2BF8D839F7E}" type="datetime1">
              <a:rPr lang="en-US" smtClean="0"/>
              <a:t>3/28/2025</a:t>
            </a:fld>
            <a:endParaRPr lang="en-US"/>
          </a:p>
        </p:txBody>
      </p:sp>
      <p:sp>
        <p:nvSpPr>
          <p:cNvPr id="4" name="Footer Placeholder 3">
            <a:extLst>
              <a:ext uri="{FF2B5EF4-FFF2-40B4-BE49-F238E27FC236}">
                <a16:creationId xmlns:a16="http://schemas.microsoft.com/office/drawing/2014/main" id="{7D739B90-5D50-4424-B51D-53C39162186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6F9286-3A00-4D3C-A3F0-50AC9045C4E1}"/>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7595565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933BE2-665A-42DA-A3B7-835F81A3F46B}"/>
              </a:ext>
            </a:extLst>
          </p:cNvPr>
          <p:cNvSpPr>
            <a:spLocks noGrp="1"/>
          </p:cNvSpPr>
          <p:nvPr>
            <p:ph type="dt" sz="half" idx="10"/>
          </p:nvPr>
        </p:nvSpPr>
        <p:spPr/>
        <p:txBody>
          <a:bodyPr/>
          <a:lstStyle/>
          <a:p>
            <a:fld id="{F06048FA-06AB-4884-A69B-986B96E68A24}" type="datetime1">
              <a:rPr lang="en-US" smtClean="0"/>
              <a:t>3/28/2025</a:t>
            </a:fld>
            <a:endParaRPr lang="en-US"/>
          </a:p>
        </p:txBody>
      </p:sp>
      <p:sp>
        <p:nvSpPr>
          <p:cNvPr id="3" name="Footer Placeholder 2">
            <a:extLst>
              <a:ext uri="{FF2B5EF4-FFF2-40B4-BE49-F238E27FC236}">
                <a16:creationId xmlns:a16="http://schemas.microsoft.com/office/drawing/2014/main" id="{634DBCBD-AD42-432D-ABA9-20D616AF3ED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E140251-3596-4673-B24B-59A6F9ED8FB3}"/>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6322567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A81A1-6D8E-4DD6-8E49-DABDE6D107E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693F18F-F78D-4A31-A6BC-6552105BCFD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582C2F4-BDF4-4A4F-AA3D-52692932C2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113850F-5C87-4F08-9658-EAF049B60EB0}"/>
              </a:ext>
            </a:extLst>
          </p:cNvPr>
          <p:cNvSpPr>
            <a:spLocks noGrp="1"/>
          </p:cNvSpPr>
          <p:nvPr>
            <p:ph type="dt" sz="half" idx="10"/>
          </p:nvPr>
        </p:nvSpPr>
        <p:spPr/>
        <p:txBody>
          <a:bodyPr/>
          <a:lstStyle/>
          <a:p>
            <a:fld id="{50DB7ABA-0172-4F9C-889D-567164F66BCD}" type="datetime1">
              <a:rPr lang="en-US" smtClean="0"/>
              <a:t>3/28/2025</a:t>
            </a:fld>
            <a:endParaRPr lang="en-US"/>
          </a:p>
        </p:txBody>
      </p:sp>
      <p:sp>
        <p:nvSpPr>
          <p:cNvPr id="6" name="Footer Placeholder 5">
            <a:extLst>
              <a:ext uri="{FF2B5EF4-FFF2-40B4-BE49-F238E27FC236}">
                <a16:creationId xmlns:a16="http://schemas.microsoft.com/office/drawing/2014/main" id="{210BCE9A-A746-4439-B5D3-966FBC8E5FC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41D3B51-AA2E-4AA1-8062-A0D476D80CCB}"/>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4959133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02CF7-F453-4B3E-9510-D747979878A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3E2A1B9-8A2A-4B49-8B79-76D3EEB36B4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BD9FEA03-0EC4-4085-AE63-4AA492D61A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605AD5B-0DEA-4C6F-94D2-FAA99F2E5DA9}"/>
              </a:ext>
            </a:extLst>
          </p:cNvPr>
          <p:cNvSpPr>
            <a:spLocks noGrp="1"/>
          </p:cNvSpPr>
          <p:nvPr>
            <p:ph type="dt" sz="half" idx="10"/>
          </p:nvPr>
        </p:nvSpPr>
        <p:spPr/>
        <p:txBody>
          <a:bodyPr/>
          <a:lstStyle/>
          <a:p>
            <a:fld id="{78AC6A5B-8AE7-4A41-B5A7-9ADC6686DC18}" type="datetime1">
              <a:rPr lang="en-US" smtClean="0"/>
              <a:t>3/28/2025</a:t>
            </a:fld>
            <a:endParaRPr lang="en-US"/>
          </a:p>
        </p:txBody>
      </p:sp>
      <p:sp>
        <p:nvSpPr>
          <p:cNvPr id="6" name="Footer Placeholder 5">
            <a:extLst>
              <a:ext uri="{FF2B5EF4-FFF2-40B4-BE49-F238E27FC236}">
                <a16:creationId xmlns:a16="http://schemas.microsoft.com/office/drawing/2014/main" id="{F0DC6744-7CBA-4A1D-8F87-10699F9812F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EAD9048-35FF-4BE9-8157-BE4BAA1C7251}"/>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860111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BABF38A-8A0D-492E-BD20-6CF4D46B50BD}"/>
              </a:ext>
              <a:ext uri="{C183D7F6-B498-43B3-948B-1728B52AA6E4}">
                <adec:decorative xmlns:adec="http://schemas.microsoft.com/office/drawing/2017/decorative" val="1"/>
              </a:ext>
            </a:extLst>
          </p:cNvPr>
          <p:cNvSpPr/>
          <p:nvPr/>
        </p:nvSpPr>
        <p:spPr>
          <a:xfrm>
            <a:off x="0" y="1"/>
            <a:ext cx="12192000" cy="6858004"/>
          </a:xfrm>
          <a:prstGeom prst="rect">
            <a:avLst/>
          </a:prstGeom>
          <a:solidFill>
            <a:schemeClr val="tx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pic>
        <p:nvPicPr>
          <p:cNvPr id="40" name="Picture 39">
            <a:extLst>
              <a:ext uri="{FF2B5EF4-FFF2-40B4-BE49-F238E27FC236}">
                <a16:creationId xmlns:a16="http://schemas.microsoft.com/office/drawing/2014/main" id="{1CB7E8AE-A3AC-4BB7-A5C6-F00EC697B265}"/>
              </a:ext>
            </a:extLst>
          </p:cNvPr>
          <p:cNvPicPr>
            <a:picLocks noChangeAspect="1"/>
          </p:cNvPicPr>
          <p:nvPr/>
        </p:nvPicPr>
        <p:blipFill>
          <a:blip r:embed="rId13">
            <a:alphaModFix amt="35000"/>
            <a:extLst>
              <a:ext uri="{28A0092B-C50C-407E-A947-70E740481C1C}">
                <a14:useLocalDpi xmlns:a14="http://schemas.microsoft.com/office/drawing/2010/main" val="0"/>
              </a:ext>
            </a:extLst>
          </a:blip>
          <a:stretch>
            <a:fillRect/>
          </a:stretch>
        </p:blipFill>
        <p:spPr>
          <a:xfrm>
            <a:off x="0" y="1"/>
            <a:ext cx="12192000" cy="1392401"/>
          </a:xfrm>
          <a:prstGeom prst="rect">
            <a:avLst/>
          </a:prstGeom>
        </p:spPr>
      </p:pic>
      <p:sp>
        <p:nvSpPr>
          <p:cNvPr id="2" name="Title Placeholder 1">
            <a:extLst>
              <a:ext uri="{FF2B5EF4-FFF2-40B4-BE49-F238E27FC236}">
                <a16:creationId xmlns:a16="http://schemas.microsoft.com/office/drawing/2014/main" id="{E9984D45-0ED3-4D03-8E44-5E355C9134F1}"/>
              </a:ext>
            </a:extLst>
          </p:cNvPr>
          <p:cNvSpPr>
            <a:spLocks noGrp="1"/>
          </p:cNvSpPr>
          <p:nvPr>
            <p:ph type="title"/>
          </p:nvPr>
        </p:nvSpPr>
        <p:spPr>
          <a:xfrm>
            <a:off x="838200" y="425450"/>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1F687D6E-D1E9-489C-9AA9-3575C39BAA0B}"/>
              </a:ext>
            </a:extLst>
          </p:cNvPr>
          <p:cNvSpPr>
            <a:spLocks noGrp="1"/>
          </p:cNvSpPr>
          <p:nvPr>
            <p:ph type="body" idx="1"/>
          </p:nvPr>
        </p:nvSpPr>
        <p:spPr>
          <a:xfrm>
            <a:off x="838200" y="1949450"/>
            <a:ext cx="10515600" cy="41957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6364E9C-08EE-4B1B-B3FC-D6D997F4EA38}"/>
              </a:ext>
            </a:extLst>
          </p:cNvPr>
          <p:cNvSpPr>
            <a:spLocks noGrp="1"/>
          </p:cNvSpPr>
          <p:nvPr>
            <p:ph type="dt" sz="half" idx="2"/>
          </p:nvPr>
        </p:nvSpPr>
        <p:spPr>
          <a:xfrm>
            <a:off x="838200" y="6324600"/>
            <a:ext cx="2743200" cy="365125"/>
          </a:xfrm>
          <a:prstGeom prst="rect">
            <a:avLst/>
          </a:prstGeom>
        </p:spPr>
        <p:txBody>
          <a:bodyPr vert="horz" lIns="91440" tIns="45720" rIns="91440" bIns="45720" rtlCol="0" anchor="ctr"/>
          <a:lstStyle>
            <a:lvl1pPr algn="l">
              <a:defRPr sz="900">
                <a:solidFill>
                  <a:schemeClr val="bg1">
                    <a:alpha val="60000"/>
                  </a:schemeClr>
                </a:solidFill>
                <a:latin typeface="+mn-lt"/>
              </a:defRPr>
            </a:lvl1pPr>
          </a:lstStyle>
          <a:p>
            <a:fld id="{57E0CF6C-748E-4B7A-BC8B-3011EF78ED13}" type="datetime1">
              <a:rPr lang="en-US" smtClean="0"/>
              <a:pPr/>
              <a:t>3/28/2025</a:t>
            </a:fld>
            <a:endParaRPr lang="en-US" dirty="0"/>
          </a:p>
        </p:txBody>
      </p:sp>
      <p:sp>
        <p:nvSpPr>
          <p:cNvPr id="5" name="Footer Placeholder 4">
            <a:extLst>
              <a:ext uri="{FF2B5EF4-FFF2-40B4-BE49-F238E27FC236}">
                <a16:creationId xmlns:a16="http://schemas.microsoft.com/office/drawing/2014/main" id="{BAB0A1F1-38FE-4C27-81E6-A43A54793FC3}"/>
              </a:ext>
            </a:extLst>
          </p:cNvPr>
          <p:cNvSpPr>
            <a:spLocks noGrp="1"/>
          </p:cNvSpPr>
          <p:nvPr>
            <p:ph type="ftr" sz="quarter" idx="3"/>
          </p:nvPr>
        </p:nvSpPr>
        <p:spPr>
          <a:xfrm>
            <a:off x="4038600" y="6324600"/>
            <a:ext cx="4114800" cy="365125"/>
          </a:xfrm>
          <a:prstGeom prst="rect">
            <a:avLst/>
          </a:prstGeom>
        </p:spPr>
        <p:txBody>
          <a:bodyPr vert="horz" lIns="91440" tIns="45720" rIns="91440" bIns="45720" rtlCol="0" anchor="ctr"/>
          <a:lstStyle>
            <a:lvl1pPr algn="ctr">
              <a:defRPr sz="900">
                <a:solidFill>
                  <a:schemeClr val="bg1">
                    <a:alpha val="60000"/>
                  </a:schemeClr>
                </a:solidFill>
                <a:latin typeface="+mn-lt"/>
              </a:defRPr>
            </a:lvl1pPr>
          </a:lstStyle>
          <a:p>
            <a:endParaRPr lang="en-US" dirty="0"/>
          </a:p>
        </p:txBody>
      </p:sp>
      <p:sp>
        <p:nvSpPr>
          <p:cNvPr id="6" name="Slide Number Placeholder 5">
            <a:extLst>
              <a:ext uri="{FF2B5EF4-FFF2-40B4-BE49-F238E27FC236}">
                <a16:creationId xmlns:a16="http://schemas.microsoft.com/office/drawing/2014/main" id="{5E26B39A-FFD8-42EF-ADC7-7DB3B302F8B2}"/>
              </a:ext>
            </a:extLst>
          </p:cNvPr>
          <p:cNvSpPr>
            <a:spLocks noGrp="1"/>
          </p:cNvSpPr>
          <p:nvPr>
            <p:ph type="sldNum" sz="quarter" idx="4"/>
          </p:nvPr>
        </p:nvSpPr>
        <p:spPr>
          <a:xfrm>
            <a:off x="8610600" y="6324600"/>
            <a:ext cx="2743200" cy="365125"/>
          </a:xfrm>
          <a:prstGeom prst="rect">
            <a:avLst/>
          </a:prstGeom>
        </p:spPr>
        <p:txBody>
          <a:bodyPr vert="horz" lIns="91440" tIns="45720" rIns="91440" bIns="45720" rtlCol="0" anchor="ctr"/>
          <a:lstStyle>
            <a:lvl1pPr algn="r">
              <a:defRPr sz="900">
                <a:solidFill>
                  <a:schemeClr val="bg1">
                    <a:alpha val="60000"/>
                  </a:schemeClr>
                </a:solidFill>
                <a:latin typeface="+mn-lt"/>
              </a:defRPr>
            </a:lvl1pPr>
          </a:lstStyle>
          <a:p>
            <a:fld id="{73B850FF-6169-4056-8077-06FFA93A5366}" type="slidenum">
              <a:rPr lang="en-US" smtClean="0"/>
              <a:pPr/>
              <a:t>‹#›</a:t>
            </a:fld>
            <a:endParaRPr lang="en-US" dirty="0"/>
          </a:p>
        </p:txBody>
      </p:sp>
    </p:spTree>
    <p:extLst>
      <p:ext uri="{BB962C8B-B14F-4D97-AF65-F5344CB8AC3E}">
        <p14:creationId xmlns:p14="http://schemas.microsoft.com/office/powerpoint/2010/main" val="1281341013"/>
      </p:ext>
    </p:extLst>
  </p:cSld>
  <p:clrMap bg1="lt1" tx1="dk1" bg2="lt2" tx2="dk2" accent1="accent1" accent2="accent2" accent3="accent3" accent4="accent4" accent5="accent5" accent6="accent6" hlink="hlink" folHlink="folHlink"/>
  <p:sldLayoutIdLst>
    <p:sldLayoutId id="2147483672" r:id="rId1"/>
    <p:sldLayoutId id="2147483662" r:id="rId2"/>
    <p:sldLayoutId id="2147483663" r:id="rId3"/>
    <p:sldLayoutId id="2147483664" r:id="rId4"/>
    <p:sldLayoutId id="2147483665" r:id="rId5"/>
    <p:sldLayoutId id="2147483666" r:id="rId6"/>
    <p:sldLayoutId id="2147483667" r:id="rId7"/>
    <p:sldLayoutId id="2147483671" r:id="rId8"/>
    <p:sldLayoutId id="2147483668" r:id="rId9"/>
    <p:sldLayoutId id="2147483669" r:id="rId10"/>
    <p:sldLayoutId id="2147483670" r:id="rId11"/>
  </p:sldLayoutIdLst>
  <p:hf sldNum="0" hdr="0" ftr="0" dt="0"/>
  <p:txStyles>
    <p:titleStyle>
      <a:lvl1pPr algn="l" defTabSz="914400" rtl="0" eaLnBrk="1" latinLnBrk="0" hangingPunct="1">
        <a:lnSpc>
          <a:spcPct val="100000"/>
        </a:lnSpc>
        <a:spcBef>
          <a:spcPct val="0"/>
        </a:spcBef>
        <a:buNone/>
        <a:defRPr sz="4400" b="1" kern="1200">
          <a:solidFill>
            <a:schemeClr val="bg1"/>
          </a:solidFill>
          <a:latin typeface="+mj-lt"/>
          <a:ea typeface="+mj-ea"/>
          <a:cs typeface="+mj-cs"/>
        </a:defRPr>
      </a:lvl1pPr>
    </p:titleStyle>
    <p:bodyStyle>
      <a:lvl1pPr marL="228600" indent="-228600" algn="l" defTabSz="914400" rtl="0" eaLnBrk="1" latinLnBrk="0" hangingPunct="1">
        <a:lnSpc>
          <a:spcPct val="110000"/>
        </a:lnSpc>
        <a:spcBef>
          <a:spcPts val="1000"/>
        </a:spcBef>
        <a:buClr>
          <a:schemeClr val="accent1"/>
        </a:buClr>
        <a:buFont typeface="Arial" panose="020B0604020202020204" pitchFamily="34" charset="0"/>
        <a:buChar char="•"/>
        <a:defRPr sz="2800" kern="1200">
          <a:solidFill>
            <a:schemeClr val="bg1"/>
          </a:solidFill>
          <a:latin typeface="+mn-lt"/>
          <a:ea typeface="+mn-ea"/>
          <a:cs typeface="+mn-cs"/>
        </a:defRPr>
      </a:lvl1pPr>
      <a:lvl2pPr marL="685800" indent="-228600" algn="l" defTabSz="914400" rtl="0" eaLnBrk="1" latinLnBrk="0" hangingPunct="1">
        <a:lnSpc>
          <a:spcPct val="110000"/>
        </a:lnSpc>
        <a:spcBef>
          <a:spcPts val="500"/>
        </a:spcBef>
        <a:buClr>
          <a:schemeClr val="accent1"/>
        </a:buClr>
        <a:buFont typeface="Arial" panose="020B0604020202020204" pitchFamily="34" charset="0"/>
        <a:buChar char="•"/>
        <a:defRPr sz="2400" kern="1200">
          <a:solidFill>
            <a:schemeClr val="bg1"/>
          </a:solidFill>
          <a:latin typeface="+mn-lt"/>
          <a:ea typeface="+mn-ea"/>
          <a:cs typeface="+mn-cs"/>
        </a:defRPr>
      </a:lvl2pPr>
      <a:lvl3pPr marL="1143000" indent="-228600" algn="l" defTabSz="914400" rtl="0" eaLnBrk="1" latinLnBrk="0" hangingPunct="1">
        <a:lnSpc>
          <a:spcPct val="110000"/>
        </a:lnSpc>
        <a:spcBef>
          <a:spcPts val="500"/>
        </a:spcBef>
        <a:buClr>
          <a:schemeClr val="accent1"/>
        </a:buClr>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110000"/>
        </a:lnSpc>
        <a:spcBef>
          <a:spcPts val="500"/>
        </a:spcBef>
        <a:buClr>
          <a:schemeClr val="accent1"/>
        </a:buClr>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110000"/>
        </a:lnSpc>
        <a:spcBef>
          <a:spcPts val="500"/>
        </a:spcBef>
        <a:buClr>
          <a:schemeClr val="accent1"/>
        </a:buClr>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microsoft.com/office/2018/10/relationships/comments" Target="../comments/modernComment_101_D7F7F32E.xml"/><Relationship Id="rId4" Type="http://schemas.openxmlformats.org/officeDocument/2006/relationships/hyperlink" Target="mailto:16008466@stu.mmu.ac.u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1" name="Rectangle 1030">
            <a:extLst>
              <a:ext uri="{FF2B5EF4-FFF2-40B4-BE49-F238E27FC236}">
                <a16:creationId xmlns:a16="http://schemas.microsoft.com/office/drawing/2014/main" id="{4AB8125F-0FD8-48CD-9F43-73E5494EA7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AvenirNext LT Pro Medium" panose="020B0504020202020204" pitchFamily="34" charset="0"/>
            </a:endParaRPr>
          </a:p>
        </p:txBody>
      </p:sp>
      <p:sp>
        <p:nvSpPr>
          <p:cNvPr id="1033" name="Rectangle 1032">
            <a:extLst>
              <a:ext uri="{FF2B5EF4-FFF2-40B4-BE49-F238E27FC236}">
                <a16:creationId xmlns:a16="http://schemas.microsoft.com/office/drawing/2014/main" id="{0019DD6C-5899-4C07-864B-EB0A7D104A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AvenirNext LT Pro Medium" panose="020B0504020202020204" pitchFamily="34" charset="0"/>
            </a:endParaRPr>
          </a:p>
        </p:txBody>
      </p:sp>
      <p:sp>
        <p:nvSpPr>
          <p:cNvPr id="1035" name="Rectangle 1034">
            <a:extLst>
              <a:ext uri="{FF2B5EF4-FFF2-40B4-BE49-F238E27FC236}">
                <a16:creationId xmlns:a16="http://schemas.microsoft.com/office/drawing/2014/main" id="{EBDFFBC1-15BD-428E-B8AF-ECF5D1B76D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51"/>
            <a:ext cx="12192000" cy="2217680"/>
          </a:xfrm>
          <a:prstGeom prst="rect">
            <a:avLst/>
          </a:prstGeom>
          <a:solidFill>
            <a:schemeClr val="tx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1037" name="Rectangle 1036">
            <a:extLst>
              <a:ext uri="{FF2B5EF4-FFF2-40B4-BE49-F238E27FC236}">
                <a16:creationId xmlns:a16="http://schemas.microsoft.com/office/drawing/2014/main" id="{EBFB3075-0323-4EB0-B1A5-776A0E709C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1"/>
            <a:ext cx="12191999" cy="2224386"/>
          </a:xfrm>
          <a:prstGeom prst="rect">
            <a:avLst/>
          </a:prstGeom>
          <a:blipFill dpi="0" rotWithShape="1">
            <a:blip r:embed="rId2">
              <a:alphaModFix amt="20000"/>
              <a:duotone>
                <a:schemeClr val="accent1">
                  <a:shade val="45000"/>
                  <a:satMod val="135000"/>
                </a:schemeClr>
                <a:prstClr val="white"/>
              </a:duotone>
            </a:blip>
            <a:srcRect/>
            <a:tile tx="88900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1C0464C-A330-F96A-8CDD-AAC0F79C146B}"/>
              </a:ext>
            </a:extLst>
          </p:cNvPr>
          <p:cNvSpPr>
            <a:spLocks noGrp="1"/>
          </p:cNvSpPr>
          <p:nvPr>
            <p:ph type="title"/>
          </p:nvPr>
        </p:nvSpPr>
        <p:spPr>
          <a:xfrm>
            <a:off x="737965" y="492132"/>
            <a:ext cx="10517326" cy="1163048"/>
          </a:xfrm>
        </p:spPr>
        <p:txBody>
          <a:bodyPr>
            <a:normAutofit fontScale="90000"/>
          </a:bodyPr>
          <a:lstStyle/>
          <a:p>
            <a:pPr algn="ctr">
              <a:lnSpc>
                <a:spcPct val="107000"/>
              </a:lnSpc>
              <a:spcAft>
                <a:spcPts val="800"/>
              </a:spcAft>
            </a:pPr>
            <a:r>
              <a:rPr lang="en-GB" sz="3600" dirty="0">
                <a:latin typeface="Comic Sans MS" panose="030F0702030302020204" pitchFamily="66" charset="0"/>
                <a:ea typeface="Aptos" panose="020B0004020202020204" pitchFamily="34" charset="0"/>
                <a:cs typeface="Arial" panose="020B0604020202020204" pitchFamily="34" charset="0"/>
              </a:rPr>
              <a:t>DO YOU HAVE CHILDREN </a:t>
            </a:r>
            <a:r>
              <a:rPr lang="en-GB" sz="3600" dirty="0">
                <a:effectLst/>
                <a:latin typeface="Comic Sans MS" panose="030F0702030302020204" pitchFamily="66" charset="0"/>
                <a:ea typeface="Aptos" panose="020B0004020202020204" pitchFamily="34" charset="0"/>
                <a:cs typeface="Arial" panose="020B0604020202020204" pitchFamily="34" charset="0"/>
              </a:rPr>
              <a:t>WITH EATING, DRINKING AND SWALLOWING DIFFICULTIES?</a:t>
            </a:r>
            <a:br>
              <a:rPr lang="en-GB" sz="2400" dirty="0">
                <a:effectLst/>
                <a:latin typeface="Comic Sans MS" panose="030F0702030302020204" pitchFamily="66" charset="0"/>
                <a:ea typeface="Aptos" panose="020B0004020202020204" pitchFamily="34" charset="0"/>
                <a:cs typeface="Arial" panose="020B0604020202020204" pitchFamily="34" charset="0"/>
              </a:rPr>
            </a:br>
            <a:br>
              <a:rPr lang="en-GB" sz="2800" kern="100" dirty="0">
                <a:effectLst/>
                <a:latin typeface="Arial" panose="020B0604020202020204" pitchFamily="34" charset="0"/>
                <a:ea typeface="Aptos" panose="020B0004020202020204" pitchFamily="34" charset="0"/>
                <a:cs typeface="Arial" panose="020B0604020202020204" pitchFamily="34" charset="0"/>
              </a:rPr>
            </a:br>
            <a:endParaRPr lang="en-GB" sz="2800" b="0" kern="100" dirty="0">
              <a:effectLst/>
              <a:latin typeface="Arial" panose="020B0604020202020204" pitchFamily="34" charset="0"/>
              <a:ea typeface="Aptos" panose="020B00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46696B04-3E1B-7194-0822-EDC14B4BFA3F}"/>
              </a:ext>
            </a:extLst>
          </p:cNvPr>
          <p:cNvSpPr>
            <a:spLocks noGrp="1"/>
          </p:cNvSpPr>
          <p:nvPr>
            <p:ph idx="1"/>
          </p:nvPr>
        </p:nvSpPr>
        <p:spPr>
          <a:xfrm>
            <a:off x="0" y="2644087"/>
            <a:ext cx="5254906" cy="1941398"/>
          </a:xfrm>
        </p:spPr>
        <p:txBody>
          <a:bodyPr anchor="ctr">
            <a:normAutofit/>
          </a:bodyPr>
          <a:lstStyle/>
          <a:p>
            <a:r>
              <a:rPr lang="en-GB" sz="2000" b="1" dirty="0">
                <a:solidFill>
                  <a:schemeClr val="tx1"/>
                </a:solidFill>
                <a:latin typeface="Arial" panose="020B0604020202020204" pitchFamily="34" charset="0"/>
                <a:cs typeface="Arial" panose="020B0604020202020204" pitchFamily="34" charset="0"/>
              </a:rPr>
              <a:t>Participation will involve: </a:t>
            </a:r>
          </a:p>
          <a:p>
            <a:pPr marL="285750" indent="-285750">
              <a:buFont typeface="Arial" panose="020B0604020202020204" pitchFamily="34" charset="0"/>
              <a:buChar char="•"/>
            </a:pPr>
            <a:r>
              <a:rPr lang="en-GB" sz="2000" dirty="0">
                <a:solidFill>
                  <a:schemeClr val="tx1"/>
                </a:solidFill>
                <a:latin typeface="Arial" panose="020B0604020202020204" pitchFamily="34" charset="0"/>
                <a:cs typeface="Arial" panose="020B0604020202020204" pitchFamily="34" charset="0"/>
              </a:rPr>
              <a:t>Taking part in a semi-structured interview with the researcher. This interview will be via Microsoft Teams. </a:t>
            </a:r>
          </a:p>
          <a:p>
            <a:endParaRPr lang="en-GB" sz="1800" dirty="0">
              <a:solidFill>
                <a:schemeClr val="tx1"/>
              </a:solidFill>
            </a:endParaRPr>
          </a:p>
        </p:txBody>
      </p:sp>
      <p:pic>
        <p:nvPicPr>
          <p:cNvPr id="1026" name="Picture 2" descr="How to motivate people to participate in your research? | by Jennifer Hall  | UX Planet">
            <a:extLst>
              <a:ext uri="{FF2B5EF4-FFF2-40B4-BE49-F238E27FC236}">
                <a16:creationId xmlns:a16="http://schemas.microsoft.com/office/drawing/2014/main" id="{E1C98FF4-0FDF-EEA4-4E7F-854FCAB0970D}"/>
              </a:ext>
            </a:extLst>
          </p:cNvPr>
          <p:cNvPicPr>
            <a:picLocks noChangeAspect="1" noChangeArrowheads="1"/>
          </p:cNvPicPr>
          <p:nvPr/>
        </p:nvPicPr>
        <p:blipFill>
          <a:blip r:embed="rId3">
            <a:alphaModFix amt="70000"/>
            <a:extLst>
              <a:ext uri="{28A0092B-C50C-407E-A947-70E740481C1C}">
                <a14:useLocalDpi xmlns:a14="http://schemas.microsoft.com/office/drawing/2010/main" val="0"/>
              </a:ext>
            </a:extLst>
          </a:blip>
          <a:stretch>
            <a:fillRect/>
          </a:stretch>
        </p:blipFill>
        <p:spPr bwMode="auto">
          <a:xfrm>
            <a:off x="6684101" y="3014736"/>
            <a:ext cx="5254906" cy="27933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6805AA8A-5AA2-EF54-92C9-F5BDB471801C}"/>
              </a:ext>
            </a:extLst>
          </p:cNvPr>
          <p:cNvSpPr txBox="1"/>
          <p:nvPr/>
        </p:nvSpPr>
        <p:spPr>
          <a:xfrm>
            <a:off x="923903" y="1408145"/>
            <a:ext cx="9296543" cy="369332"/>
          </a:xfrm>
          <a:prstGeom prst="rect">
            <a:avLst/>
          </a:prstGeom>
          <a:solidFill>
            <a:schemeClr val="accent3">
              <a:lumMod val="60000"/>
              <a:lumOff val="40000"/>
            </a:schemeClr>
          </a:solidFill>
        </p:spPr>
        <p:txBody>
          <a:bodyPr wrap="square" rtlCol="0">
            <a:spAutoFit/>
          </a:bodyPr>
          <a:lstStyle/>
          <a:p>
            <a:r>
              <a:rPr lang="en-GB" b="1" dirty="0">
                <a:latin typeface="Arial" panose="020B0604020202020204" pitchFamily="34" charset="0"/>
                <a:cs typeface="Arial" panose="020B0604020202020204" pitchFamily="34" charset="0"/>
              </a:rPr>
              <a:t>This project has gained ethical approval from Manchester Metropolitan University!</a:t>
            </a:r>
          </a:p>
        </p:txBody>
      </p:sp>
      <p:sp>
        <p:nvSpPr>
          <p:cNvPr id="5" name="TextBox 4">
            <a:extLst>
              <a:ext uri="{FF2B5EF4-FFF2-40B4-BE49-F238E27FC236}">
                <a16:creationId xmlns:a16="http://schemas.microsoft.com/office/drawing/2014/main" id="{A20C0C7E-9250-CFB6-3306-914CB95323C8}"/>
              </a:ext>
            </a:extLst>
          </p:cNvPr>
          <p:cNvSpPr txBox="1"/>
          <p:nvPr/>
        </p:nvSpPr>
        <p:spPr>
          <a:xfrm>
            <a:off x="127322" y="6298186"/>
            <a:ext cx="12604830" cy="400110"/>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For more information, please contact the researcher Sophie Gilkes at </a:t>
            </a:r>
            <a:r>
              <a:rPr lang="en-GB" sz="2000" b="1" dirty="0">
                <a:solidFill>
                  <a:schemeClr val="accent6">
                    <a:lumMod val="60000"/>
                    <a:lumOff val="40000"/>
                  </a:schemeClr>
                </a:solidFill>
                <a:latin typeface="Arial" panose="020B0604020202020204" pitchFamily="34" charset="0"/>
                <a:cs typeface="Arial" panose="020B0604020202020204" pitchFamily="34" charset="0"/>
              </a:rPr>
              <a:t>08200189</a:t>
            </a:r>
            <a:r>
              <a:rPr lang="en-GB" sz="2000" b="1" dirty="0">
                <a:solidFill>
                  <a:schemeClr val="accent6">
                    <a:lumMod val="60000"/>
                    <a:lumOff val="40000"/>
                  </a:schemeClr>
                </a:solidFill>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@stu.mmu.ac.uk</a:t>
            </a:r>
            <a:r>
              <a:rPr lang="en-GB" sz="2000" b="1" dirty="0">
                <a:solidFill>
                  <a:schemeClr val="accent6">
                    <a:lumMod val="60000"/>
                    <a:lumOff val="40000"/>
                  </a:schemeClr>
                </a:solidFill>
                <a:latin typeface="Arial" panose="020B0604020202020204" pitchFamily="34" charset="0"/>
                <a:cs typeface="Arial" panose="020B0604020202020204" pitchFamily="34" charset="0"/>
              </a:rPr>
              <a:t> </a:t>
            </a:r>
          </a:p>
        </p:txBody>
      </p:sp>
      <p:sp>
        <p:nvSpPr>
          <p:cNvPr id="7" name="TextBox 6">
            <a:extLst>
              <a:ext uri="{FF2B5EF4-FFF2-40B4-BE49-F238E27FC236}">
                <a16:creationId xmlns:a16="http://schemas.microsoft.com/office/drawing/2014/main" id="{16109A6E-2B70-76B1-26BB-42F79C1231F6}"/>
              </a:ext>
            </a:extLst>
          </p:cNvPr>
          <p:cNvSpPr txBox="1"/>
          <p:nvPr/>
        </p:nvSpPr>
        <p:spPr>
          <a:xfrm>
            <a:off x="0" y="2185307"/>
            <a:ext cx="12188952" cy="458780"/>
          </a:xfrm>
          <a:prstGeom prst="rect">
            <a:avLst/>
          </a:prstGeom>
          <a:solidFill>
            <a:schemeClr val="accent1">
              <a:lumMod val="40000"/>
              <a:lumOff val="60000"/>
            </a:schemeClr>
          </a:solidFill>
        </p:spPr>
        <p:txBody>
          <a:bodyPr wrap="square">
            <a:spAutoFit/>
          </a:bodyPr>
          <a:lstStyle/>
          <a:p>
            <a:pPr algn="ctr">
              <a:lnSpc>
                <a:spcPct val="107000"/>
              </a:lnSpc>
              <a:spcAft>
                <a:spcPts val="800"/>
              </a:spcAft>
            </a:pPr>
            <a:r>
              <a:rPr lang="en-GB" sz="2400" kern="100" dirty="0">
                <a:effectLst/>
                <a:latin typeface="Arial" panose="020B0604020202020204" pitchFamily="34" charset="0"/>
                <a:ea typeface="Aptos" panose="020B0004020202020204" pitchFamily="34" charset="0"/>
                <a:cs typeface="Arial" panose="020B0604020202020204" pitchFamily="34" charset="0"/>
              </a:rPr>
              <a:t>Does culture have an influence on family mealtimes</a:t>
            </a:r>
            <a:r>
              <a:rPr lang="en-GB" sz="2400" b="1" kern="100" dirty="0">
                <a:effectLst/>
                <a:latin typeface="Arial" panose="020B0604020202020204" pitchFamily="34" charset="0"/>
                <a:ea typeface="Aptos" panose="020B0004020202020204" pitchFamily="34" charset="0"/>
                <a:cs typeface="Arial" panose="020B0604020202020204" pitchFamily="34" charset="0"/>
              </a:rPr>
              <a:t> </a:t>
            </a:r>
            <a:r>
              <a:rPr lang="en-GB" sz="2400" kern="100" dirty="0">
                <a:effectLst/>
                <a:latin typeface="Arial" panose="020B0604020202020204" pitchFamily="34" charset="0"/>
                <a:ea typeface="Aptos" panose="020B0004020202020204" pitchFamily="34" charset="0"/>
                <a:cs typeface="Arial" panose="020B0604020202020204" pitchFamily="34" charset="0"/>
              </a:rPr>
              <a:t>with children who have dysphagia?</a:t>
            </a:r>
            <a:r>
              <a:rPr lang="en-GB" sz="2400" b="1" kern="100" dirty="0">
                <a:effectLst/>
                <a:latin typeface="Arial" panose="020B0604020202020204" pitchFamily="34" charset="0"/>
                <a:ea typeface="Aptos" panose="020B0004020202020204" pitchFamily="34" charset="0"/>
                <a:cs typeface="Arial" panose="020B0604020202020204" pitchFamily="34" charset="0"/>
              </a:rPr>
              <a:t>  </a:t>
            </a:r>
            <a:endParaRPr lang="en-GB" sz="2400" kern="100" dirty="0">
              <a:effectLst/>
              <a:latin typeface="Arial" panose="020B0604020202020204" pitchFamily="34" charset="0"/>
              <a:ea typeface="Aptos" panose="020B00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E50117A0-00ED-F59D-214B-F6729BCBAD4A}"/>
              </a:ext>
            </a:extLst>
          </p:cNvPr>
          <p:cNvSpPr txBox="1"/>
          <p:nvPr/>
        </p:nvSpPr>
        <p:spPr>
          <a:xfrm>
            <a:off x="168239" y="4276874"/>
            <a:ext cx="7187878" cy="2215991"/>
          </a:xfrm>
          <a:prstGeom prst="rect">
            <a:avLst/>
          </a:prstGeom>
          <a:noFill/>
        </p:spPr>
        <p:txBody>
          <a:bodyPr wrap="square" rtlCol="0">
            <a:spAutoFit/>
          </a:bodyPr>
          <a:lstStyle/>
          <a:p>
            <a:r>
              <a:rPr lang="en-GB" sz="2000" b="1" dirty="0">
                <a:latin typeface="Arial" panose="020B0604020202020204" pitchFamily="34" charset="0"/>
                <a:cs typeface="Arial" panose="020B0604020202020204" pitchFamily="34" charset="0"/>
              </a:rPr>
              <a:t>Inclusion criteria:</a:t>
            </a:r>
          </a:p>
          <a:p>
            <a:pPr marL="342900" indent="-342900">
              <a:buFont typeface="Wingdings" panose="05000000000000000000" pitchFamily="2" charset="2"/>
              <a:buChar char="v"/>
            </a:pPr>
            <a:r>
              <a:rPr lang="en-GB" sz="2000" dirty="0">
                <a:latin typeface="Arial" panose="020B0604020202020204" pitchFamily="34" charset="0"/>
                <a:cs typeface="Arial" panose="020B0604020202020204" pitchFamily="34" charset="0"/>
              </a:rPr>
              <a:t>Have a child under 18 with a diagnosis of dysphagia (difficulty with chewing and swallowing food). </a:t>
            </a:r>
          </a:p>
          <a:p>
            <a:endParaRPr lang="en-GB" sz="2000"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v"/>
            </a:pPr>
            <a:r>
              <a:rPr lang="en-GB" sz="2000" dirty="0">
                <a:latin typeface="Arial" panose="020B0604020202020204" pitchFamily="34" charset="0"/>
                <a:ea typeface="Aptos" panose="020B0004020202020204" pitchFamily="34" charset="0"/>
                <a:cs typeface="Arial" panose="020B0604020202020204" pitchFamily="34" charset="0"/>
              </a:rPr>
              <a:t>T</a:t>
            </a:r>
            <a:r>
              <a:rPr lang="en-GB" sz="2000" dirty="0">
                <a:effectLst/>
                <a:latin typeface="Arial" panose="020B0604020202020204" pitchFamily="34" charset="0"/>
                <a:ea typeface="Aptos" panose="020B0004020202020204" pitchFamily="34" charset="0"/>
                <a:cs typeface="Arial" panose="020B0604020202020204" pitchFamily="34" charset="0"/>
              </a:rPr>
              <a:t>he person being interviewed needs enough spoken English to manage an interview.</a:t>
            </a:r>
            <a:endParaRPr lang="en-GB" sz="2000" dirty="0">
              <a:latin typeface="Arial" panose="020B0604020202020204" pitchFamily="34" charset="0"/>
              <a:cs typeface="Arial" panose="020B0604020202020204" pitchFamily="34" charset="0"/>
            </a:endParaRPr>
          </a:p>
          <a:p>
            <a:endParaRPr lang="en-GB" dirty="0"/>
          </a:p>
        </p:txBody>
      </p:sp>
    </p:spTree>
    <p:extLst>
      <p:ext uri="{BB962C8B-B14F-4D97-AF65-F5344CB8AC3E}">
        <p14:creationId xmlns:p14="http://schemas.microsoft.com/office/powerpoint/2010/main" val="3623351086"/>
      </p:ext>
    </p:extLst>
  </p:cSld>
  <p:clrMapOvr>
    <a:masterClrMapping/>
  </p:clrMapOvr>
  <p:extLst>
    <p:ext uri="{6950BFC3-D8DA-4A85-94F7-54DA5524770B}">
      <p188:commentRel xmlns:p188="http://schemas.microsoft.com/office/powerpoint/2018/8/main" xmlns="" r:id="rId5"/>
    </p:ext>
  </p:extLst>
</p:sld>
</file>

<file path=ppt/tags/tag1.xml><?xml version="1.0" encoding="utf-8"?>
<p:tagLst xmlns:a="http://schemas.openxmlformats.org/drawingml/2006/main" xmlns:r="http://schemas.openxmlformats.org/officeDocument/2006/relationships" xmlns:p="http://schemas.openxmlformats.org/presentationml/2006/main">
  <p:tag name="PRESGUID" val="87fd96b5-73fc-4cec-a0a3-1d1e12bd6108"/>
</p:tagLst>
</file>

<file path=ppt/theme/theme1.xml><?xml version="1.0" encoding="utf-8"?>
<a:theme xmlns:a="http://schemas.openxmlformats.org/drawingml/2006/main" name="BlockprintVTI">
  <a:themeElements>
    <a:clrScheme name="AnalogousFromDarkSeedLeftStep">
      <a:dk1>
        <a:srgbClr val="000000"/>
      </a:dk1>
      <a:lt1>
        <a:srgbClr val="FFFFFF"/>
      </a:lt1>
      <a:dk2>
        <a:srgbClr val="261A2E"/>
      </a:dk2>
      <a:lt2>
        <a:srgbClr val="F0F3F3"/>
      </a:lt2>
      <a:accent1>
        <a:srgbClr val="C34D61"/>
      </a:accent1>
      <a:accent2>
        <a:srgbClr val="B13B81"/>
      </a:accent2>
      <a:accent3>
        <a:srgbClr val="C34DC3"/>
      </a:accent3>
      <a:accent4>
        <a:srgbClr val="7F3BB1"/>
      </a:accent4>
      <a:accent5>
        <a:srgbClr val="604DC3"/>
      </a:accent5>
      <a:accent6>
        <a:srgbClr val="3B59B1"/>
      </a:accent6>
      <a:hlink>
        <a:srgbClr val="7853C5"/>
      </a:hlink>
      <a:folHlink>
        <a:srgbClr val="7F7F7F"/>
      </a:folHlink>
    </a:clrScheme>
    <a:fontScheme name="Custom 56">
      <a:majorFont>
        <a:latin typeface="Avenir Next LT Pro"/>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ckprintVTI" id="{AA8C8908-6BA4-477C-AEA4-CB6C32A1FE3B}" vid="{36392749-7C1D-4938-93BB-440CD2A1B0AB}"/>
    </a:ext>
  </a:extLst>
</a:theme>
</file>

<file path=docProps/app.xml><?xml version="1.0" encoding="utf-8"?>
<Properties xmlns="http://schemas.openxmlformats.org/officeDocument/2006/extended-properties" xmlns:vt="http://schemas.openxmlformats.org/officeDocument/2006/docPropsVTypes">
  <Template>Facet</Template>
  <TotalTime>3049</TotalTime>
  <Words>115</Words>
  <Application>Microsoft Office PowerPoint</Application>
  <PresentationFormat>Widescreen</PresentationFormat>
  <Paragraphs>10</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Arial</vt:lpstr>
      <vt:lpstr>Avenir Next LT Pro</vt:lpstr>
      <vt:lpstr>AvenirNext LT Pro Medium</vt:lpstr>
      <vt:lpstr>Comic Sans MS</vt:lpstr>
      <vt:lpstr>Wingdings</vt:lpstr>
      <vt:lpstr>BlockprintVTI</vt:lpstr>
      <vt:lpstr>DO YOU HAVE CHILDREN WITH EATING, DRINKING AND SWALLOWING DIFFICULTIES?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PARTICIPANTS NEEDED!</dc:title>
  <dc:creator>ANNA LINA</dc:creator>
  <cp:lastModifiedBy>Andrew Ruddick</cp:lastModifiedBy>
  <cp:revision>8</cp:revision>
  <dcterms:created xsi:type="dcterms:W3CDTF">2023-12-02T17:56:01Z</dcterms:created>
  <dcterms:modified xsi:type="dcterms:W3CDTF">2025-03-28T16:20:21Z</dcterms:modified>
</cp:coreProperties>
</file>