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96" r:id="rId4"/>
  </p:sldMasterIdLst>
  <p:notesMasterIdLst>
    <p:notesMasterId r:id="rId21"/>
  </p:notesMasterIdLst>
  <p:sldIdLst>
    <p:sldId id="285" r:id="rId5"/>
    <p:sldId id="286" r:id="rId6"/>
    <p:sldId id="287" r:id="rId7"/>
    <p:sldId id="288" r:id="rId8"/>
    <p:sldId id="289" r:id="rId9"/>
    <p:sldId id="290" r:id="rId10"/>
    <p:sldId id="291" r:id="rId11"/>
    <p:sldId id="292" r:id="rId12"/>
    <p:sldId id="293" r:id="rId13"/>
    <p:sldId id="294" r:id="rId14"/>
    <p:sldId id="295" r:id="rId15"/>
    <p:sldId id="296" r:id="rId16"/>
    <p:sldId id="297" r:id="rId17"/>
    <p:sldId id="298" r:id="rId18"/>
    <p:sldId id="299" r:id="rId19"/>
    <p:sldId id="300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3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8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938646-CEA8-41F9-BD9F-D1FA107D99CC}" type="datetimeFigureOut">
              <a:rPr lang="en-US" smtClean="0"/>
              <a:t>4/21/2023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B040C8-62D2-4EA7-B200-D3B8C06AA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067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39389-D342-42C9-A280-8ADE336DA885}" type="datetime1">
              <a:rPr lang="en-US" smtClean="0"/>
              <a:t>4/21/2023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5ED82-9221-4209-9FC6-897FECC94D85}" type="datetime1">
              <a:rPr lang="en-US" smtClean="0"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95C5F-8991-4788-8021-97F7E97CAA77}" type="datetime1">
              <a:rPr lang="en-US" smtClean="0"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0732C-99B6-468D-8E86-54127C661C29}" type="datetime1">
              <a:rPr lang="en-US" smtClean="0"/>
              <a:t>4/21/2023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96AA6-1553-455E-A701-5DB89675312A}" type="datetime1">
              <a:rPr lang="en-US" smtClean="0"/>
              <a:t>4/21/2023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27D05-0AAA-4191-8602-39A011BE220C}" type="datetime1">
              <a:rPr lang="en-US" smtClean="0"/>
              <a:t>4/21/2023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B8012-90E5-4BF2-B13D-6DEC2EE5E086}" type="datetime1">
              <a:rPr lang="en-US" smtClean="0"/>
              <a:t>4/21/2023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62E2D-C320-4C5E-98F1-D60DBA71A352}" type="datetime1">
              <a:rPr lang="en-US" smtClean="0"/>
              <a:t>4/21/2023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6C99D-E4E2-4DDF-8629-131208CB18B0}" type="datetime1">
              <a:rPr lang="en-US" smtClean="0"/>
              <a:t>4/21/2023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20CF4-5FC9-46F3-B596-BE1F927BA2F1}" type="datetime1">
              <a:rPr lang="en-US" smtClean="0"/>
              <a:t>4/21/2023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BF1ABFC0-89FE-4355-9E74-11DC57FEA97E}" type="datetime1">
              <a:rPr lang="en-US" smtClean="0"/>
              <a:t>4/21/2023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F9B8B6D2-5532-4B59-9C5A-AB106F128946}" type="datetime1">
              <a:rPr lang="en-US" smtClean="0"/>
              <a:t>4/21/2023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45637228@N05/4217137832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creativecommons.org/licenses/by-nd/3.0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Lagoon_Nebula" TargetMode="External"/><Relationship Id="rId7" Type="http://schemas.openxmlformats.org/officeDocument/2006/relationships/hyperlink" Target="https://www.youtube.com/watch?v=DtymxN67eEE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youtube.com/watch?v=yv4DbU1CWAY" TargetMode="External"/><Relationship Id="rId5" Type="http://schemas.openxmlformats.org/officeDocument/2006/relationships/hyperlink" Target="https://www.youtube.com/watch?v=H-Ci_YwfH04" TargetMode="External"/><Relationship Id="rId4" Type="http://schemas.openxmlformats.org/officeDocument/2006/relationships/hyperlink" Target="https://creativecommons.org/licenses/by-sa/3.0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-sa/3.0/" TargetMode="External"/><Relationship Id="rId2" Type="http://schemas.openxmlformats.org/officeDocument/2006/relationships/hyperlink" Target="https://www.flickr.com/photos/missioncontrol/2036268195/" TargetMode="Externa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pressbooks.online.ucf.edu/ast2002tjb/chapter/30-4-the-search-for-extraterrestrial-intelligence/" TargetMode="Externa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en/view-image.php?image=180437&amp;picture=ring-nebula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flickr.com/photos/quoteseverlasting/8724294594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creativecommons.org/licenses/by/3.0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Water_rocket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creativecommons.org/licenses/by-sa/3.0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youtube.com/watch?v=a3lcGnMhvsA" TargetMode="Externa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hyperlink" Target="https://en.wikipedia.org/wiki/Pale_Blue_Dot" TargetMode="External"/><Relationship Id="rId7" Type="http://schemas.openxmlformats.org/officeDocument/2006/relationships/hyperlink" Target="https://creativecommons.org/licenses/by-nc/3.0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netambulo.com/video-de-los-3-minutos-finales-del-aterrizaje-en-marte-de-la-perseverance/" TargetMode="External"/><Relationship Id="rId5" Type="http://schemas.openxmlformats.org/officeDocument/2006/relationships/image" Target="../media/image3.jpg"/><Relationship Id="rId4" Type="http://schemas.openxmlformats.org/officeDocument/2006/relationships/hyperlink" Target="https://creativecommons.org/licenses/by-sa/3.0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" TargetMode="External"/><Relationship Id="rId2" Type="http://schemas.openxmlformats.org/officeDocument/2006/relationships/hyperlink" Target="https://en.wikipedia.org/wiki/High-altitude_balloon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view-image.php?image=281669&amp;picture=astronaut-kostym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qsels.com/en/public-domain-photo-swkkc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view-image.php?image=180337&amp;picture=astronaut-spacewalk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s_M1t0HE-Kk" TargetMode="External"/><Relationship Id="rId4" Type="http://schemas.openxmlformats.org/officeDocument/2006/relationships/hyperlink" Target="https://www.youtube.com/watch?v=1sJZGWs5aJo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Freeze-Dried-Ice-Cream.jpg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creativecommons.org/licenses/by-sa/3.0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theconversation.com/meteorite-impact-turns-silica-into-stishovite-in-a-billionth-of-a-second-48946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creativecommons.org/licenses/by-nd/3.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view of the Earth">
            <a:extLst>
              <a:ext uri="{FF2B5EF4-FFF2-40B4-BE49-F238E27FC236}">
                <a16:creationId xmlns:a16="http://schemas.microsoft.com/office/drawing/2014/main" id="{997CF875-7865-4B60-BE3C-F759090A4D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25" b="312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6D0423-92ED-41A8-B13E-ED2A99FC38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chemeClr val="bg1">
              <a:alpha val="60000"/>
            </a:schemeClr>
          </a:solidFill>
          <a:ln w="38100" cap="sq">
            <a:solidFill>
              <a:schemeClr val="tx1"/>
            </a:solidFill>
            <a:miter lim="800000"/>
          </a:ln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Science week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B4D8F8-4E82-4BDB-B682-C4008F4B24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FFFFFF"/>
                </a:solidFill>
              </a:rPr>
              <a:t>Oooo</a:t>
            </a:r>
            <a:r>
              <a:rPr lang="en-US" dirty="0">
                <a:solidFill>
                  <a:srgbClr val="FFFFFF"/>
                </a:solidFill>
              </a:rPr>
              <a:t> yeah!</a:t>
            </a:r>
          </a:p>
        </p:txBody>
      </p:sp>
    </p:spTree>
    <p:extLst>
      <p:ext uri="{BB962C8B-B14F-4D97-AF65-F5344CB8AC3E}">
        <p14:creationId xmlns:p14="http://schemas.microsoft.com/office/powerpoint/2010/main" val="24010680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280A7-97C5-4AC5-B444-B6AECB0B7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449" y="318775"/>
            <a:ext cx="4494998" cy="1134640"/>
          </a:xfrm>
        </p:spPr>
        <p:txBody>
          <a:bodyPr/>
          <a:lstStyle/>
          <a:p>
            <a:r>
              <a:rPr lang="en-US" dirty="0"/>
              <a:t>Landers</a:t>
            </a:r>
            <a:endParaRPr lang="en-GB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D59F9AD-0B81-4A7E-9DC5-12F779B79E8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386" r="20386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C4D04E-2CBF-4543-BFD5-5A71754414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5568" y="1620254"/>
            <a:ext cx="3794760" cy="4123702"/>
          </a:xfrm>
        </p:spPr>
        <p:txBody>
          <a:bodyPr/>
          <a:lstStyle/>
          <a:p>
            <a:r>
              <a:rPr lang="en-GB" dirty="0"/>
              <a:t>Egg drop</a:t>
            </a:r>
          </a:p>
          <a:p>
            <a:r>
              <a:rPr lang="en-GB" dirty="0"/>
              <a:t>Make something that will protect an egg being dropped in Forest School session</a:t>
            </a:r>
          </a:p>
          <a:p>
            <a:r>
              <a:rPr lang="en-US" dirty="0"/>
              <a:t>NOTES</a:t>
            </a:r>
          </a:p>
          <a:p>
            <a:r>
              <a:rPr lang="en-US" b="1" u="sng" dirty="0"/>
              <a:t>Develop and Apply</a:t>
            </a:r>
          </a:p>
          <a:p>
            <a:r>
              <a:rPr lang="en-US" dirty="0"/>
              <a:t>What materials are needed and why?</a:t>
            </a:r>
          </a:p>
          <a:p>
            <a:r>
              <a:rPr lang="en-US" b="1" u="sng" dirty="0"/>
              <a:t>Explore and experiment</a:t>
            </a:r>
          </a:p>
          <a:p>
            <a:r>
              <a:rPr lang="en-US" dirty="0"/>
              <a:t>Try out different materials</a:t>
            </a:r>
          </a:p>
          <a:p>
            <a:r>
              <a:rPr lang="en-US" b="1" u="sng" dirty="0"/>
              <a:t>Encounter and experience</a:t>
            </a:r>
          </a:p>
          <a:p>
            <a:r>
              <a:rPr lang="en-GB" dirty="0"/>
              <a:t>Encounter the components of the egg drop. Hard, soft etc.</a:t>
            </a:r>
          </a:p>
          <a:p>
            <a:r>
              <a:rPr lang="en-GB" dirty="0"/>
              <a:t>Use VOCA to initiate the drop </a:t>
            </a:r>
          </a:p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22B5B5-118A-49DC-81D0-93A32B42BE92}"/>
              </a:ext>
            </a:extLst>
          </p:cNvPr>
          <p:cNvSpPr txBox="1"/>
          <p:nvPr/>
        </p:nvSpPr>
        <p:spPr>
          <a:xfrm>
            <a:off x="6095999" y="6858000"/>
            <a:ext cx="61020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3" tooltip="https://www.flickr.com/photos/45637228@N05/4217137832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4" tooltip="https://creativecommons.org/licenses/by-nd/3.0/"/>
              </a:rPr>
              <a:t>CC BY-ND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30984416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3CB6F-4F71-400E-894D-355CDB0AB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166" y="206481"/>
            <a:ext cx="4494998" cy="1134640"/>
          </a:xfrm>
        </p:spPr>
        <p:txBody>
          <a:bodyPr/>
          <a:lstStyle/>
          <a:p>
            <a:r>
              <a:rPr lang="en-US" dirty="0"/>
              <a:t>Sounds of space</a:t>
            </a:r>
            <a:endParaRPr lang="en-GB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C1668ED-701E-4161-871D-4E4858C2C07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9598" r="19598"/>
          <a:stretch>
            <a:fillRect/>
          </a:stretch>
        </p:blipFill>
        <p:spPr>
          <a:xfrm>
            <a:off x="6095999" y="0"/>
            <a:ext cx="6102097" cy="574395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567D0E-0DE4-4D73-91A6-994300D1E5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5568" y="1524000"/>
            <a:ext cx="3794760" cy="421995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Listen to NASA’s sonification of nebulas and other astronomical bodies.</a:t>
            </a:r>
          </a:p>
          <a:p>
            <a:r>
              <a:rPr lang="en-US" dirty="0"/>
              <a:t>Close eyes. Can you reproduce?</a:t>
            </a:r>
          </a:p>
          <a:p>
            <a:r>
              <a:rPr lang="en-US" dirty="0"/>
              <a:t>NOTES</a:t>
            </a:r>
          </a:p>
          <a:p>
            <a:r>
              <a:rPr lang="en-US" b="1" u="sng" dirty="0"/>
              <a:t>Develop and Apply</a:t>
            </a:r>
          </a:p>
          <a:p>
            <a:r>
              <a:rPr lang="en-US" dirty="0"/>
              <a:t>How does it make you feel? Can you choose a suitable instrument to make the noise?</a:t>
            </a:r>
          </a:p>
          <a:p>
            <a:r>
              <a:rPr lang="en-US" b="1" u="sng" dirty="0"/>
              <a:t>Explore and experiment</a:t>
            </a:r>
          </a:p>
          <a:p>
            <a:r>
              <a:rPr lang="en-US" dirty="0"/>
              <a:t>Try out different instruments to make the noise.</a:t>
            </a:r>
          </a:p>
          <a:p>
            <a:r>
              <a:rPr lang="en-US" b="1" u="sng" dirty="0"/>
              <a:t>Encounter and experience</a:t>
            </a:r>
          </a:p>
          <a:p>
            <a:r>
              <a:rPr lang="en-GB" dirty="0"/>
              <a:t>Listen to the sounds and experience the sounds of space. Use keyboards to recreate sounds</a:t>
            </a: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9AF40D-85C0-4B48-A370-319BB14545A0}"/>
              </a:ext>
            </a:extLst>
          </p:cNvPr>
          <p:cNvSpPr txBox="1"/>
          <p:nvPr/>
        </p:nvSpPr>
        <p:spPr>
          <a:xfrm>
            <a:off x="6095999" y="6858000"/>
            <a:ext cx="61020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3" tooltip="https://en.wikipedia.org/wiki/Lagoon_Nebula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4" tooltip="https://creativecommons.org/licenses/by-sa/3.0/"/>
              </a:rPr>
              <a:t>CC BY-SA</a:t>
            </a:r>
            <a:endParaRPr lang="en-GB" sz="9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4D7965-43A9-4499-B122-EA06D7414D69}"/>
              </a:ext>
            </a:extLst>
          </p:cNvPr>
          <p:cNvSpPr txBox="1"/>
          <p:nvPr/>
        </p:nvSpPr>
        <p:spPr>
          <a:xfrm>
            <a:off x="6095999" y="5816207"/>
            <a:ext cx="6102097" cy="13542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dirty="0">
                <a:hlinkClick r:id="rId5"/>
              </a:rPr>
              <a:t>https://www.youtube.com/watch?v=H-Ci_YwfH04</a:t>
            </a:r>
            <a:endParaRPr lang="en-GB" sz="1600" dirty="0"/>
          </a:p>
          <a:p>
            <a:r>
              <a:rPr lang="en-GB" sz="1600" dirty="0">
                <a:hlinkClick r:id="rId6"/>
              </a:rPr>
              <a:t>https://www.youtube.com/watch?v=yv4DbU1CWAY</a:t>
            </a:r>
            <a:endParaRPr lang="en-GB" sz="1600" dirty="0"/>
          </a:p>
          <a:p>
            <a:r>
              <a:rPr lang="en-GB" sz="1600" dirty="0">
                <a:hlinkClick r:id="rId7"/>
              </a:rPr>
              <a:t>https://www.youtube.com/watch?v=DtymxN67eEE</a:t>
            </a:r>
            <a:endParaRPr lang="en-GB" sz="1600" dirty="0"/>
          </a:p>
          <a:p>
            <a:r>
              <a:rPr lang="en-GB" sz="1600" dirty="0"/>
              <a:t>More – Search for “</a:t>
            </a:r>
            <a:r>
              <a:rPr lang="en-GB" sz="1600" dirty="0" err="1"/>
              <a:t>nasa</a:t>
            </a:r>
            <a:r>
              <a:rPr lang="en-GB" sz="1600" dirty="0"/>
              <a:t> sonification” in </a:t>
            </a:r>
            <a:r>
              <a:rPr lang="en-GB" sz="1600" dirty="0" err="1"/>
              <a:t>youtube</a:t>
            </a:r>
            <a:endParaRPr lang="en-GB" sz="1600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94892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D6F39-43E8-4CC5-9463-E7CBF81F9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449" y="222522"/>
            <a:ext cx="4494998" cy="1134640"/>
          </a:xfrm>
        </p:spPr>
        <p:txBody>
          <a:bodyPr/>
          <a:lstStyle/>
          <a:p>
            <a:r>
              <a:rPr lang="en-US" dirty="0"/>
              <a:t>Message to other intelligent life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69000F-EABF-4816-8613-8D502ED1C8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5568" y="1507958"/>
            <a:ext cx="3794760" cy="5350042"/>
          </a:xfrm>
        </p:spPr>
        <p:txBody>
          <a:bodyPr>
            <a:normAutofit/>
          </a:bodyPr>
          <a:lstStyle/>
          <a:p>
            <a:r>
              <a:rPr lang="en-US" dirty="0"/>
              <a:t>Contribute to the plaque incase aliens find it</a:t>
            </a:r>
          </a:p>
          <a:p>
            <a:r>
              <a:rPr lang="en-US" dirty="0"/>
              <a:t>Heaton School’s favorite things ANYTHING. Have time to explore all of the classes favorite music and objects.</a:t>
            </a:r>
          </a:p>
          <a:p>
            <a:r>
              <a:rPr lang="en-US" dirty="0"/>
              <a:t>Email Kyle the results</a:t>
            </a:r>
          </a:p>
          <a:p>
            <a:r>
              <a:rPr lang="en-US" dirty="0"/>
              <a:t>This can be adults opinion and then offered. Class culture?</a:t>
            </a:r>
          </a:p>
          <a:p>
            <a:r>
              <a:rPr lang="en-US" dirty="0"/>
              <a:t>NOTES</a:t>
            </a:r>
          </a:p>
          <a:p>
            <a:r>
              <a:rPr lang="en-US" b="1" u="sng" dirty="0"/>
              <a:t>Develop and Apply</a:t>
            </a:r>
          </a:p>
          <a:p>
            <a:r>
              <a:rPr lang="en-US" dirty="0"/>
              <a:t>What would you want an alien to know about us? </a:t>
            </a:r>
          </a:p>
          <a:p>
            <a:r>
              <a:rPr lang="en-US" b="1" u="sng" dirty="0"/>
              <a:t>Explore and experiment</a:t>
            </a:r>
          </a:p>
          <a:p>
            <a:r>
              <a:rPr lang="en-US" dirty="0"/>
              <a:t>Listen to different music and pick a favorite.</a:t>
            </a:r>
          </a:p>
          <a:p>
            <a:r>
              <a:rPr lang="en-US" b="1" u="sng" dirty="0"/>
              <a:t>Encounter and experience</a:t>
            </a:r>
          </a:p>
          <a:p>
            <a:r>
              <a:rPr lang="en-GB" dirty="0"/>
              <a:t>Encounter all of their favourite things and have a lovely time</a:t>
            </a:r>
          </a:p>
          <a:p>
            <a:endParaRPr lang="en-US" dirty="0"/>
          </a:p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873B41-9BA9-42E9-A5F2-1647A3393748}"/>
              </a:ext>
            </a:extLst>
          </p:cNvPr>
          <p:cNvSpPr txBox="1"/>
          <p:nvPr/>
        </p:nvSpPr>
        <p:spPr>
          <a:xfrm>
            <a:off x="6095999" y="6858000"/>
            <a:ext cx="61020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2" tooltip="https://www.flickr.com/photos/missioncontrol/2036268195/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3" tooltip="https://creativecommons.org/licenses/by-nc-sa/3.0/"/>
              </a:rPr>
              <a:t>CC BY-SA-NC</a:t>
            </a:r>
            <a:endParaRPr lang="en-GB" sz="9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013DD2-275E-41FA-9E99-1C68A19306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175247" y="2514272"/>
            <a:ext cx="5943600" cy="270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3866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3A359-027C-4209-8CB5-A4830B343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449" y="302733"/>
            <a:ext cx="4494998" cy="1134640"/>
          </a:xfrm>
        </p:spPr>
        <p:txBody>
          <a:bodyPr/>
          <a:lstStyle/>
          <a:p>
            <a:r>
              <a:rPr lang="en-GB" dirty="0"/>
              <a:t>Space craft </a:t>
            </a:r>
            <a:br>
              <a:rPr lang="en-GB" dirty="0"/>
            </a:br>
            <a:r>
              <a:rPr lang="en-GB" dirty="0"/>
              <a:t>(</a:t>
            </a:r>
            <a:r>
              <a:rPr lang="en-GB" dirty="0" err="1"/>
              <a:t>haha</a:t>
            </a:r>
            <a:r>
              <a:rPr lang="en-GB" dirty="0"/>
              <a:t>)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2C6541FA-77E9-4607-AED2-8CF92A97ABA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5509" r="5509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4216DF-DE4A-41F0-B158-7B212F0259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5568" y="1572126"/>
            <a:ext cx="3794760" cy="4171829"/>
          </a:xfrm>
        </p:spPr>
        <p:txBody>
          <a:bodyPr/>
          <a:lstStyle/>
          <a:p>
            <a:r>
              <a:rPr lang="en-GB" dirty="0"/>
              <a:t>Making individual pictures of nebulas. </a:t>
            </a:r>
          </a:p>
          <a:p>
            <a:r>
              <a:rPr lang="en-GB" b="1" u="sng" dirty="0"/>
              <a:t>All work to be collected and brought to Kyle</a:t>
            </a:r>
          </a:p>
          <a:p>
            <a:r>
              <a:rPr lang="en-GB" dirty="0"/>
              <a:t>Work to be put up next to each other to create huge collaborative art work similar to Hubble’s deeps space field photo.</a:t>
            </a:r>
          </a:p>
          <a:p>
            <a:r>
              <a:rPr lang="en-GB" dirty="0"/>
              <a:t>Use art spinner (please book slot)</a:t>
            </a:r>
          </a:p>
          <a:p>
            <a:r>
              <a:rPr lang="en-GB" dirty="0"/>
              <a:t>Blue bubbles with food colouring added to mix onto paper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12479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68701-3634-4224-8213-0305FB944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449" y="270649"/>
            <a:ext cx="4494998" cy="1134640"/>
          </a:xfrm>
        </p:spPr>
        <p:txBody>
          <a:bodyPr/>
          <a:lstStyle/>
          <a:p>
            <a:r>
              <a:rPr lang="en-GB" dirty="0"/>
              <a:t>Mission name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41498BB6-DE15-4768-B853-DAF998248A1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6632" r="16632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38DE56-3BC3-4979-BBD1-3F160F9DE6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5568" y="1668379"/>
            <a:ext cx="3794760" cy="4918971"/>
          </a:xfrm>
        </p:spPr>
        <p:txBody>
          <a:bodyPr/>
          <a:lstStyle/>
          <a:p>
            <a:r>
              <a:rPr lang="en-GB" dirty="0"/>
              <a:t>Using adjective word mats choose words that we like for the mission name or ethos.</a:t>
            </a:r>
          </a:p>
          <a:p>
            <a:r>
              <a:rPr lang="en-GB" dirty="0"/>
              <a:t>NOTES</a:t>
            </a:r>
            <a:br>
              <a:rPr lang="en-GB" dirty="0"/>
            </a:br>
            <a:r>
              <a:rPr lang="en-US" dirty="0"/>
              <a:t>NOTES</a:t>
            </a:r>
          </a:p>
          <a:p>
            <a:r>
              <a:rPr lang="en-US" b="1" u="sng" dirty="0"/>
              <a:t>Develop and Apply</a:t>
            </a:r>
          </a:p>
          <a:p>
            <a:r>
              <a:rPr lang="en-US" dirty="0"/>
              <a:t>Choose a word. Why do they like it?</a:t>
            </a:r>
          </a:p>
          <a:p>
            <a:r>
              <a:rPr lang="en-US" b="1" u="sng" dirty="0"/>
              <a:t>Explore and experiment</a:t>
            </a:r>
          </a:p>
          <a:p>
            <a:r>
              <a:rPr lang="en-US" dirty="0"/>
              <a:t>Act out the meaning of words and choose</a:t>
            </a:r>
          </a:p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2C2519-F821-4482-AB1C-C08EFD8E6E09}"/>
              </a:ext>
            </a:extLst>
          </p:cNvPr>
          <p:cNvSpPr txBox="1"/>
          <p:nvPr/>
        </p:nvSpPr>
        <p:spPr>
          <a:xfrm>
            <a:off x="6095999" y="6858000"/>
            <a:ext cx="61020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3" tooltip="http://flickr.com/photos/quoteseverlasting/8724294594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4" tooltip="https://creativecommons.org/licenses/by/3.0/"/>
              </a:rPr>
              <a:t>CC BY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40773325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5A820-0AE4-450B-BDF3-CAEB80377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449" y="238564"/>
            <a:ext cx="4494998" cy="1134640"/>
          </a:xfrm>
        </p:spPr>
        <p:txBody>
          <a:bodyPr/>
          <a:lstStyle/>
          <a:p>
            <a:r>
              <a:rPr lang="en-GB" dirty="0"/>
              <a:t>Rocket launch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DA7A86F9-5EA1-4BBF-9ABD-580999D2E55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4591" b="4591"/>
          <a:stretch>
            <a:fillRect/>
          </a:stretch>
        </p:blipFill>
        <p:spPr>
          <a:xfrm>
            <a:off x="6095999" y="0"/>
            <a:ext cx="6102097" cy="620829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41AE46-A25B-4A4D-8283-AECA6FBF8F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5568" y="1491916"/>
            <a:ext cx="3794760" cy="5005137"/>
          </a:xfrm>
        </p:spPr>
        <p:txBody>
          <a:bodyPr>
            <a:normAutofit/>
          </a:bodyPr>
          <a:lstStyle/>
          <a:p>
            <a:r>
              <a:rPr lang="en-GB" dirty="0"/>
              <a:t>Stomp rockets. Bottle rockets, balloon and straw along a piece of string</a:t>
            </a:r>
          </a:p>
          <a:p>
            <a:r>
              <a:rPr lang="en-GB" dirty="0"/>
              <a:t>Mentos and diet coke?</a:t>
            </a:r>
          </a:p>
          <a:p>
            <a:r>
              <a:rPr lang="en-GB" dirty="0"/>
              <a:t>(angle, how much energy, weight etc)</a:t>
            </a:r>
          </a:p>
          <a:p>
            <a:r>
              <a:rPr lang="en-GB" dirty="0"/>
              <a:t>NOTES</a:t>
            </a:r>
          </a:p>
          <a:p>
            <a:br>
              <a:rPr lang="en-GB" dirty="0"/>
            </a:br>
            <a:r>
              <a:rPr lang="en-US" b="1" u="sng" dirty="0"/>
              <a:t>Develop and Apply</a:t>
            </a:r>
          </a:p>
          <a:p>
            <a:r>
              <a:rPr lang="en-US" dirty="0"/>
              <a:t>Launch angle – Distance</a:t>
            </a:r>
          </a:p>
          <a:p>
            <a:r>
              <a:rPr lang="en-US" dirty="0"/>
              <a:t>Amount of force – distance (Stomp)</a:t>
            </a:r>
          </a:p>
          <a:p>
            <a:r>
              <a:rPr lang="en-US" b="1" u="sng" dirty="0"/>
              <a:t>Explore and experiment</a:t>
            </a:r>
          </a:p>
          <a:p>
            <a:r>
              <a:rPr lang="en-US" dirty="0"/>
              <a:t>Try out different launch angles and launch energy</a:t>
            </a:r>
          </a:p>
          <a:p>
            <a:r>
              <a:rPr lang="en-US" b="1" u="sng" dirty="0"/>
              <a:t>Encounter and experience</a:t>
            </a:r>
          </a:p>
          <a:p>
            <a:r>
              <a:rPr lang="en-GB" dirty="0"/>
              <a:t>Launch rockets with VOCA and experience the sounds and cause and effect</a:t>
            </a:r>
          </a:p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2086FA-1139-45A4-A1E8-C082F2EDD2EF}"/>
              </a:ext>
            </a:extLst>
          </p:cNvPr>
          <p:cNvSpPr txBox="1"/>
          <p:nvPr/>
        </p:nvSpPr>
        <p:spPr>
          <a:xfrm>
            <a:off x="6095999" y="6858000"/>
            <a:ext cx="61020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3" tooltip="https://en.wikipedia.org/wiki/Water_rocket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4" tooltip="https://creativecommons.org/licenses/by-sa/3.0/"/>
              </a:rPr>
              <a:t>CC BY-SA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22114609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D0452-7D3F-4AAE-B282-B39279A16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449" y="206481"/>
            <a:ext cx="4494998" cy="1134640"/>
          </a:xfrm>
        </p:spPr>
        <p:txBody>
          <a:bodyPr/>
          <a:lstStyle/>
          <a:p>
            <a:r>
              <a:rPr lang="en-GB" dirty="0"/>
              <a:t>G force experience</a:t>
            </a:r>
            <a:br>
              <a:rPr lang="en-GB" dirty="0"/>
            </a:br>
            <a:r>
              <a:rPr lang="en-GB" dirty="0"/>
              <a:t>(It’s not possible</a:t>
            </a:r>
            <a:br>
              <a:rPr lang="en-GB" dirty="0"/>
            </a:br>
            <a:r>
              <a:rPr lang="en-GB" dirty="0"/>
              <a:t>No, It’s necessary)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C7D412-21A6-494E-AFD2-585F23F8B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5568" y="1556084"/>
            <a:ext cx="3794760" cy="5301916"/>
          </a:xfrm>
        </p:spPr>
        <p:txBody>
          <a:bodyPr>
            <a:normAutofit/>
          </a:bodyPr>
          <a:lstStyle/>
          <a:p>
            <a:r>
              <a:rPr lang="en-GB" dirty="0"/>
              <a:t>Spinning, launching and flying in drama related to:</a:t>
            </a:r>
          </a:p>
          <a:p>
            <a:r>
              <a:rPr lang="en-GB" dirty="0">
                <a:hlinkClick r:id="rId2"/>
              </a:rPr>
              <a:t>https://www.youtube.com/watch?v=a3lcGnMhvsA</a:t>
            </a:r>
            <a:endParaRPr lang="en-GB" dirty="0"/>
          </a:p>
          <a:p>
            <a:r>
              <a:rPr lang="en-GB" dirty="0"/>
              <a:t>Scooter boards to spin on. Hold onto hoops. Catch students who are “out of control” Stop and Go</a:t>
            </a:r>
          </a:p>
          <a:p>
            <a:r>
              <a:rPr lang="en-US" b="1" u="sng" dirty="0"/>
              <a:t>Develop and Apply</a:t>
            </a:r>
          </a:p>
          <a:p>
            <a:r>
              <a:rPr lang="en-US" dirty="0"/>
              <a:t>Feel heavier and lighter and relate it to spinning and stopping</a:t>
            </a:r>
          </a:p>
          <a:p>
            <a:r>
              <a:rPr lang="en-US" b="1" u="sng" dirty="0"/>
              <a:t>Explore and experiment</a:t>
            </a:r>
          </a:p>
          <a:p>
            <a:r>
              <a:rPr lang="en-US" dirty="0"/>
              <a:t>Experiment making themselves heavier and lighter</a:t>
            </a:r>
          </a:p>
          <a:p>
            <a:r>
              <a:rPr lang="en-US" b="1" u="sng" dirty="0"/>
              <a:t>Encounter and experience</a:t>
            </a:r>
          </a:p>
          <a:p>
            <a:r>
              <a:rPr lang="en-GB" dirty="0"/>
              <a:t>Encounter G forces on vestibular system</a:t>
            </a:r>
          </a:p>
          <a:p>
            <a:endParaRPr lang="en-GB" dirty="0"/>
          </a:p>
        </p:txBody>
      </p:sp>
      <p:pic>
        <p:nvPicPr>
          <p:cNvPr id="2050" name="Picture 2" descr="Why was the docking scene in Interstellar so riveting? What was being  accomplished? - Quora">
            <a:extLst>
              <a:ext uri="{FF2B5EF4-FFF2-40B4-BE49-F238E27FC236}">
                <a16:creationId xmlns:a16="http://schemas.microsoft.com/office/drawing/2014/main" id="{F7ECA2A5-01FC-453F-AADC-62426C7669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10502"/>
            <a:ext cx="6103456" cy="3436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4338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E0F25-BE0A-4962-85E6-464D0204C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Theme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C16F9A-DBD7-445C-A62E-4F991DBF07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32861" y="2383640"/>
            <a:ext cx="2943476" cy="39896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511569-EA9B-4C4D-8693-C9F4A1CD1D49}"/>
              </a:ext>
            </a:extLst>
          </p:cNvPr>
          <p:cNvSpPr txBox="1"/>
          <p:nvPr/>
        </p:nvSpPr>
        <p:spPr>
          <a:xfrm>
            <a:off x="489535" y="6488668"/>
            <a:ext cx="2943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3" tooltip="https://en.wikipedia.org/wiki/Pale_Blue_Dot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4" tooltip="https://creativecommons.org/licenses/by-sa/3.0/"/>
              </a:rPr>
              <a:t>CC BY-SA</a:t>
            </a:r>
            <a:endParaRPr lang="en-GB" sz="9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9E4CCA-9D72-4A48-93A2-7599D4837C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433011" y="3429000"/>
            <a:ext cx="4141452" cy="27107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6D40A9-7D00-460C-9092-9CB1DE42D7E8}"/>
              </a:ext>
            </a:extLst>
          </p:cNvPr>
          <p:cNvSpPr txBox="1"/>
          <p:nvPr/>
        </p:nvSpPr>
        <p:spPr>
          <a:xfrm>
            <a:off x="3627855" y="6142420"/>
            <a:ext cx="49362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6" tooltip="https://www.netambulo.com/video-de-los-3-minutos-finales-del-aterrizaje-en-marte-de-la-perseverance/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7" tooltip="https://creativecommons.org/licenses/by-nc/3.0/"/>
              </a:rPr>
              <a:t>CC BY-NC</a:t>
            </a:r>
            <a:endParaRPr lang="en-GB" sz="900"/>
          </a:p>
        </p:txBody>
      </p:sp>
      <p:pic>
        <p:nvPicPr>
          <p:cNvPr id="1026" name="Picture 2" descr="Mars rover Curiosity safely lands on Mars - Los Angeles Times">
            <a:extLst>
              <a:ext uri="{FF2B5EF4-FFF2-40B4-BE49-F238E27FC236}">
                <a16:creationId xmlns:a16="http://schemas.microsoft.com/office/drawing/2014/main" id="{920732CF-DCAC-4A9C-9981-5184D0E7F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649" y="3489807"/>
            <a:ext cx="4234417" cy="2649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622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F3472-D88D-4D7A-8580-C17BA3EF2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Mission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B0AB08-989C-40F3-9A29-34E74DF971D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Send a Heaton representative into space!!</a:t>
            </a:r>
          </a:p>
          <a:p>
            <a:r>
              <a:rPr lang="en-US" dirty="0"/>
              <a:t>All activities build towards making and protecting the astronaut and communicating with it. 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32B91E-D559-4E0F-B952-8E31A180A984}"/>
              </a:ext>
            </a:extLst>
          </p:cNvPr>
          <p:cNvSpPr txBox="1"/>
          <p:nvPr/>
        </p:nvSpPr>
        <p:spPr>
          <a:xfrm>
            <a:off x="6095999" y="6858000"/>
            <a:ext cx="61020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2" tooltip="https://en.wikipedia.org/wiki/High-altitude_balloon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3" tooltip="https://creativecommons.org/licenses/by-sa/3.0/"/>
              </a:rPr>
              <a:t>CC BY-SA</a:t>
            </a:r>
            <a:endParaRPr lang="en-GB" sz="9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22D429-7151-4A01-9332-E2B31D175876}"/>
              </a:ext>
            </a:extLst>
          </p:cNvPr>
          <p:cNvSpPr txBox="1"/>
          <p:nvPr/>
        </p:nvSpPr>
        <p:spPr>
          <a:xfrm>
            <a:off x="6184899" y="5639310"/>
            <a:ext cx="600710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Example:</a:t>
            </a:r>
          </a:p>
          <a:p>
            <a:r>
              <a:rPr lang="en-GB" dirty="0"/>
              <a:t>https://www.youtube.com/watch?v=NpPuESSbhAc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3B7E2D-7D86-4442-9F72-7D585785E7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511607" y="1281782"/>
            <a:ext cx="4997710" cy="281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387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13D28-BA59-485F-8321-B450E2F0A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449" y="222081"/>
            <a:ext cx="4494998" cy="1134640"/>
          </a:xfrm>
        </p:spPr>
        <p:txBody>
          <a:bodyPr/>
          <a:lstStyle/>
          <a:p>
            <a:r>
              <a:rPr lang="en-US" dirty="0"/>
              <a:t>Space suite creation</a:t>
            </a:r>
            <a:endParaRPr lang="en-GB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B2B0EDC-12FB-4BE2-9B18-82CFAF48770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2519" b="12519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231BB6-8031-4EC3-A843-596A4770B1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5568" y="1561726"/>
            <a:ext cx="3794760" cy="5224967"/>
          </a:xfrm>
        </p:spPr>
        <p:txBody>
          <a:bodyPr>
            <a:normAutofit/>
          </a:bodyPr>
          <a:lstStyle/>
          <a:p>
            <a:r>
              <a:rPr lang="en-US" dirty="0"/>
              <a:t>Activity ideas:</a:t>
            </a:r>
          </a:p>
          <a:p>
            <a:r>
              <a:rPr lang="en-US" dirty="0"/>
              <a:t>Using a variety of materials students explore them, feel them and then test them. Test them by wrapping a teddy or toy. Squirt water, turn fans on use a hair drier. Did it stop it? How heavy? </a:t>
            </a:r>
          </a:p>
          <a:p>
            <a:r>
              <a:rPr lang="en-US" dirty="0"/>
              <a:t>NOTES</a:t>
            </a:r>
          </a:p>
          <a:p>
            <a:r>
              <a:rPr lang="en-US" b="1" u="sng" dirty="0"/>
              <a:t>Develop and Apply</a:t>
            </a:r>
          </a:p>
          <a:p>
            <a:r>
              <a:rPr lang="en-US" dirty="0"/>
              <a:t>Make predictions, discuss results, choose best material</a:t>
            </a:r>
          </a:p>
          <a:p>
            <a:r>
              <a:rPr lang="en-US" b="1" u="sng" dirty="0"/>
              <a:t>Explore and experiment</a:t>
            </a:r>
          </a:p>
          <a:p>
            <a:r>
              <a:rPr lang="en-US" dirty="0"/>
              <a:t>Group and classify, test </a:t>
            </a:r>
          </a:p>
          <a:p>
            <a:r>
              <a:rPr lang="en-US" b="1" u="sng" dirty="0"/>
              <a:t>Encounter and experience</a:t>
            </a:r>
          </a:p>
          <a:p>
            <a:r>
              <a:rPr lang="en-GB" dirty="0"/>
              <a:t>Wrap teddies or students in material (if safe)</a:t>
            </a:r>
          </a:p>
          <a:p>
            <a:r>
              <a:rPr lang="en-GB" dirty="0"/>
              <a:t>Squirt water at them, use a hairdryer (switch controlled), fan. Can they feel it through the materials. Sensory play</a:t>
            </a:r>
          </a:p>
        </p:txBody>
      </p:sp>
    </p:spTree>
    <p:extLst>
      <p:ext uri="{BB962C8B-B14F-4D97-AF65-F5344CB8AC3E}">
        <p14:creationId xmlns:p14="http://schemas.microsoft.com/office/powerpoint/2010/main" val="2661257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53E94-6420-4E94-944B-7552B9FCE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024" y="347916"/>
            <a:ext cx="4494998" cy="1134640"/>
          </a:xfrm>
        </p:spPr>
        <p:txBody>
          <a:bodyPr/>
          <a:lstStyle/>
          <a:p>
            <a:r>
              <a:rPr lang="en-US" dirty="0"/>
              <a:t>Rovers</a:t>
            </a:r>
            <a:endParaRPr lang="en-GB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FC580BC-A199-4BFF-9BF6-836FADDA569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6607" r="16607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6A3C8F-1F6A-4F75-92C1-5171D45096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5568" y="1686188"/>
            <a:ext cx="3794760" cy="4057768"/>
          </a:xfrm>
        </p:spPr>
        <p:txBody>
          <a:bodyPr>
            <a:normAutofit/>
          </a:bodyPr>
          <a:lstStyle/>
          <a:p>
            <a:r>
              <a:rPr lang="en-US" dirty="0"/>
              <a:t>Activity ideas:</a:t>
            </a:r>
          </a:p>
          <a:p>
            <a:r>
              <a:rPr lang="en-US" dirty="0"/>
              <a:t>Attention autism robot toy theme</a:t>
            </a:r>
          </a:p>
          <a:p>
            <a:r>
              <a:rPr lang="en-US" dirty="0"/>
              <a:t>Bee bots,  add to the giant rover (art trolley)</a:t>
            </a:r>
          </a:p>
          <a:p>
            <a:r>
              <a:rPr lang="en-US" dirty="0"/>
              <a:t>NOTES</a:t>
            </a:r>
          </a:p>
          <a:p>
            <a:r>
              <a:rPr lang="en-US" b="1" u="sng" dirty="0"/>
              <a:t>Develop and Apply</a:t>
            </a:r>
          </a:p>
          <a:p>
            <a:r>
              <a:rPr lang="en-US" dirty="0"/>
              <a:t>Program/code to complete mission</a:t>
            </a:r>
          </a:p>
          <a:p>
            <a:r>
              <a:rPr lang="en-US" b="1" u="sng" dirty="0"/>
              <a:t>Explore and experiment</a:t>
            </a:r>
          </a:p>
          <a:p>
            <a:r>
              <a:rPr lang="en-US" dirty="0"/>
              <a:t>Interact with robots/bee bots and get them moving</a:t>
            </a:r>
          </a:p>
          <a:p>
            <a:r>
              <a:rPr lang="en-US" b="1" u="sng" dirty="0"/>
              <a:t>Encounter and experience</a:t>
            </a:r>
          </a:p>
          <a:p>
            <a:r>
              <a:rPr lang="en-GB" dirty="0"/>
              <a:t>Experience the different parts of a large robot</a:t>
            </a:r>
          </a:p>
        </p:txBody>
      </p:sp>
    </p:spTree>
    <p:extLst>
      <p:ext uri="{BB962C8B-B14F-4D97-AF65-F5344CB8AC3E}">
        <p14:creationId xmlns:p14="http://schemas.microsoft.com/office/powerpoint/2010/main" val="836082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D0AB70-5087-4748-B01E-D582669B9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449" y="272415"/>
            <a:ext cx="4494998" cy="1134640"/>
          </a:xfrm>
        </p:spPr>
        <p:txBody>
          <a:bodyPr/>
          <a:lstStyle/>
          <a:p>
            <a:r>
              <a:rPr lang="en-US" dirty="0"/>
              <a:t>Space walk</a:t>
            </a:r>
            <a:endParaRPr lang="en-GB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D83262A-F58C-415B-8C51-069EABEE8B1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432" r="20432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72D40A-DAB5-4B96-BB7F-0FDA7328EA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5568" y="1628839"/>
            <a:ext cx="3794760" cy="4889407"/>
          </a:xfrm>
        </p:spPr>
        <p:txBody>
          <a:bodyPr>
            <a:normAutofit/>
          </a:bodyPr>
          <a:lstStyle/>
          <a:p>
            <a:r>
              <a:rPr lang="en-US" dirty="0"/>
              <a:t>Activity ideas:</a:t>
            </a:r>
          </a:p>
          <a:p>
            <a:r>
              <a:rPr lang="en-US" dirty="0"/>
              <a:t>Experience “weightlessness” in hydro (fairy lights on ceiling and space projector and floating lights. Use toy nuts and bolts to join together as mission. </a:t>
            </a:r>
          </a:p>
          <a:p>
            <a:r>
              <a:rPr lang="en-US" dirty="0"/>
              <a:t>NOTES</a:t>
            </a:r>
          </a:p>
          <a:p>
            <a:r>
              <a:rPr lang="en-US" b="1" u="sng" dirty="0"/>
              <a:t>Develop and Apply</a:t>
            </a:r>
          </a:p>
          <a:p>
            <a:r>
              <a:rPr lang="en-US" dirty="0"/>
              <a:t>Complete tasks floating on back </a:t>
            </a:r>
          </a:p>
          <a:p>
            <a:r>
              <a:rPr lang="en-US" b="1" u="sng" dirty="0"/>
              <a:t>Explore and experiment</a:t>
            </a:r>
          </a:p>
          <a:p>
            <a:r>
              <a:rPr lang="en-US" dirty="0"/>
              <a:t>Attempt challenges floating on back</a:t>
            </a:r>
          </a:p>
          <a:p>
            <a:r>
              <a:rPr lang="en-US" b="1" u="sng" dirty="0"/>
              <a:t>Encounter and experience</a:t>
            </a:r>
          </a:p>
          <a:p>
            <a:r>
              <a:rPr lang="en-GB" dirty="0"/>
              <a:t>Experience weightlessness and the sensory experience of “space”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538194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AFD5C-5409-45C5-8C50-16EB1FCF5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449" y="247248"/>
            <a:ext cx="4494998" cy="1134640"/>
          </a:xfrm>
        </p:spPr>
        <p:txBody>
          <a:bodyPr/>
          <a:lstStyle/>
          <a:p>
            <a:r>
              <a:rPr lang="en-US" dirty="0"/>
              <a:t>Messages from home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D86091-6827-414F-AD51-447D97E71C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5568" y="1651021"/>
            <a:ext cx="3794760" cy="4959731"/>
          </a:xfrm>
        </p:spPr>
        <p:txBody>
          <a:bodyPr>
            <a:normAutofit/>
          </a:bodyPr>
          <a:lstStyle/>
          <a:p>
            <a:r>
              <a:rPr lang="en-US" dirty="0"/>
              <a:t>Activity ideas:</a:t>
            </a:r>
          </a:p>
          <a:p>
            <a:r>
              <a:rPr lang="en-US" dirty="0"/>
              <a:t>Watch the video. Use </a:t>
            </a:r>
            <a:r>
              <a:rPr lang="en-US" dirty="0" err="1"/>
              <a:t>ZofR</a:t>
            </a:r>
            <a:r>
              <a:rPr lang="en-US" dirty="0"/>
              <a:t> and ask students how they are feeling in the video.</a:t>
            </a:r>
          </a:p>
          <a:p>
            <a:r>
              <a:rPr lang="en-US" dirty="0"/>
              <a:t>How do the students feel?</a:t>
            </a:r>
          </a:p>
          <a:p>
            <a:r>
              <a:rPr lang="en-US" dirty="0"/>
              <a:t>Make their own message using video, colorful semantics to send home to their adults at home</a:t>
            </a:r>
          </a:p>
          <a:p>
            <a:r>
              <a:rPr lang="en-US" dirty="0"/>
              <a:t>NOTES</a:t>
            </a:r>
          </a:p>
          <a:p>
            <a:r>
              <a:rPr lang="en-US" b="1" u="sng" dirty="0"/>
              <a:t>Develop and Apply</a:t>
            </a:r>
          </a:p>
          <a:p>
            <a:r>
              <a:rPr lang="en-US" dirty="0"/>
              <a:t>Complete tasks floating on back </a:t>
            </a:r>
          </a:p>
          <a:p>
            <a:r>
              <a:rPr lang="en-US" b="1" u="sng" dirty="0"/>
              <a:t>Explore and experiment</a:t>
            </a:r>
          </a:p>
          <a:p>
            <a:r>
              <a:rPr lang="en-US" dirty="0"/>
              <a:t>Attempt challenges floating on back</a:t>
            </a:r>
          </a:p>
          <a:p>
            <a:r>
              <a:rPr lang="en-US" b="1" u="sng" dirty="0"/>
              <a:t>Encounter and experience</a:t>
            </a:r>
          </a:p>
          <a:p>
            <a:r>
              <a:rPr lang="en-GB" dirty="0"/>
              <a:t>Experience weightlessness and the sensory experience of “space”</a:t>
            </a:r>
          </a:p>
          <a:p>
            <a:endParaRPr lang="en-US" dirty="0"/>
          </a:p>
        </p:txBody>
      </p:sp>
      <p:pic>
        <p:nvPicPr>
          <p:cNvPr id="5" name="Online Media 4" title="Interstellar (2014) - Scene “Messages span: 23 years&amp;quot;">
            <a:hlinkClick r:id="" action="ppaction://media"/>
            <a:extLst>
              <a:ext uri="{FF2B5EF4-FFF2-40B4-BE49-F238E27FC236}">
                <a16:creationId xmlns:a16="http://schemas.microsoft.com/office/drawing/2014/main" id="{9CBFD63E-4784-44FF-9C98-BAF9AFA2457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348297" y="1651021"/>
            <a:ext cx="5665111" cy="31866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F7BCFDC-93A0-480B-A4E4-D8AED711A86E}"/>
              </a:ext>
            </a:extLst>
          </p:cNvPr>
          <p:cNvSpPr/>
          <p:nvPr/>
        </p:nvSpPr>
        <p:spPr>
          <a:xfrm>
            <a:off x="6526889" y="5559289"/>
            <a:ext cx="53079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u="sng" dirty="0">
                <a:solidFill>
                  <a:srgbClr val="1155CC"/>
                </a:solidFill>
                <a:latin typeface="Arial" panose="020B0604020202020204" pitchFamily="34" charset="0"/>
                <a:hlinkClick r:id="rId4"/>
              </a:rPr>
              <a:t>https://www.youtube.com/watch?v=1sJZGWs5aJo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853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30FE2-A957-4643-9BDF-A48733503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449" y="199128"/>
            <a:ext cx="4494998" cy="1134640"/>
          </a:xfrm>
        </p:spPr>
        <p:txBody>
          <a:bodyPr/>
          <a:lstStyle/>
          <a:p>
            <a:r>
              <a:rPr lang="en-US" dirty="0"/>
              <a:t>Space food</a:t>
            </a:r>
            <a:endParaRPr lang="en-GB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ECD15675-84EB-4670-ABCE-6F0315D3F82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7643" r="17643"/>
          <a:stretch>
            <a:fillRect/>
          </a:stretch>
        </p:blipFill>
        <p:spPr>
          <a:xfrm>
            <a:off x="6095999" y="0"/>
            <a:ext cx="6102097" cy="46736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9444FF-0067-411B-84AE-E83BB32A1D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5568" y="1447800"/>
            <a:ext cx="3794760" cy="429615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Making and trying space food in food tech and eating it in a way that astronauts do</a:t>
            </a:r>
          </a:p>
          <a:p>
            <a:r>
              <a:rPr lang="en-US" dirty="0"/>
              <a:t>Make angel delight. Put into sandwich bags. Squash it. Eat it using a straw </a:t>
            </a:r>
          </a:p>
          <a:p>
            <a:r>
              <a:rPr lang="en-US" dirty="0"/>
              <a:t>NOTES</a:t>
            </a:r>
          </a:p>
          <a:p>
            <a:r>
              <a:rPr lang="en-US" b="1" u="sng" dirty="0"/>
              <a:t>Develop and Apply</a:t>
            </a:r>
          </a:p>
          <a:p>
            <a:r>
              <a:rPr lang="en-US" dirty="0"/>
              <a:t>What’s different to normal food?</a:t>
            </a:r>
          </a:p>
          <a:p>
            <a:r>
              <a:rPr lang="en-US" b="1" u="sng" dirty="0"/>
              <a:t>Explore and experiment</a:t>
            </a:r>
          </a:p>
          <a:p>
            <a:r>
              <a:rPr lang="en-US" dirty="0"/>
              <a:t>Practice cooking skills</a:t>
            </a:r>
          </a:p>
          <a:p>
            <a:r>
              <a:rPr lang="en-US" b="1" u="sng" dirty="0"/>
              <a:t>Encounter and experience</a:t>
            </a:r>
          </a:p>
          <a:p>
            <a:r>
              <a:rPr lang="en-GB" dirty="0"/>
              <a:t>Encounter the ingredients and sensory experiences of the results</a:t>
            </a:r>
          </a:p>
          <a:p>
            <a:br>
              <a:rPr lang="en-US" dirty="0"/>
            </a:b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5432EA-99C2-45E2-9CBB-B4F743D61DA3}"/>
              </a:ext>
            </a:extLst>
          </p:cNvPr>
          <p:cNvSpPr txBox="1"/>
          <p:nvPr/>
        </p:nvSpPr>
        <p:spPr>
          <a:xfrm>
            <a:off x="6095999" y="6858000"/>
            <a:ext cx="61020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3" tooltip="https://commons.wikimedia.org/wiki/File:Freeze-Dried-Ice-Cream.jpg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4" tooltip="https://creativecommons.org/licenses/by-sa/3.0/"/>
              </a:rPr>
              <a:t>CC BY-SA</a:t>
            </a:r>
            <a:endParaRPr lang="en-GB" sz="9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E797DF-6BEC-4E91-AD32-68DF11064D3C}"/>
              </a:ext>
            </a:extLst>
          </p:cNvPr>
          <p:cNvSpPr/>
          <p:nvPr/>
        </p:nvSpPr>
        <p:spPr>
          <a:xfrm>
            <a:off x="6242480" y="5294084"/>
            <a:ext cx="48339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Eating in space</a:t>
            </a:r>
          </a:p>
          <a:p>
            <a:r>
              <a:rPr lang="en-GB" dirty="0"/>
              <a:t>https://www.youtube.com/watch?v=bxhKUJE5-w0</a:t>
            </a:r>
          </a:p>
        </p:txBody>
      </p:sp>
    </p:spTree>
    <p:extLst>
      <p:ext uri="{BB962C8B-B14F-4D97-AF65-F5344CB8AC3E}">
        <p14:creationId xmlns:p14="http://schemas.microsoft.com/office/powerpoint/2010/main" val="2034571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3F6B7-C2F3-425A-B1B4-CB88C9D3B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449" y="222523"/>
            <a:ext cx="4494998" cy="1134640"/>
          </a:xfrm>
        </p:spPr>
        <p:txBody>
          <a:bodyPr/>
          <a:lstStyle/>
          <a:p>
            <a:r>
              <a:rPr lang="en-US" dirty="0"/>
              <a:t>Crash landing!</a:t>
            </a:r>
            <a:endParaRPr lang="en-GB" dirty="0"/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72634A4-3BF9-4135-8C0C-6D4C18A425D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9032" r="19032"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375727-82C8-415D-B8B9-F562F8F7F5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5568" y="1524000"/>
            <a:ext cx="3794760" cy="4219955"/>
          </a:xfrm>
        </p:spPr>
        <p:txBody>
          <a:bodyPr/>
          <a:lstStyle/>
          <a:p>
            <a:r>
              <a:rPr lang="en-US" dirty="0"/>
              <a:t>Meteor strike</a:t>
            </a:r>
          </a:p>
          <a:p>
            <a:r>
              <a:rPr lang="en-US" dirty="0"/>
              <a:t>Drop different size and weight objects into a tray of flour covered with cocoa powder. Film in slow mo.</a:t>
            </a:r>
          </a:p>
          <a:p>
            <a:r>
              <a:rPr lang="en-US" dirty="0"/>
              <a:t>NOTES</a:t>
            </a:r>
          </a:p>
          <a:p>
            <a:r>
              <a:rPr lang="en-US" b="1" u="sng" dirty="0"/>
              <a:t>Develop and Apply</a:t>
            </a:r>
          </a:p>
          <a:p>
            <a:r>
              <a:rPr lang="en-US" dirty="0"/>
              <a:t>Which makes the biggest crater? Why?</a:t>
            </a:r>
          </a:p>
          <a:p>
            <a:r>
              <a:rPr lang="en-US" b="1" u="sng" dirty="0"/>
              <a:t>Explore and experiment</a:t>
            </a:r>
          </a:p>
          <a:p>
            <a:r>
              <a:rPr lang="en-US" dirty="0"/>
              <a:t>Test out different weights and velocities</a:t>
            </a:r>
          </a:p>
          <a:p>
            <a:r>
              <a:rPr lang="en-US" b="1" u="sng" dirty="0"/>
              <a:t>Encounter and experience</a:t>
            </a:r>
          </a:p>
          <a:p>
            <a:r>
              <a:rPr lang="en-GB" dirty="0"/>
              <a:t>Encounter the sensory experience and cause and effect of actions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86986B-A52A-4817-9C2A-2ECBAEA01417}"/>
              </a:ext>
            </a:extLst>
          </p:cNvPr>
          <p:cNvSpPr txBox="1"/>
          <p:nvPr/>
        </p:nvSpPr>
        <p:spPr>
          <a:xfrm>
            <a:off x="6095999" y="6858000"/>
            <a:ext cx="61020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3" tooltip="http://theconversation.com/meteorite-impact-turns-silica-into-stishovite-in-a-billionth-of-a-second-48946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4" tooltip="https://creativecommons.org/licenses/by-nd/3.0/"/>
              </a:rPr>
              <a:t>CC BY-ND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2562187282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8775A23-75CA-4614-9647-C9B2CE742CA2}">
  <ds:schemaRefs>
    <ds:schemaRef ds:uri="16c05727-aa75-4e4a-9b5f-8a80a1165891"/>
    <ds:schemaRef ds:uri="71af3243-3dd4-4a8d-8c0d-dd76da1f02a5"/>
    <ds:schemaRef ds:uri="http://purl.org/dc/elements/1.1/"/>
    <ds:schemaRef ds:uri="http://purl.org/dc/dcmitype/"/>
    <ds:schemaRef ds:uri="http://purl.org/dc/terms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009F5EF-575C-40E7-A9C5-EC1F2A5548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A451F4C-A3A1-4FF3-AEA5-AE3EFF175B0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Parcel design</Template>
  <TotalTime>0</TotalTime>
  <Words>1144</Words>
  <Application>Microsoft Office PowerPoint</Application>
  <PresentationFormat>Widescreen</PresentationFormat>
  <Paragraphs>158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Gill Sans MT</vt:lpstr>
      <vt:lpstr>Parcel</vt:lpstr>
      <vt:lpstr>Science week</vt:lpstr>
      <vt:lpstr>The Theme</vt:lpstr>
      <vt:lpstr>The Mission</vt:lpstr>
      <vt:lpstr>Space suite creation</vt:lpstr>
      <vt:lpstr>Rovers</vt:lpstr>
      <vt:lpstr>Space walk</vt:lpstr>
      <vt:lpstr>Messages from home</vt:lpstr>
      <vt:lpstr>Space food</vt:lpstr>
      <vt:lpstr>Crash landing!</vt:lpstr>
      <vt:lpstr>Landers</vt:lpstr>
      <vt:lpstr>Sounds of space</vt:lpstr>
      <vt:lpstr>Message to other intelligent life</vt:lpstr>
      <vt:lpstr>Space craft  (haha)</vt:lpstr>
      <vt:lpstr>Mission name</vt:lpstr>
      <vt:lpstr>Rocket launch</vt:lpstr>
      <vt:lpstr>G force experience (It’s not possible No, It’s necessary)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2023-04-16T16:09:18Z</dcterms:created>
  <dcterms:modified xsi:type="dcterms:W3CDTF">2023-04-21T11:03:22Z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