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2" r:id="rId2"/>
    <p:sldId id="282" r:id="rId3"/>
    <p:sldId id="278" r:id="rId4"/>
    <p:sldId id="285" r:id="rId5"/>
    <p:sldId id="286" r:id="rId6"/>
    <p:sldId id="290" r:id="rId7"/>
    <p:sldId id="287" r:id="rId8"/>
    <p:sldId id="293" r:id="rId9"/>
    <p:sldId id="284" r:id="rId10"/>
    <p:sldId id="288" r:id="rId11"/>
    <p:sldId id="294" r:id="rId12"/>
    <p:sldId id="291" r:id="rId13"/>
    <p:sldId id="279" r:id="rId1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633"/>
          </a:xfrm>
          <a:prstGeom prst="rect">
            <a:avLst/>
          </a:prstGeom>
        </p:spPr>
        <p:txBody>
          <a:bodyPr vert="horz" lIns="90827" tIns="45413" rIns="90827" bIns="454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0827" tIns="45413" rIns="90827" bIns="45413" rtlCol="0"/>
          <a:lstStyle>
            <a:lvl1pPr algn="r">
              <a:defRPr sz="1200"/>
            </a:lvl1pPr>
          </a:lstStyle>
          <a:p>
            <a:fld id="{913DFBA3-F5C9-4F41-92A1-6D828680A775}" type="datetimeFigureOut">
              <a:rPr lang="en-GB" smtClean="0"/>
              <a:pPr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0827" tIns="45413" rIns="90827" bIns="454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0827" tIns="45413" rIns="90827" bIns="45413" rtlCol="0" anchor="b"/>
          <a:lstStyle>
            <a:lvl1pPr algn="r">
              <a:defRPr sz="1200"/>
            </a:lvl1pPr>
          </a:lstStyle>
          <a:p>
            <a:fld id="{8965C807-817A-47F9-AE87-C009D3E6A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272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189" cy="493949"/>
          </a:xfrm>
          <a:prstGeom prst="rect">
            <a:avLst/>
          </a:prstGeom>
        </p:spPr>
        <p:txBody>
          <a:bodyPr vert="horz" lIns="90827" tIns="45413" rIns="90827" bIns="454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2"/>
            <a:ext cx="2946189" cy="493949"/>
          </a:xfrm>
          <a:prstGeom prst="rect">
            <a:avLst/>
          </a:prstGeom>
        </p:spPr>
        <p:txBody>
          <a:bodyPr vert="horz" lIns="90827" tIns="45413" rIns="90827" bIns="45413" rtlCol="0"/>
          <a:lstStyle>
            <a:lvl1pPr algn="r">
              <a:defRPr sz="1200"/>
            </a:lvl1pPr>
          </a:lstStyle>
          <a:p>
            <a:fld id="{BA22EF16-C762-439C-A595-55A495BD0533}" type="datetimeFigureOut">
              <a:rPr lang="en-GB" smtClean="0"/>
              <a:pPr/>
              <a:t>09/07/2024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3" rIns="90827" bIns="454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147"/>
            <a:ext cx="5438140" cy="4442383"/>
          </a:xfrm>
          <a:prstGeom prst="rect">
            <a:avLst/>
          </a:prstGeom>
        </p:spPr>
        <p:txBody>
          <a:bodyPr vert="horz" lIns="90827" tIns="45413" rIns="90827" bIns="454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138"/>
            <a:ext cx="2946189" cy="493949"/>
          </a:xfrm>
          <a:prstGeom prst="rect">
            <a:avLst/>
          </a:prstGeom>
        </p:spPr>
        <p:txBody>
          <a:bodyPr vert="horz" lIns="90827" tIns="45413" rIns="90827" bIns="454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377138"/>
            <a:ext cx="2946189" cy="493949"/>
          </a:xfrm>
          <a:prstGeom prst="rect">
            <a:avLst/>
          </a:prstGeom>
        </p:spPr>
        <p:txBody>
          <a:bodyPr vert="horz" lIns="90827" tIns="45413" rIns="90827" bIns="45413" rtlCol="0" anchor="b"/>
          <a:lstStyle>
            <a:lvl1pPr algn="r">
              <a:defRPr sz="1200"/>
            </a:lvl1pPr>
          </a:lstStyle>
          <a:p>
            <a:fld id="{CB20B2F8-6B81-4B52-B104-8136FCCF7B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888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46A1-1FAA-4C51-A9DE-5B346CA1B813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B316-3961-43B0-85BC-C9158B272770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7C11-0F6C-417A-B31B-2E68DA359D41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A5EA-7DB5-466D-A0E8-7DCD1A85A7B2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7267-250F-4B1B-9CC0-D31D19D2169C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1535-BA50-4801-BF8E-539053D6E13E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6F0-6DA0-41AB-8D1D-DF3127673373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6305-F7E4-438E-89AA-ACA51118F55F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DDC8-8FB2-4CC7-B73F-B0C68E6E349E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35F3-B479-41BA-88C3-A54121D7C867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8B53-DB65-43E3-A15D-C5BD317208BF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1E6F-108D-4AFD-AD94-F56C7F3C5587}" type="datetime1">
              <a:rPr lang="en-GB" smtClean="0"/>
              <a:pPr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F918E-D653-483A-8498-30C528D6C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on.stockport.sch.uk/page/transition-into-heaton-school/12431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042C-BC6E-4BDB-AD60-38E63802C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New Parents – Information Afternoon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July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27E3D-CE1A-48C0-B0D0-3D116033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124325"/>
            <a:ext cx="44196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5F1E12-2B67-4BF7-BE3B-055185BA4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556792"/>
            <a:ext cx="5760640" cy="398636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76051D6-7A98-41AC-9F8C-C2E965C1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142303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6051D6-7A98-41AC-9F8C-C2E965C1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129FB4C-4DDA-4609-B044-F26614A60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804" y="3918191"/>
            <a:ext cx="3528392" cy="2646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660C5-CB72-4329-96CE-6B205CF4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88" y="1413644"/>
            <a:ext cx="3072341" cy="2304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AE788-8795-41EF-9D11-434B9C9E7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38" y="1382787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3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1829-37EA-492B-B7D9-34BDD9B2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E78DE-9B5B-4FF2-8E59-ABF7CFE7F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6476E-9E2B-497C-8B1D-C01D5E148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4" b="3842"/>
          <a:stretch/>
        </p:blipFill>
        <p:spPr>
          <a:xfrm>
            <a:off x="487085" y="1447388"/>
            <a:ext cx="8333531" cy="4392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CFB5E8-ADE6-4BCE-8471-22969633BC42}"/>
              </a:ext>
            </a:extLst>
          </p:cNvPr>
          <p:cNvSpPr/>
          <p:nvPr/>
        </p:nvSpPr>
        <p:spPr>
          <a:xfrm>
            <a:off x="1043608" y="5973891"/>
            <a:ext cx="7643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https://www.heaton.stockport.sch.uk/page/transition-into-heaton-school/124312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87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48792" r="74191" b="37378"/>
          <a:stretch>
            <a:fillRect/>
          </a:stretch>
        </p:blipFill>
        <p:spPr bwMode="auto">
          <a:xfrm>
            <a:off x="3347864" y="1196752"/>
            <a:ext cx="20794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46199" r="30701" b="31120"/>
          <a:stretch>
            <a:fillRect/>
          </a:stretch>
        </p:blipFill>
        <p:spPr bwMode="auto">
          <a:xfrm>
            <a:off x="179512" y="4221088"/>
            <a:ext cx="8822879" cy="192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97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Parents Meeting -10</a:t>
            </a:r>
            <a:r>
              <a:rPr lang="en-GB" baseline="30000" dirty="0"/>
              <a:t>th</a:t>
            </a:r>
            <a:r>
              <a:rPr lang="en-GB" dirty="0"/>
              <a:t> July: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General Introduction – Who’s who??</a:t>
            </a:r>
          </a:p>
          <a:p>
            <a:r>
              <a:rPr lang="en-US" dirty="0"/>
              <a:t>Outline of the ethos and values of Heaton school</a:t>
            </a:r>
          </a:p>
          <a:p>
            <a:r>
              <a:rPr lang="en-US" dirty="0"/>
              <a:t>General information for parents</a:t>
            </a:r>
            <a:endParaRPr lang="en-GB" dirty="0"/>
          </a:p>
          <a:p>
            <a:r>
              <a:rPr lang="en-US" dirty="0"/>
              <a:t>Introduction to Family Liaison Worker</a:t>
            </a:r>
          </a:p>
          <a:p>
            <a:r>
              <a:rPr lang="en-US" dirty="0"/>
              <a:t>Therapist introduction</a:t>
            </a:r>
          </a:p>
          <a:p>
            <a:r>
              <a:rPr lang="en-US" dirty="0"/>
              <a:t>Transport</a:t>
            </a:r>
          </a:p>
          <a:p>
            <a:r>
              <a:rPr lang="en-US" dirty="0"/>
              <a:t>Outline of useful information on the school website</a:t>
            </a:r>
            <a:endParaRPr lang="en-GB" dirty="0"/>
          </a:p>
          <a:p>
            <a:r>
              <a:rPr lang="en-GB" dirty="0"/>
              <a:t>Meet the teachers</a:t>
            </a:r>
          </a:p>
          <a:p>
            <a:r>
              <a:rPr lang="en-US"/>
              <a:t>O</a:t>
            </a:r>
            <a:r>
              <a:rPr lang="en-GB"/>
              <a:t>pportunity</a:t>
            </a:r>
            <a:r>
              <a:rPr lang="en-GB" dirty="0"/>
              <a:t> to purchase uniform and to ask any questions</a:t>
            </a:r>
          </a:p>
        </p:txBody>
      </p:sp>
    </p:spTree>
    <p:extLst>
      <p:ext uri="{BB962C8B-B14F-4D97-AF65-F5344CB8AC3E}">
        <p14:creationId xmlns:p14="http://schemas.microsoft.com/office/powerpoint/2010/main" val="79081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24D30-3B10-4FDE-B1C7-B7A99DB4A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996765"/>
            <a:ext cx="5184575" cy="5003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0101-CF84-4282-BB4C-1FFF876B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School Ethos…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33045-CBED-4660-9050-E7967500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ENJOY</a:t>
            </a:r>
          </a:p>
          <a:p>
            <a:r>
              <a:rPr lang="en-US" sz="6000" dirty="0"/>
              <a:t>CHALLENGE</a:t>
            </a:r>
          </a:p>
          <a:p>
            <a:r>
              <a:rPr lang="en-US" sz="6000" dirty="0"/>
              <a:t>CELEBRATE</a:t>
            </a:r>
          </a:p>
          <a:p>
            <a:r>
              <a:rPr lang="en-US" sz="6000" dirty="0"/>
              <a:t>ACHEIVE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1718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6A7D-F663-42D8-B4FA-4030C679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curriculum offer…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DDD221-C108-4CDA-9ABA-1A94811B6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38460"/>
              </p:ext>
            </p:extLst>
          </p:nvPr>
        </p:nvGraphicFramePr>
        <p:xfrm>
          <a:off x="457200" y="1320801"/>
          <a:ext cx="7997219" cy="5162551"/>
        </p:xfrm>
        <a:graphic>
          <a:graphicData uri="http://schemas.openxmlformats.org/drawingml/2006/table">
            <a:tbl>
              <a:tblPr firstRow="1" firstCol="1" bandRow="1"/>
              <a:tblGrid>
                <a:gridCol w="1240750">
                  <a:extLst>
                    <a:ext uri="{9D8B030D-6E8A-4147-A177-3AD203B41FA5}">
                      <a16:colId xmlns:a16="http://schemas.microsoft.com/office/drawing/2014/main" val="1149517058"/>
                    </a:ext>
                  </a:extLst>
                </a:gridCol>
                <a:gridCol w="1412184">
                  <a:extLst>
                    <a:ext uri="{9D8B030D-6E8A-4147-A177-3AD203B41FA5}">
                      <a16:colId xmlns:a16="http://schemas.microsoft.com/office/drawing/2014/main" val="2885555057"/>
                    </a:ext>
                  </a:extLst>
                </a:gridCol>
                <a:gridCol w="1438559">
                  <a:extLst>
                    <a:ext uri="{9D8B030D-6E8A-4147-A177-3AD203B41FA5}">
                      <a16:colId xmlns:a16="http://schemas.microsoft.com/office/drawing/2014/main" val="2931225669"/>
                    </a:ext>
                  </a:extLst>
                </a:gridCol>
                <a:gridCol w="1278592">
                  <a:extLst>
                    <a:ext uri="{9D8B030D-6E8A-4147-A177-3AD203B41FA5}">
                      <a16:colId xmlns:a16="http://schemas.microsoft.com/office/drawing/2014/main" val="3467370775"/>
                    </a:ext>
                  </a:extLst>
                </a:gridCol>
                <a:gridCol w="1390971">
                  <a:extLst>
                    <a:ext uri="{9D8B030D-6E8A-4147-A177-3AD203B41FA5}">
                      <a16:colId xmlns:a16="http://schemas.microsoft.com/office/drawing/2014/main" val="3961814259"/>
                    </a:ext>
                  </a:extLst>
                </a:gridCol>
                <a:gridCol w="1236163">
                  <a:extLst>
                    <a:ext uri="{9D8B030D-6E8A-4147-A177-3AD203B41FA5}">
                      <a16:colId xmlns:a16="http://schemas.microsoft.com/office/drawing/2014/main" val="696405480"/>
                    </a:ext>
                  </a:extLst>
                </a:gridCol>
              </a:tblGrid>
              <a:tr h="168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Pre-Formal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Informal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Semi-Formal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16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735923"/>
                  </a:ext>
                </a:extLst>
              </a:tr>
              <a:tr h="696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PMLD – Engagement level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SLD and CLD – Pre-key stage lower levels/ Autism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SLD – higher pre-key stage levels/ Autism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SLD/MLD – KS1/Autism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00689"/>
                  </a:ext>
                </a:extLst>
              </a:tr>
              <a:tr h="1928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Curriculum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Thematic curriculum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Sensory / Therapy focus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Individualised Interest led learning/ play – some classes TEACH focussed activities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subject specific learning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Intervention/ Therapy where required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specific learning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based learning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Lifeskills focussed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32478"/>
                  </a:ext>
                </a:extLst>
              </a:tr>
              <a:tr h="1224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teacher – some specialist input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teacher – some specialist input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Half teacher/ half subject specific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led – some specialist input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learning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experience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 being programme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885079"/>
                  </a:ext>
                </a:extLst>
              </a:tr>
              <a:tr h="1048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Routes for Learning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 focussed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SCERTS/ Autism progress TBC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 Focussed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assessment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assessment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RARPA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Steps for Life?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97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00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88D1-3E50-4B48-B72E-A1220DA7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wider offer…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0513-A11D-4B1D-9377-6C3A16E04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Therapy team – SALT, OT, Physiotherapy</a:t>
            </a:r>
          </a:p>
          <a:p>
            <a:r>
              <a:rPr lang="en-GB" dirty="0"/>
              <a:t>School nurse</a:t>
            </a:r>
          </a:p>
          <a:p>
            <a:r>
              <a:rPr lang="en-GB" dirty="0"/>
              <a:t>After school clubs</a:t>
            </a:r>
          </a:p>
          <a:p>
            <a:r>
              <a:rPr lang="en-GB" dirty="0"/>
              <a:t>Holiday club – Summer</a:t>
            </a:r>
          </a:p>
          <a:p>
            <a:r>
              <a:rPr lang="en-GB" dirty="0"/>
              <a:t>Music Therapy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6E17-652A-429D-AF58-FBE985E7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‘keep in touch’?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376A-90FF-4EB9-BFCE-8E39A594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dojo – text contact – sharing of pictures/ short videos</a:t>
            </a:r>
          </a:p>
          <a:p>
            <a:r>
              <a:rPr lang="en-US" dirty="0"/>
              <a:t>EFL App – access to termly learner journey documents</a:t>
            </a:r>
          </a:p>
          <a:p>
            <a:r>
              <a:rPr lang="en-US" dirty="0"/>
              <a:t>Text alerts via Teachers 2 Parents</a:t>
            </a:r>
          </a:p>
          <a:p>
            <a:r>
              <a:rPr lang="en-US" dirty="0"/>
              <a:t>School website – weekly Blog (sent out on Friday’s)</a:t>
            </a:r>
          </a:p>
          <a:p>
            <a:r>
              <a:rPr lang="en-US" dirty="0"/>
              <a:t>Named teacher is always contactable via either email or phone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22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3904-92BE-4D06-82A7-9F77C7E2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79C6-A1FF-432C-846B-A36BAFA81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Parents consultation meetings x2 – face to face conversation with class teacher</a:t>
            </a:r>
          </a:p>
          <a:p>
            <a:r>
              <a:rPr lang="en-GB" dirty="0"/>
              <a:t>EHCP review meeting (annual)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02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 Liaison Officer – Mel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1AC4-4020-488F-AEAE-34C1C82024B6}"/>
              </a:ext>
            </a:extLst>
          </p:cNvPr>
          <p:cNvSpPr txBox="1"/>
          <p:nvPr/>
        </p:nvSpPr>
        <p:spPr>
          <a:xfrm>
            <a:off x="457200" y="1556792"/>
            <a:ext cx="80032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am here to support your family the best I can!</a:t>
            </a:r>
          </a:p>
          <a:p>
            <a:endParaRPr lang="en-GB" dirty="0"/>
          </a:p>
          <a:p>
            <a:pPr lvl="0"/>
            <a:r>
              <a:rPr lang="en-GB" dirty="0"/>
              <a:t>Support maybe available in the following areas:</a:t>
            </a:r>
          </a:p>
          <a:p>
            <a:pPr lvl="0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Benefits.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Form Filling.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Charity Applications.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Support Letters.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Housing.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Family difficulties.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Transport.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Attendance.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Food vouchers.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Support families during TAC meetings.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Liaise with teachers, social workers &amp; other professionals on your behalf.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853CFD-90D6-40E0-B8EB-97EE1859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632"/>
            <a:ext cx="946448" cy="14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429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New Parents – Information Afternoon  July 2024</vt:lpstr>
      <vt:lpstr>Parents Meeting -10th July:</vt:lpstr>
      <vt:lpstr>PowerPoint Presentation</vt:lpstr>
      <vt:lpstr>Our School Ethos…</vt:lpstr>
      <vt:lpstr>The curriculum offer…</vt:lpstr>
      <vt:lpstr>The wider offer…</vt:lpstr>
      <vt:lpstr>How we ‘keep in touch’?</vt:lpstr>
      <vt:lpstr>Progress and updates</vt:lpstr>
      <vt:lpstr>Family Liaison Officer – Mel</vt:lpstr>
      <vt:lpstr>Transport</vt:lpstr>
      <vt:lpstr>PTA</vt:lpstr>
      <vt:lpstr>Website information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jo.chambers</dc:creator>
  <cp:lastModifiedBy>Andrew Ruddick</cp:lastModifiedBy>
  <cp:revision>74</cp:revision>
  <cp:lastPrinted>2018-07-11T10:55:23Z</cp:lastPrinted>
  <dcterms:created xsi:type="dcterms:W3CDTF">2011-06-16T10:04:29Z</dcterms:created>
  <dcterms:modified xsi:type="dcterms:W3CDTF">2024-07-09T13:15:04Z</dcterms:modified>
</cp:coreProperties>
</file>