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91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74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23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42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578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9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1433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892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3205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745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970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541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6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02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9104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6/19/2023</a:t>
            </a:fld>
            <a:endParaRPr lang="en-US" dirty="0"/>
          </a:p>
        </p:txBody>
      </p:sp>
    </p:spTree>
    <p:extLst>
      <p:ext uri="{BB962C8B-B14F-4D97-AF65-F5344CB8AC3E}">
        <p14:creationId xmlns:p14="http://schemas.microsoft.com/office/powerpoint/2010/main" val="3218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2140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394" y="2312171"/>
            <a:ext cx="7766936" cy="1646302"/>
          </a:xfrm>
        </p:spPr>
        <p:txBody>
          <a:bodyPr/>
          <a:lstStyle/>
          <a:p>
            <a:r>
              <a:rPr lang="en-GB" dirty="0" err="1" smtClean="0">
                <a:solidFill>
                  <a:srgbClr val="C00000"/>
                </a:solidFill>
              </a:rPr>
              <a:t>Hapton’s</a:t>
            </a:r>
            <a:r>
              <a:rPr lang="en-GB" dirty="0" smtClean="0">
                <a:solidFill>
                  <a:srgbClr val="C00000"/>
                </a:solidFill>
              </a:rPr>
              <a:t> Learning Adventures</a:t>
            </a:r>
            <a:endParaRPr lang="en-GB" dirty="0">
              <a:solidFill>
                <a:srgbClr val="C00000"/>
              </a:solidFill>
            </a:endParaRPr>
          </a:p>
        </p:txBody>
      </p:sp>
      <p:sp>
        <p:nvSpPr>
          <p:cNvPr id="3" name="Subtitle 2"/>
          <p:cNvSpPr>
            <a:spLocks noGrp="1"/>
          </p:cNvSpPr>
          <p:nvPr>
            <p:ph type="subTitle" idx="1"/>
          </p:nvPr>
        </p:nvSpPr>
        <p:spPr/>
        <p:txBody>
          <a:bodyPr/>
          <a:lstStyle/>
          <a:p>
            <a:r>
              <a:rPr lang="en-GB" dirty="0" err="1" smtClean="0">
                <a:solidFill>
                  <a:srgbClr val="C00000"/>
                </a:solidFill>
              </a:rPr>
              <a:t>OurJourney</a:t>
            </a:r>
            <a:endParaRPr lang="en-GB" dirty="0">
              <a:solidFill>
                <a:srgbClr val="C00000"/>
              </a:solidFill>
            </a:endParaRPr>
          </a:p>
        </p:txBody>
      </p:sp>
    </p:spTree>
    <p:extLst>
      <p:ext uri="{BB962C8B-B14F-4D97-AF65-F5344CB8AC3E}">
        <p14:creationId xmlns:p14="http://schemas.microsoft.com/office/powerpoint/2010/main" val="156844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Units of Work</a:t>
            </a:r>
            <a:endParaRPr lang="en-GB" dirty="0">
              <a:solidFill>
                <a:srgbClr val="C00000"/>
              </a:solidFill>
            </a:endParaRPr>
          </a:p>
        </p:txBody>
      </p:sp>
      <p:pic>
        <p:nvPicPr>
          <p:cNvPr id="4" name="Picture 3"/>
          <p:cNvPicPr>
            <a:picLocks noChangeAspect="1"/>
          </p:cNvPicPr>
          <p:nvPr/>
        </p:nvPicPr>
        <p:blipFill>
          <a:blip r:embed="rId2"/>
          <a:stretch>
            <a:fillRect/>
          </a:stretch>
        </p:blipFill>
        <p:spPr>
          <a:xfrm>
            <a:off x="2004291" y="1652792"/>
            <a:ext cx="7527636" cy="4433971"/>
          </a:xfrm>
          <a:prstGeom prst="rect">
            <a:avLst/>
          </a:prstGeom>
        </p:spPr>
      </p:pic>
    </p:spTree>
    <p:extLst>
      <p:ext uri="{BB962C8B-B14F-4D97-AF65-F5344CB8AC3E}">
        <p14:creationId xmlns:p14="http://schemas.microsoft.com/office/powerpoint/2010/main" val="648224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2618" y="498764"/>
            <a:ext cx="7555346" cy="6114471"/>
          </a:xfrm>
          <a:prstGeom prst="rect">
            <a:avLst/>
          </a:prstGeom>
        </p:spPr>
      </p:pic>
    </p:spTree>
    <p:extLst>
      <p:ext uri="{BB962C8B-B14F-4D97-AF65-F5344CB8AC3E}">
        <p14:creationId xmlns:p14="http://schemas.microsoft.com/office/powerpoint/2010/main" val="470076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Knowledge</a:t>
            </a:r>
            <a:r>
              <a:rPr lang="en-GB" dirty="0" smtClean="0"/>
              <a:t> </a:t>
            </a:r>
            <a:r>
              <a:rPr lang="en-GB" dirty="0" smtClean="0">
                <a:solidFill>
                  <a:srgbClr val="C00000"/>
                </a:solidFill>
              </a:rPr>
              <a:t>Organisers</a:t>
            </a:r>
            <a:endParaRPr lang="en-GB" dirty="0">
              <a:solidFill>
                <a:srgbClr val="C00000"/>
              </a:solidFill>
            </a:endParaRPr>
          </a:p>
        </p:txBody>
      </p:sp>
      <p:pic>
        <p:nvPicPr>
          <p:cNvPr id="4" name="Picture 3"/>
          <p:cNvPicPr>
            <a:picLocks noChangeAspect="1"/>
          </p:cNvPicPr>
          <p:nvPr/>
        </p:nvPicPr>
        <p:blipFill>
          <a:blip r:embed="rId2"/>
          <a:stretch>
            <a:fillRect/>
          </a:stretch>
        </p:blipFill>
        <p:spPr>
          <a:xfrm>
            <a:off x="1394691" y="1542946"/>
            <a:ext cx="7795491" cy="4543818"/>
          </a:xfrm>
          <a:prstGeom prst="rect">
            <a:avLst/>
          </a:prstGeom>
        </p:spPr>
      </p:pic>
    </p:spTree>
    <p:extLst>
      <p:ext uri="{BB962C8B-B14F-4D97-AF65-F5344CB8AC3E}">
        <p14:creationId xmlns:p14="http://schemas.microsoft.com/office/powerpoint/2010/main" val="591835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Key Learning for Us</a:t>
            </a:r>
            <a:r>
              <a:rPr lang="en-GB" dirty="0" smtClean="0"/>
              <a:t/>
            </a:r>
            <a:br>
              <a:rPr lang="en-GB" dirty="0" smtClean="0"/>
            </a:br>
            <a:endParaRPr lang="en-GB" dirty="0"/>
          </a:p>
        </p:txBody>
      </p:sp>
      <p:sp>
        <p:nvSpPr>
          <p:cNvPr id="3" name="Rectangle 2"/>
          <p:cNvSpPr/>
          <p:nvPr/>
        </p:nvSpPr>
        <p:spPr>
          <a:xfrm>
            <a:off x="808439" y="1542314"/>
            <a:ext cx="8335561" cy="2862322"/>
          </a:xfrm>
          <a:prstGeom prst="rect">
            <a:avLst/>
          </a:prstGeom>
        </p:spPr>
        <p:txBody>
          <a:bodyPr wrap="square">
            <a:spAutoFit/>
          </a:bodyPr>
          <a:lstStyle/>
          <a:p>
            <a:r>
              <a:rPr lang="en-GB" b="1" dirty="0">
                <a:solidFill>
                  <a:srgbClr val="000000"/>
                </a:solidFill>
                <a:latin typeface="tahomabd"/>
              </a:rPr>
              <a:t>Always Evolving</a:t>
            </a:r>
            <a:endParaRPr lang="en-GB" dirty="0">
              <a:solidFill>
                <a:srgbClr val="000000"/>
              </a:solidFill>
              <a:latin typeface="tahomabd"/>
            </a:endParaRPr>
          </a:p>
          <a:p>
            <a:r>
              <a:rPr lang="en-GB" dirty="0">
                <a:solidFill>
                  <a:srgbClr val="000000"/>
                </a:solidFill>
                <a:latin typeface="tahomabd"/>
              </a:rPr>
              <a:t>Our Curriculum will never be 'finished'. Our children are always changing and so we are prepared that our curriculum will need to adapt in order to support the different cohorts over time</a:t>
            </a:r>
            <a:r>
              <a:rPr lang="en-GB" dirty="0" smtClean="0">
                <a:solidFill>
                  <a:srgbClr val="000000"/>
                </a:solidFill>
                <a:latin typeface="tahomabd"/>
              </a:rPr>
              <a:t>.</a:t>
            </a:r>
          </a:p>
          <a:p>
            <a:endParaRPr lang="en-GB" dirty="0">
              <a:solidFill>
                <a:srgbClr val="000000"/>
              </a:solidFill>
              <a:latin typeface="tahomabd"/>
            </a:endParaRPr>
          </a:p>
          <a:p>
            <a:r>
              <a:rPr lang="en-GB" b="1" dirty="0" smtClean="0">
                <a:solidFill>
                  <a:srgbClr val="000000"/>
                </a:solidFill>
                <a:latin typeface="tahomabd"/>
              </a:rPr>
              <a:t>Exciting to All</a:t>
            </a:r>
          </a:p>
          <a:p>
            <a:r>
              <a:rPr lang="en-GB" dirty="0" smtClean="0">
                <a:solidFill>
                  <a:srgbClr val="000000"/>
                </a:solidFill>
                <a:latin typeface="tahomabd"/>
              </a:rPr>
              <a:t>We want our curriculum to entice and excite the children and the adults teaching it. This keeps it ‘alive’, nothing worse than teaching the ‘same old, same old’, over and over again.</a:t>
            </a:r>
          </a:p>
          <a:p>
            <a:endParaRPr lang="en-GB" dirty="0" smtClean="0">
              <a:solidFill>
                <a:srgbClr val="000000"/>
              </a:solidFill>
              <a:latin typeface="tahoma" panose="020B0604030504040204" pitchFamily="34" charset="0"/>
            </a:endParaRPr>
          </a:p>
        </p:txBody>
      </p:sp>
      <p:pic>
        <p:nvPicPr>
          <p:cNvPr id="1026" name="Picture 2" descr="47D66563-E9CE-4038-9715-5D9F0E97019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400" y="3910373"/>
            <a:ext cx="2426651" cy="25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91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817" y="953645"/>
            <a:ext cx="8355183" cy="1754326"/>
          </a:xfrm>
          <a:prstGeom prst="rect">
            <a:avLst/>
          </a:prstGeom>
        </p:spPr>
        <p:txBody>
          <a:bodyPr wrap="square">
            <a:spAutoFit/>
          </a:bodyPr>
          <a:lstStyle/>
          <a:p>
            <a:r>
              <a:rPr lang="en-GB" b="1" dirty="0" smtClean="0">
                <a:solidFill>
                  <a:srgbClr val="212121"/>
                </a:solidFill>
                <a:latin typeface="Calibri" panose="020F0502020204030204" pitchFamily="34" charset="0"/>
              </a:rPr>
              <a:t>Work Collaboratively</a:t>
            </a:r>
          </a:p>
          <a:p>
            <a:r>
              <a:rPr lang="en-GB" dirty="0" smtClean="0">
                <a:solidFill>
                  <a:srgbClr val="212121"/>
                </a:solidFill>
                <a:latin typeface="Calibri" panose="020F0502020204030204" pitchFamily="34" charset="0"/>
              </a:rPr>
              <a:t>We don’t work in isolation, we use our ‘Cluster Schools’ and other schools in our support network. Collectively we draw on the knowledge and skills of different groups and individuals </a:t>
            </a:r>
            <a:r>
              <a:rPr lang="en-GB" dirty="0">
                <a:solidFill>
                  <a:srgbClr val="212121"/>
                </a:solidFill>
                <a:latin typeface="Calibri" panose="020F0502020204030204" pitchFamily="34" charset="0"/>
              </a:rPr>
              <a:t>of like minded </a:t>
            </a:r>
            <a:r>
              <a:rPr lang="en-GB" dirty="0" smtClean="0">
                <a:solidFill>
                  <a:srgbClr val="212121"/>
                </a:solidFill>
                <a:latin typeface="Calibri" panose="020F0502020204030204" pitchFamily="34" charset="0"/>
              </a:rPr>
              <a:t>Teachers, Heads</a:t>
            </a:r>
            <a:r>
              <a:rPr lang="en-GB" dirty="0">
                <a:solidFill>
                  <a:srgbClr val="212121"/>
                </a:solidFill>
                <a:latin typeface="Calibri" panose="020F0502020204030204" pitchFamily="34" charset="0"/>
              </a:rPr>
              <a:t>, Advisers and Consultants and </a:t>
            </a:r>
            <a:r>
              <a:rPr lang="en-GB" dirty="0" smtClean="0">
                <a:solidFill>
                  <a:srgbClr val="212121"/>
                </a:solidFill>
                <a:latin typeface="Calibri" panose="020F0502020204030204" pitchFamily="34" charset="0"/>
              </a:rPr>
              <a:t>this is </a:t>
            </a:r>
            <a:r>
              <a:rPr lang="en-GB" dirty="0">
                <a:solidFill>
                  <a:srgbClr val="212121"/>
                </a:solidFill>
                <a:latin typeface="Calibri" panose="020F0502020204030204" pitchFamily="34" charset="0"/>
              </a:rPr>
              <a:t>the perfect opportunity to look at best practice, ask questions, voice concerns etc. </a:t>
            </a:r>
            <a:r>
              <a:rPr lang="en-GB" dirty="0" smtClean="0">
                <a:solidFill>
                  <a:srgbClr val="212121"/>
                </a:solidFill>
                <a:latin typeface="Calibri" panose="020F0502020204030204" pitchFamily="34" charset="0"/>
              </a:rPr>
              <a:t>There is strength in numbers. Between </a:t>
            </a:r>
            <a:r>
              <a:rPr lang="en-GB" dirty="0">
                <a:solidFill>
                  <a:srgbClr val="212121"/>
                </a:solidFill>
                <a:latin typeface="Calibri" panose="020F0502020204030204" pitchFamily="34" charset="0"/>
              </a:rPr>
              <a:t>us all - there will always be a solution.</a:t>
            </a:r>
            <a:endParaRPr lang="en-GB" dirty="0"/>
          </a:p>
        </p:txBody>
      </p:sp>
      <p:sp>
        <p:nvSpPr>
          <p:cNvPr id="3" name="Rectangle 2"/>
          <p:cNvSpPr/>
          <p:nvPr/>
        </p:nvSpPr>
        <p:spPr>
          <a:xfrm>
            <a:off x="867306" y="2853084"/>
            <a:ext cx="8276694" cy="1200329"/>
          </a:xfrm>
          <a:prstGeom prst="rect">
            <a:avLst/>
          </a:prstGeom>
        </p:spPr>
        <p:txBody>
          <a:bodyPr wrap="square">
            <a:spAutoFit/>
          </a:bodyPr>
          <a:lstStyle/>
          <a:p>
            <a:r>
              <a:rPr lang="en-GB" b="1" dirty="0">
                <a:solidFill>
                  <a:srgbClr val="212121"/>
                </a:solidFill>
                <a:latin typeface="Calibri" panose="020F0502020204030204" pitchFamily="34" charset="0"/>
              </a:rPr>
              <a:t>Suck It and See Strategy</a:t>
            </a:r>
            <a:endParaRPr lang="en-GB" dirty="0">
              <a:solidFill>
                <a:srgbClr val="212121"/>
              </a:solidFill>
              <a:latin typeface="Calibri" panose="020F0502020204030204" pitchFamily="34" charset="0"/>
            </a:endParaRPr>
          </a:p>
          <a:p>
            <a:r>
              <a:rPr lang="en-GB" dirty="0">
                <a:solidFill>
                  <a:srgbClr val="212121"/>
                </a:solidFill>
                <a:latin typeface="Calibri" panose="020F0502020204030204" pitchFamily="34" charset="0"/>
              </a:rPr>
              <a:t>We are confident and flexible enough to try things and adapt them. We are always evaluating and moving on. If we plan something, try it and if it isn't right for our pupils we look for something else.</a:t>
            </a:r>
            <a:endParaRPr lang="en-GB" b="0" i="0" dirty="0">
              <a:solidFill>
                <a:srgbClr val="212121"/>
              </a:solidFill>
              <a:effectLst/>
              <a:latin typeface="Calibri" panose="020F0502020204030204" pitchFamily="34" charset="0"/>
            </a:endParaRPr>
          </a:p>
        </p:txBody>
      </p:sp>
      <p:sp>
        <p:nvSpPr>
          <p:cNvPr id="4" name="Rectangle 3"/>
          <p:cNvSpPr/>
          <p:nvPr/>
        </p:nvSpPr>
        <p:spPr>
          <a:xfrm>
            <a:off x="922249" y="4132460"/>
            <a:ext cx="8221751" cy="1477328"/>
          </a:xfrm>
          <a:prstGeom prst="rect">
            <a:avLst/>
          </a:prstGeom>
        </p:spPr>
        <p:txBody>
          <a:bodyPr wrap="square">
            <a:spAutoFit/>
          </a:bodyPr>
          <a:lstStyle/>
          <a:p>
            <a:r>
              <a:rPr lang="en-GB" b="1" dirty="0" smtClean="0">
                <a:solidFill>
                  <a:srgbClr val="212121"/>
                </a:solidFill>
                <a:latin typeface="Calibri" panose="020F0502020204030204" pitchFamily="34" charset="0"/>
              </a:rPr>
              <a:t>Magpies</a:t>
            </a:r>
            <a:endParaRPr lang="en-GB" dirty="0">
              <a:solidFill>
                <a:srgbClr val="212121"/>
              </a:solidFill>
              <a:latin typeface="Calibri" panose="020F0502020204030204" pitchFamily="34" charset="0"/>
            </a:endParaRPr>
          </a:p>
          <a:p>
            <a:r>
              <a:rPr lang="en-GB" dirty="0">
                <a:solidFill>
                  <a:srgbClr val="212121"/>
                </a:solidFill>
                <a:latin typeface="Calibri" panose="020F0502020204030204" pitchFamily="34" charset="0"/>
              </a:rPr>
              <a:t>There is so much good practice </a:t>
            </a:r>
            <a:r>
              <a:rPr lang="en-GB" dirty="0" smtClean="0">
                <a:solidFill>
                  <a:srgbClr val="212121"/>
                </a:solidFill>
                <a:latin typeface="Calibri" panose="020F0502020204030204" pitchFamily="34" charset="0"/>
              </a:rPr>
              <a:t>across schools that we are always ready </a:t>
            </a:r>
            <a:r>
              <a:rPr lang="en-GB" dirty="0">
                <a:solidFill>
                  <a:srgbClr val="212121"/>
                </a:solidFill>
                <a:latin typeface="Calibri" panose="020F0502020204030204" pitchFamily="34" charset="0"/>
              </a:rPr>
              <a:t>to snoop around and glean ideas. Published Schemes don't cater for our 'uniqueness' so </a:t>
            </a:r>
            <a:r>
              <a:rPr lang="en-GB" dirty="0" smtClean="0">
                <a:solidFill>
                  <a:srgbClr val="212121"/>
                </a:solidFill>
                <a:latin typeface="Calibri" panose="020F0502020204030204" pitchFamily="34" charset="0"/>
              </a:rPr>
              <a:t>we are always prepared </a:t>
            </a:r>
            <a:r>
              <a:rPr lang="en-GB" dirty="0">
                <a:solidFill>
                  <a:srgbClr val="212121"/>
                </a:solidFill>
                <a:latin typeface="Calibri" panose="020F0502020204030204" pitchFamily="34" charset="0"/>
              </a:rPr>
              <a:t>to keep adapting everything and </a:t>
            </a:r>
            <a:r>
              <a:rPr lang="en-GB" dirty="0" smtClean="0">
                <a:solidFill>
                  <a:srgbClr val="212121"/>
                </a:solidFill>
                <a:latin typeface="Calibri" panose="020F0502020204030204" pitchFamily="34" charset="0"/>
              </a:rPr>
              <a:t>are </a:t>
            </a:r>
            <a:r>
              <a:rPr lang="en-GB" dirty="0">
                <a:solidFill>
                  <a:srgbClr val="212121"/>
                </a:solidFill>
                <a:latin typeface="Calibri" panose="020F0502020204030204" pitchFamily="34" charset="0"/>
              </a:rPr>
              <a:t>brave enough to make </a:t>
            </a:r>
            <a:r>
              <a:rPr lang="en-GB" dirty="0" smtClean="0">
                <a:solidFill>
                  <a:srgbClr val="212121"/>
                </a:solidFill>
                <a:latin typeface="Calibri" panose="020F0502020204030204" pitchFamily="34" charset="0"/>
              </a:rPr>
              <a:t>our </a:t>
            </a:r>
            <a:r>
              <a:rPr lang="en-GB" dirty="0">
                <a:solidFill>
                  <a:srgbClr val="212121"/>
                </a:solidFill>
                <a:latin typeface="Calibri" panose="020F0502020204030204" pitchFamily="34" charset="0"/>
              </a:rPr>
              <a:t>own </a:t>
            </a:r>
            <a:r>
              <a:rPr lang="en-GB" dirty="0" smtClean="0">
                <a:solidFill>
                  <a:srgbClr val="212121"/>
                </a:solidFill>
                <a:latin typeface="Calibri" panose="020F0502020204030204" pitchFamily="34" charset="0"/>
              </a:rPr>
              <a:t>adaptations ensuring we </a:t>
            </a:r>
            <a:r>
              <a:rPr lang="en-GB" dirty="0">
                <a:solidFill>
                  <a:srgbClr val="212121"/>
                </a:solidFill>
                <a:latin typeface="Calibri" panose="020F0502020204030204" pitchFamily="34" charset="0"/>
              </a:rPr>
              <a:t>can justify </a:t>
            </a:r>
            <a:r>
              <a:rPr lang="en-GB" dirty="0" smtClean="0">
                <a:solidFill>
                  <a:srgbClr val="212121"/>
                </a:solidFill>
                <a:latin typeface="Calibri" panose="020F0502020204030204" pitchFamily="34" charset="0"/>
              </a:rPr>
              <a:t>our </a:t>
            </a:r>
            <a:r>
              <a:rPr lang="en-GB" dirty="0">
                <a:solidFill>
                  <a:srgbClr val="212121"/>
                </a:solidFill>
                <a:latin typeface="Calibri" panose="020F0502020204030204" pitchFamily="34" charset="0"/>
              </a:rPr>
              <a:t>choices.</a:t>
            </a:r>
            <a:endParaRPr lang="en-GB"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979143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896" y="431691"/>
            <a:ext cx="8567104" cy="1200329"/>
          </a:xfrm>
          <a:prstGeom prst="rect">
            <a:avLst/>
          </a:prstGeom>
        </p:spPr>
        <p:txBody>
          <a:bodyPr wrap="square">
            <a:spAutoFit/>
          </a:bodyPr>
          <a:lstStyle/>
          <a:p>
            <a:r>
              <a:rPr lang="en-GB" b="1" dirty="0">
                <a:solidFill>
                  <a:srgbClr val="212121"/>
                </a:solidFill>
                <a:latin typeface="Calibri" panose="020F0502020204030204" pitchFamily="34" charset="0"/>
              </a:rPr>
              <a:t>Stronger </a:t>
            </a:r>
            <a:r>
              <a:rPr lang="en-GB" b="1" dirty="0" smtClean="0">
                <a:solidFill>
                  <a:srgbClr val="212121"/>
                </a:solidFill>
                <a:latin typeface="Calibri" panose="020F0502020204030204" pitchFamily="34" charset="0"/>
              </a:rPr>
              <a:t>Together</a:t>
            </a:r>
            <a:endParaRPr lang="en-GB" dirty="0">
              <a:solidFill>
                <a:srgbClr val="212121"/>
              </a:solidFill>
              <a:latin typeface="Calibri" panose="020F0502020204030204" pitchFamily="34" charset="0"/>
            </a:endParaRPr>
          </a:p>
          <a:p>
            <a:r>
              <a:rPr lang="en-GB" dirty="0">
                <a:solidFill>
                  <a:srgbClr val="212121"/>
                </a:solidFill>
                <a:latin typeface="Calibri" panose="020F0502020204030204" pitchFamily="34" charset="0"/>
              </a:rPr>
              <a:t>We always work as a team. We have had a team approach for all our subjects, we have also worked with Subjects Leaders from other schools - again sharing good practice and expertise.</a:t>
            </a:r>
            <a:endParaRPr lang="en-GB" b="0" i="0" dirty="0">
              <a:solidFill>
                <a:srgbClr val="212121"/>
              </a:solidFill>
              <a:effectLst/>
              <a:latin typeface="Calibri" panose="020F0502020204030204" pitchFamily="34" charset="0"/>
            </a:endParaRPr>
          </a:p>
        </p:txBody>
      </p:sp>
      <p:pic>
        <p:nvPicPr>
          <p:cNvPr id="3" name="Picture 2" descr="Team Cooperation Cohes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695" y="1499145"/>
            <a:ext cx="4134422" cy="4134422"/>
          </a:xfrm>
          <a:prstGeom prst="rect">
            <a:avLst/>
          </a:prstGeom>
        </p:spPr>
      </p:pic>
    </p:spTree>
    <p:extLst>
      <p:ext uri="{BB962C8B-B14F-4D97-AF65-F5344CB8AC3E}">
        <p14:creationId xmlns:p14="http://schemas.microsoft.com/office/powerpoint/2010/main" val="383710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Our strengths</a:t>
            </a:r>
            <a:endParaRPr lang="en-GB" dirty="0">
              <a:solidFill>
                <a:srgbClr val="C00000"/>
              </a:solidFill>
            </a:endParaRPr>
          </a:p>
        </p:txBody>
      </p:sp>
      <p:sp>
        <p:nvSpPr>
          <p:cNvPr id="4" name="TextBox 3"/>
          <p:cNvSpPr txBox="1"/>
          <p:nvPr/>
        </p:nvSpPr>
        <p:spPr>
          <a:xfrm>
            <a:off x="851609" y="1491296"/>
            <a:ext cx="8657366"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Our children are </a:t>
            </a:r>
            <a:r>
              <a:rPr lang="en-GB" sz="1400" dirty="0"/>
              <a:t>happy and enjoy attending school.</a:t>
            </a:r>
          </a:p>
          <a:p>
            <a:pPr marL="285750" indent="-285750">
              <a:buFont typeface="Arial" panose="020B0604020202020204" pitchFamily="34" charset="0"/>
              <a:buChar char="•"/>
            </a:pPr>
            <a:r>
              <a:rPr lang="en-GB" sz="1400" dirty="0"/>
              <a:t>All staff have high expectations for </a:t>
            </a:r>
            <a:r>
              <a:rPr lang="en-GB" sz="1400" dirty="0" smtClean="0"/>
              <a:t>all children</a:t>
            </a:r>
            <a:endParaRPr lang="en-GB" sz="1400" dirty="0"/>
          </a:p>
          <a:p>
            <a:pPr marL="285750" indent="-285750">
              <a:buFont typeface="Arial" panose="020B0604020202020204" pitchFamily="34" charset="0"/>
              <a:buChar char="•"/>
            </a:pPr>
            <a:r>
              <a:rPr lang="en-GB" sz="1400" dirty="0" smtClean="0"/>
              <a:t>We are inclusive and ambitious </a:t>
            </a:r>
          </a:p>
          <a:p>
            <a:pPr marL="285750" indent="-285750">
              <a:buFont typeface="Arial" panose="020B0604020202020204" pitchFamily="34" charset="0"/>
              <a:buChar char="•"/>
            </a:pPr>
            <a:r>
              <a:rPr lang="en-GB" sz="1400" dirty="0" smtClean="0"/>
              <a:t>We have a well-thought-out </a:t>
            </a:r>
            <a:r>
              <a:rPr lang="en-GB" sz="1400" dirty="0"/>
              <a:t>curriculum and learning environment </a:t>
            </a:r>
            <a:endParaRPr lang="en-GB" sz="1400" dirty="0" smtClean="0"/>
          </a:p>
          <a:p>
            <a:pPr marL="285750" indent="-285750">
              <a:buFont typeface="Arial" panose="020B0604020202020204" pitchFamily="34" charset="0"/>
              <a:buChar char="•"/>
            </a:pPr>
            <a:r>
              <a:rPr lang="en-GB" sz="1400" dirty="0" smtClean="0"/>
              <a:t>Staff </a:t>
            </a:r>
            <a:r>
              <a:rPr lang="en-GB" sz="1400" dirty="0"/>
              <a:t>have carefully considered the challenges of mixed-age </a:t>
            </a:r>
            <a:r>
              <a:rPr lang="en-GB" sz="1400" dirty="0" smtClean="0"/>
              <a:t>classes </a:t>
            </a:r>
          </a:p>
          <a:p>
            <a:pPr marL="285750" indent="-285750">
              <a:buFont typeface="Arial" panose="020B0604020202020204" pitchFamily="34" charset="0"/>
              <a:buChar char="•"/>
            </a:pPr>
            <a:r>
              <a:rPr lang="en-GB" sz="1400" dirty="0" smtClean="0"/>
              <a:t>We </a:t>
            </a:r>
            <a:r>
              <a:rPr lang="en-GB" sz="1400" dirty="0"/>
              <a:t>give high priority to pupils’ personal </a:t>
            </a:r>
            <a:r>
              <a:rPr lang="en-GB" sz="1400" dirty="0" smtClean="0"/>
              <a:t>development and cultural </a:t>
            </a:r>
            <a:r>
              <a:rPr lang="en-GB" sz="1400" dirty="0"/>
              <a:t>awareness </a:t>
            </a:r>
            <a:endParaRPr lang="en-GB" sz="1400" dirty="0" smtClean="0"/>
          </a:p>
          <a:p>
            <a:pPr marL="285750" indent="-285750">
              <a:buFont typeface="Arial" panose="020B0604020202020204" pitchFamily="34" charset="0"/>
              <a:buChar char="•"/>
            </a:pPr>
            <a:r>
              <a:rPr lang="en-GB" sz="1400" dirty="0" smtClean="0"/>
              <a:t>Our children </a:t>
            </a:r>
            <a:r>
              <a:rPr lang="en-GB" sz="1400" dirty="0"/>
              <a:t>enjoy going on a variety of trips to different cultural, adventure and historical venues.</a:t>
            </a:r>
          </a:p>
          <a:p>
            <a:endParaRPr lang="en-GB" sz="1400" b="1" dirty="0" smtClean="0"/>
          </a:p>
          <a:p>
            <a:r>
              <a:rPr lang="en-GB" sz="1400" b="1" dirty="0" smtClean="0"/>
              <a:t>Next </a:t>
            </a:r>
            <a:r>
              <a:rPr lang="en-GB" sz="1400" b="1" dirty="0"/>
              <a:t>we need to...</a:t>
            </a:r>
            <a:endParaRPr lang="en-GB" sz="1400" dirty="0"/>
          </a:p>
          <a:p>
            <a:r>
              <a:rPr lang="en-GB" sz="1400" dirty="0" smtClean="0"/>
              <a:t>Evaluate Cycle A.</a:t>
            </a:r>
          </a:p>
          <a:p>
            <a:r>
              <a:rPr lang="en-GB" sz="1400" dirty="0" smtClean="0"/>
              <a:t>Embed the curriculum on Cycle B of the rolling programme.</a:t>
            </a:r>
            <a:endParaRPr lang="en-GB" sz="1400" dirty="0"/>
          </a:p>
        </p:txBody>
      </p:sp>
    </p:spTree>
    <p:extLst>
      <p:ext uri="{BB962C8B-B14F-4D97-AF65-F5344CB8AC3E}">
        <p14:creationId xmlns:p14="http://schemas.microsoft.com/office/powerpoint/2010/main" val="3808006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In Summary</a:t>
            </a:r>
            <a:endParaRPr lang="en-GB" dirty="0">
              <a:solidFill>
                <a:srgbClr val="C00000"/>
              </a:solidFill>
            </a:endParaRPr>
          </a:p>
        </p:txBody>
      </p:sp>
      <p:sp>
        <p:nvSpPr>
          <p:cNvPr id="3" name="Rectangle 2"/>
          <p:cNvSpPr/>
          <p:nvPr/>
        </p:nvSpPr>
        <p:spPr>
          <a:xfrm>
            <a:off x="600443" y="1754235"/>
            <a:ext cx="8543557" cy="3416320"/>
          </a:xfrm>
          <a:prstGeom prst="rect">
            <a:avLst/>
          </a:prstGeom>
        </p:spPr>
        <p:txBody>
          <a:bodyPr wrap="square">
            <a:spAutoFit/>
          </a:bodyPr>
          <a:lstStyle/>
          <a:p>
            <a:r>
              <a:rPr lang="en-GB" dirty="0">
                <a:solidFill>
                  <a:srgbClr val="212121"/>
                </a:solidFill>
                <a:latin typeface="Calibri" panose="020F0502020204030204" pitchFamily="34" charset="0"/>
              </a:rPr>
              <a:t>Just because we are small doesn't mean we can't do all the things that bigger schools do, we simply have to make adaptations. We need to be flexible, brave, confident and always ready to find a solution, because there always is one.</a:t>
            </a:r>
            <a:br>
              <a:rPr lang="en-GB" dirty="0">
                <a:solidFill>
                  <a:srgbClr val="212121"/>
                </a:solidFill>
                <a:latin typeface="Calibri" panose="020F0502020204030204" pitchFamily="34" charset="0"/>
              </a:rPr>
            </a:br>
            <a:endParaRPr lang="en-GB" dirty="0">
              <a:solidFill>
                <a:srgbClr val="212121"/>
              </a:solidFill>
              <a:latin typeface="Calibri" panose="020F0502020204030204" pitchFamily="34" charset="0"/>
            </a:endParaRPr>
          </a:p>
          <a:p>
            <a:r>
              <a:rPr lang="en-GB" dirty="0">
                <a:solidFill>
                  <a:srgbClr val="212121"/>
                </a:solidFill>
                <a:latin typeface="Calibri" panose="020F0502020204030204" pitchFamily="34" charset="0"/>
              </a:rPr>
              <a:t>Staff in small schools have to network and share the wealth of excellent practice that we have between us, we really are stronger together</a:t>
            </a:r>
            <a:r>
              <a:rPr lang="en-GB" dirty="0" smtClean="0">
                <a:solidFill>
                  <a:srgbClr val="212121"/>
                </a:solidFill>
                <a:latin typeface="Calibri" panose="020F0502020204030204" pitchFamily="34" charset="0"/>
              </a:rPr>
              <a:t>.  Hapton is blessed to have a team of such knowledgeable, skilled and dedicated staff.</a:t>
            </a:r>
          </a:p>
          <a:p>
            <a:endParaRPr lang="en-GB" b="0" i="0" dirty="0">
              <a:solidFill>
                <a:srgbClr val="212121"/>
              </a:solidFill>
              <a:effectLst/>
              <a:latin typeface="Calibri" panose="020F0502020204030204" pitchFamily="34" charset="0"/>
            </a:endParaRPr>
          </a:p>
          <a:p>
            <a:r>
              <a:rPr lang="en-GB" dirty="0" smtClean="0">
                <a:solidFill>
                  <a:srgbClr val="212121"/>
                </a:solidFill>
                <a:latin typeface="Calibri" panose="020F0502020204030204" pitchFamily="34" charset="0"/>
              </a:rPr>
              <a:t>Building and then owning your own curriculum is a pleasurable experience and brings you together as a staff. Knowing that you have created something unique and personal to your pupils is a rewarding experience and well worth the work.</a:t>
            </a:r>
          </a:p>
          <a:p>
            <a:endParaRPr lang="en-GB" b="0" i="0"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370968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Hapton C of E/Methodist Primary School</a:t>
            </a:r>
            <a:endParaRPr lang="en-GB" dirty="0">
              <a:solidFill>
                <a:srgbClr val="C00000"/>
              </a:solidFill>
            </a:endParaRPr>
          </a:p>
        </p:txBody>
      </p:sp>
      <p:sp>
        <p:nvSpPr>
          <p:cNvPr id="4" name="TextBox 3"/>
          <p:cNvSpPr txBox="1"/>
          <p:nvPr/>
        </p:nvSpPr>
        <p:spPr>
          <a:xfrm>
            <a:off x="3347567" y="1703217"/>
            <a:ext cx="4795695" cy="3970318"/>
          </a:xfrm>
          <a:prstGeom prst="rect">
            <a:avLst/>
          </a:prstGeom>
          <a:noFill/>
        </p:spPr>
        <p:txBody>
          <a:bodyPr wrap="square" rtlCol="0">
            <a:spAutoFit/>
          </a:bodyPr>
          <a:lstStyle/>
          <a:p>
            <a:pPr marL="285750" indent="-285750">
              <a:buFont typeface="Arial" panose="020B0604020202020204" pitchFamily="34" charset="0"/>
              <a:buChar char="•"/>
            </a:pPr>
            <a:r>
              <a:rPr lang="en-GB" dirty="0"/>
              <a:t>Small </a:t>
            </a:r>
            <a:r>
              <a:rPr lang="en-GB" dirty="0" smtClean="0"/>
              <a:t>C of E/Methodist Primary School</a:t>
            </a:r>
            <a:r>
              <a:rPr lang="en-GB" dirty="0"/>
              <a:t/>
            </a:r>
            <a:br>
              <a:rPr lang="en-GB" dirty="0"/>
            </a:br>
            <a:endParaRPr lang="en-GB" dirty="0"/>
          </a:p>
          <a:p>
            <a:pPr marL="285750" indent="-285750">
              <a:buFont typeface="Arial" panose="020B0604020202020204" pitchFamily="34" charset="0"/>
              <a:buChar char="•"/>
            </a:pPr>
            <a:r>
              <a:rPr lang="en-GB" dirty="0"/>
              <a:t>Currently </a:t>
            </a:r>
            <a:r>
              <a:rPr lang="en-GB" dirty="0" smtClean="0"/>
              <a:t>117 pupils, 18% </a:t>
            </a:r>
            <a:r>
              <a:rPr lang="en-GB" dirty="0"/>
              <a:t>SEND - </a:t>
            </a:r>
            <a:r>
              <a:rPr lang="en-GB" dirty="0" smtClean="0"/>
              <a:t>4 EHCPs</a:t>
            </a:r>
            <a:r>
              <a:rPr lang="en-GB" dirty="0"/>
              <a:t/>
            </a:r>
            <a:br>
              <a:rPr lang="en-GB" dirty="0"/>
            </a:br>
            <a:endParaRPr lang="en-GB" dirty="0"/>
          </a:p>
          <a:p>
            <a:pPr marL="285750" indent="-285750">
              <a:buFont typeface="Arial" panose="020B0604020202020204" pitchFamily="34" charset="0"/>
              <a:buChar char="•"/>
            </a:pPr>
            <a:r>
              <a:rPr lang="en-GB" dirty="0" smtClean="0"/>
              <a:t>4 </a:t>
            </a:r>
            <a:r>
              <a:rPr lang="en-GB" dirty="0"/>
              <a:t>classes - EYFS &amp; </a:t>
            </a:r>
            <a:r>
              <a:rPr lang="en-GB" dirty="0" smtClean="0"/>
              <a:t>Y1</a:t>
            </a:r>
            <a:r>
              <a:rPr lang="en-GB" dirty="0"/>
              <a:t>, </a:t>
            </a:r>
            <a:r>
              <a:rPr lang="en-GB" dirty="0" smtClean="0"/>
              <a:t>Y1/2, Y3/4 </a:t>
            </a:r>
            <a:r>
              <a:rPr lang="en-GB" dirty="0"/>
              <a:t>and Y5/6 </a:t>
            </a:r>
            <a:br>
              <a:rPr lang="en-GB" dirty="0"/>
            </a:br>
            <a:endParaRPr lang="en-GB" dirty="0"/>
          </a:p>
          <a:p>
            <a:pPr marL="285750" indent="-285750">
              <a:buFont typeface="Arial" panose="020B0604020202020204" pitchFamily="34" charset="0"/>
              <a:buChar char="•"/>
            </a:pPr>
            <a:r>
              <a:rPr lang="en-GB" dirty="0"/>
              <a:t>4 </a:t>
            </a:r>
            <a:r>
              <a:rPr lang="en-GB" dirty="0" smtClean="0"/>
              <a:t>Teachers (plus HT – non-teaching)</a:t>
            </a:r>
            <a:r>
              <a:rPr lang="en-GB" dirty="0"/>
              <a:t/>
            </a:r>
            <a:br>
              <a:rPr lang="en-GB" dirty="0"/>
            </a:br>
            <a:endParaRPr lang="en-GB" dirty="0"/>
          </a:p>
          <a:p>
            <a:pPr marL="285750" indent="-285750">
              <a:buFont typeface="Arial" panose="020B0604020202020204" pitchFamily="34" charset="0"/>
              <a:buChar char="•"/>
            </a:pPr>
            <a:r>
              <a:rPr lang="en-GB" dirty="0"/>
              <a:t>6</a:t>
            </a:r>
            <a:r>
              <a:rPr lang="en-GB" dirty="0" smtClean="0"/>
              <a:t> </a:t>
            </a:r>
            <a:r>
              <a:rPr lang="en-GB" dirty="0"/>
              <a:t>Teaching </a:t>
            </a:r>
            <a:r>
              <a:rPr lang="en-GB" dirty="0" smtClean="0"/>
              <a:t>Assistants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Family Learning Mentor</a:t>
            </a:r>
            <a:endParaRPr lang="en-GB" dirty="0"/>
          </a:p>
          <a:p>
            <a:endParaRPr lang="en-GB" dirty="0"/>
          </a:p>
          <a:p>
            <a:endParaRPr lang="en-GB" dirty="0"/>
          </a:p>
        </p:txBody>
      </p:sp>
      <p:pic>
        <p:nvPicPr>
          <p:cNvPr id="5" name="Content Placeholder 4"/>
          <p:cNvPicPr>
            <a:picLocks noGrp="1" noChangeAspect="1"/>
          </p:cNvPicPr>
          <p:nvPr>
            <p:ph idx="1"/>
          </p:nvPr>
        </p:nvPicPr>
        <p:blipFill>
          <a:blip r:embed="rId2"/>
          <a:stretch>
            <a:fillRect/>
          </a:stretch>
        </p:blipFill>
        <p:spPr>
          <a:xfrm>
            <a:off x="513773" y="1634115"/>
            <a:ext cx="2645063" cy="2645063"/>
          </a:xfrm>
          <a:prstGeom prst="rect">
            <a:avLst/>
          </a:prstGeom>
        </p:spPr>
      </p:pic>
    </p:spTree>
    <p:extLst>
      <p:ext uri="{BB962C8B-B14F-4D97-AF65-F5344CB8AC3E}">
        <p14:creationId xmlns:p14="http://schemas.microsoft.com/office/powerpoint/2010/main" val="55749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Our Journey</a:t>
            </a:r>
            <a:endParaRPr lang="en-GB" dirty="0">
              <a:solidFill>
                <a:srgbClr val="C00000"/>
              </a:solidFill>
            </a:endParaRPr>
          </a:p>
        </p:txBody>
      </p:sp>
      <p:pic>
        <p:nvPicPr>
          <p:cNvPr id="4" name="Content Placeholder 3" descr="Curriculum - Highway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472" y="2160588"/>
            <a:ext cx="6783093" cy="3881437"/>
          </a:xfrm>
        </p:spPr>
      </p:pic>
    </p:spTree>
    <p:extLst>
      <p:ext uri="{BB962C8B-B14F-4D97-AF65-F5344CB8AC3E}">
        <p14:creationId xmlns:p14="http://schemas.microsoft.com/office/powerpoint/2010/main" val="381743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Intent</a:t>
            </a:r>
            <a:endParaRPr lang="en-GB" dirty="0">
              <a:solidFill>
                <a:srgbClr val="C00000"/>
              </a:solidFill>
            </a:endParaRPr>
          </a:p>
        </p:txBody>
      </p:sp>
      <p:sp>
        <p:nvSpPr>
          <p:cNvPr id="3" name="Content Placeholder 2"/>
          <p:cNvSpPr>
            <a:spLocks noGrp="1"/>
          </p:cNvSpPr>
          <p:nvPr>
            <p:ph idx="1"/>
          </p:nvPr>
        </p:nvSpPr>
        <p:spPr/>
        <p:txBody>
          <a:bodyPr>
            <a:normAutofit fontScale="92500"/>
          </a:bodyPr>
          <a:lstStyle/>
          <a:p>
            <a:pPr marL="0" indent="0">
              <a:buNone/>
            </a:pPr>
            <a:r>
              <a:rPr lang="en-GB" dirty="0" smtClean="0"/>
              <a:t>We asked ourselves, “What are our strengths?  What are our barriers?  What do we want for our learners?” and together discussed this fully, keeping in mind our vision of…</a:t>
            </a:r>
          </a:p>
          <a:p>
            <a:pPr marL="0" indent="0" algn="ctr">
              <a:buNone/>
            </a:pPr>
            <a:r>
              <a:rPr lang="en-GB" sz="3600" b="1" dirty="0">
                <a:solidFill>
                  <a:srgbClr val="000000"/>
                </a:solidFill>
                <a:latin typeface="Calibri" panose="020F0502020204030204" pitchFamily="34" charset="0"/>
              </a:rPr>
              <a:t>“I will lift up my eyes to the hills, where does my help come from? My help comes from the Lord, the maker of heaven and earth.”</a:t>
            </a:r>
            <a:endParaRPr lang="en-GB" sz="3600" dirty="0">
              <a:solidFill>
                <a:srgbClr val="707070"/>
              </a:solidFill>
              <a:latin typeface="Open Sans"/>
            </a:endParaRPr>
          </a:p>
          <a:p>
            <a:pPr marL="0" indent="0" algn="ctr">
              <a:buNone/>
            </a:pPr>
            <a:r>
              <a:rPr lang="en-GB" sz="3600" b="1" dirty="0">
                <a:solidFill>
                  <a:srgbClr val="000000"/>
                </a:solidFill>
                <a:latin typeface="Calibri" panose="020F0502020204030204" pitchFamily="34" charset="0"/>
              </a:rPr>
              <a:t>Psalm 121 v 1-2</a:t>
            </a:r>
            <a:endParaRPr lang="en-GB" sz="3600" dirty="0">
              <a:solidFill>
                <a:srgbClr val="707070"/>
              </a:solidFill>
              <a:latin typeface="Open Sans"/>
            </a:endParaRPr>
          </a:p>
          <a:p>
            <a:r>
              <a:rPr lang="en-GB" dirty="0"/>
              <a:t/>
            </a:r>
            <a:br>
              <a:rPr lang="en-GB" dirty="0"/>
            </a:br>
            <a:endParaRPr lang="en-GB" dirty="0"/>
          </a:p>
        </p:txBody>
      </p:sp>
    </p:spTree>
    <p:extLst>
      <p:ext uri="{BB962C8B-B14F-4D97-AF65-F5344CB8AC3E}">
        <p14:creationId xmlns:p14="http://schemas.microsoft.com/office/powerpoint/2010/main" val="192234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29716" y="941871"/>
            <a:ext cx="2770671" cy="39440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rgbClr val="C00000"/>
                </a:solidFill>
              </a:rPr>
              <a:t>Subject Area Intent</a:t>
            </a:r>
            <a:endParaRPr lang="en-GB" dirty="0">
              <a:solidFill>
                <a:srgbClr val="C00000"/>
              </a:solidFill>
            </a:endParaRPr>
          </a:p>
        </p:txBody>
      </p:sp>
      <p:sp>
        <p:nvSpPr>
          <p:cNvPr id="4" name="Text Placeholder 3"/>
          <p:cNvSpPr>
            <a:spLocks noGrp="1"/>
          </p:cNvSpPr>
          <p:nvPr>
            <p:ph type="body" sz="half" idx="2"/>
          </p:nvPr>
        </p:nvSpPr>
        <p:spPr>
          <a:xfrm>
            <a:off x="677334" y="2777069"/>
            <a:ext cx="4753648" cy="3660676"/>
          </a:xfrm>
        </p:spPr>
        <p:txBody>
          <a:bodyPr>
            <a:normAutofit fontScale="70000" lnSpcReduction="20000"/>
          </a:bodyPr>
          <a:lstStyle/>
          <a:p>
            <a:r>
              <a:rPr lang="en-GB" dirty="0" smtClean="0"/>
              <a:t>We went back to the NC doc for each subject and then SLs devised their own intent for each subject.</a:t>
            </a:r>
          </a:p>
          <a:p>
            <a:endParaRPr lang="en-GB" dirty="0"/>
          </a:p>
          <a:p>
            <a:r>
              <a:rPr lang="en-GB" b="1" dirty="0">
                <a:solidFill>
                  <a:srgbClr val="C00000"/>
                </a:solidFill>
              </a:rPr>
              <a:t>Statement of </a:t>
            </a:r>
            <a:r>
              <a:rPr lang="en-GB" b="1" dirty="0" smtClean="0">
                <a:solidFill>
                  <a:srgbClr val="C00000"/>
                </a:solidFill>
              </a:rPr>
              <a:t>Intent - </a:t>
            </a:r>
            <a:r>
              <a:rPr lang="en-GB" dirty="0">
                <a:solidFill>
                  <a:srgbClr val="C00000"/>
                </a:solidFill>
                <a:latin typeface="Gothic-reg"/>
              </a:rPr>
              <a:t>‘The curriculum is the means by which we ensure that all our children get their fair share of the rich cultural inheritance our world affords. A good curriculum empowers children with the knowledge they are entitled to: knowledge that will nourish both them and the society of which they are members’ – Clare Sealy</a:t>
            </a:r>
          </a:p>
          <a:p>
            <a:r>
              <a:rPr lang="en-GB" dirty="0">
                <a:solidFill>
                  <a:srgbClr val="C00000"/>
                </a:solidFill>
                <a:latin typeface="Gothic-reg"/>
              </a:rPr>
              <a:t>At Hapton School we will ensure that our curriculum in History meets the needs of our children and gives them the gift of historical knowledge, skills, attitudes and aspirations that they can take with them through life.</a:t>
            </a:r>
          </a:p>
          <a:p>
            <a:r>
              <a:rPr lang="en-GB" dirty="0">
                <a:solidFill>
                  <a:srgbClr val="C00000"/>
                </a:solidFill>
                <a:latin typeface="Gothic-reg"/>
              </a:rPr>
              <a:t>We provide our children with irresistible learning experiences that allows them to see the awe and wonder in the world and to appreciate life in all its fullness. Our school values will permeate our teaching and learning in History. This will equip our children to achieve, be confident and successful, allowing them to grow into the best young person he or she is capable of becoming.</a:t>
            </a:r>
          </a:p>
          <a:p>
            <a:r>
              <a:rPr lang="en-GB" dirty="0">
                <a:solidFill>
                  <a:srgbClr val="C00000"/>
                </a:solidFill>
                <a:latin typeface="Gothic-reg"/>
              </a:rPr>
              <a:t>It is through the teaching and learning, opportunities and experiences in History, that we will fulfil our mission statement to provide a vibrant, caring, Christian environment with a happy, friendly and calm atmosphere in which children and staff can live and work together. We will always aim for standards of excellence in teaching, learning and caring for each other. When learning about different historical periods, cultures and individuals, we want our school to be an extension of good family life and within our 'school family', each unique individual to be respected and valued.</a:t>
            </a:r>
          </a:p>
          <a:p>
            <a:endParaRPr lang="en-GB" dirty="0">
              <a:solidFill>
                <a:srgbClr val="C00000"/>
              </a:solidFill>
            </a:endParaRPr>
          </a:p>
        </p:txBody>
      </p:sp>
      <p:pic>
        <p:nvPicPr>
          <p:cNvPr id="2050" name="Picture 2" descr="Official Document National Curriculum - Early Years Staffro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1215" y="1284611"/>
            <a:ext cx="2407894" cy="340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7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Beginning the Work</a:t>
            </a:r>
            <a:endParaRPr lang="en-GB" dirty="0">
              <a:solidFill>
                <a:srgbClr val="C00000"/>
              </a:solidFill>
            </a:endParaRPr>
          </a:p>
        </p:txBody>
      </p:sp>
      <p:sp>
        <p:nvSpPr>
          <p:cNvPr id="3" name="Rectangle 2"/>
          <p:cNvSpPr/>
          <p:nvPr/>
        </p:nvSpPr>
        <p:spPr>
          <a:xfrm>
            <a:off x="714252" y="2551837"/>
            <a:ext cx="8429748" cy="1477328"/>
          </a:xfrm>
          <a:prstGeom prst="rect">
            <a:avLst/>
          </a:prstGeom>
        </p:spPr>
        <p:txBody>
          <a:bodyPr wrap="square">
            <a:spAutoFit/>
          </a:bodyPr>
          <a:lstStyle/>
          <a:p>
            <a:r>
              <a:rPr lang="en-GB" dirty="0">
                <a:solidFill>
                  <a:srgbClr val="212121"/>
                </a:solidFill>
                <a:latin typeface="Calibri" panose="020F0502020204030204" pitchFamily="34" charset="0"/>
              </a:rPr>
              <a:t>We had been using the Lancashire topics </a:t>
            </a:r>
            <a:r>
              <a:rPr lang="en-GB" dirty="0" smtClean="0">
                <a:solidFill>
                  <a:srgbClr val="212121"/>
                </a:solidFill>
                <a:latin typeface="Calibri" panose="020F0502020204030204" pitchFamily="34" charset="0"/>
              </a:rPr>
              <a:t>and, to some extent, they </a:t>
            </a:r>
            <a:r>
              <a:rPr lang="en-GB" dirty="0">
                <a:solidFill>
                  <a:srgbClr val="212121"/>
                </a:solidFill>
                <a:latin typeface="Calibri" panose="020F0502020204030204" pitchFamily="34" charset="0"/>
              </a:rPr>
              <a:t>worked for us. So we started with these and built </a:t>
            </a:r>
            <a:r>
              <a:rPr lang="en-GB" dirty="0" smtClean="0">
                <a:solidFill>
                  <a:srgbClr val="212121"/>
                </a:solidFill>
                <a:latin typeface="Calibri" panose="020F0502020204030204" pitchFamily="34" charset="0"/>
              </a:rPr>
              <a:t>on them. </a:t>
            </a:r>
            <a:r>
              <a:rPr lang="en-GB" dirty="0">
                <a:solidFill>
                  <a:srgbClr val="212121"/>
                </a:solidFill>
                <a:latin typeface="Calibri" panose="020F0502020204030204" pitchFamily="34" charset="0"/>
              </a:rPr>
              <a:t>We removed parts that didn't suit our learners and added topics more pertinent to our children. As we built the curriculum we kept referring back to the National Curriculum constantly checking that we had the correct progression and coverage.</a:t>
            </a:r>
            <a:endParaRPr lang="en-GB" dirty="0"/>
          </a:p>
        </p:txBody>
      </p:sp>
    </p:spTree>
    <p:extLst>
      <p:ext uri="{BB962C8B-B14F-4D97-AF65-F5344CB8AC3E}">
        <p14:creationId xmlns:p14="http://schemas.microsoft.com/office/powerpoint/2010/main" val="3390176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A Suite of Documents</a:t>
            </a:r>
            <a:endParaRPr lang="en-GB" dirty="0">
              <a:solidFill>
                <a:srgbClr val="C00000"/>
              </a:solidFill>
            </a:endParaRPr>
          </a:p>
        </p:txBody>
      </p:sp>
      <p:sp>
        <p:nvSpPr>
          <p:cNvPr id="4" name="Text Placeholder 3"/>
          <p:cNvSpPr>
            <a:spLocks noGrp="1"/>
          </p:cNvSpPr>
          <p:nvPr>
            <p:ph type="body" sz="half" idx="2"/>
          </p:nvPr>
        </p:nvSpPr>
        <p:spPr/>
        <p:txBody>
          <a:bodyPr/>
          <a:lstStyle/>
          <a:p>
            <a:r>
              <a:rPr lang="en-GB" dirty="0" smtClean="0"/>
              <a:t>We built the documents to showcase our curriculum and to support teachers to plan well.</a:t>
            </a:r>
            <a:endParaRPr lang="en-GB" dirty="0"/>
          </a:p>
        </p:txBody>
      </p:sp>
      <p:pic>
        <p:nvPicPr>
          <p:cNvPr id="3" name="Picture 2"/>
          <p:cNvPicPr>
            <a:picLocks noChangeAspect="1"/>
          </p:cNvPicPr>
          <p:nvPr/>
        </p:nvPicPr>
        <p:blipFill>
          <a:blip r:embed="rId2"/>
          <a:stretch>
            <a:fillRect/>
          </a:stretch>
        </p:blipFill>
        <p:spPr>
          <a:xfrm>
            <a:off x="193964" y="212123"/>
            <a:ext cx="5357090" cy="2494444"/>
          </a:xfrm>
          <a:prstGeom prst="rect">
            <a:avLst/>
          </a:prstGeom>
        </p:spPr>
      </p:pic>
      <p:pic>
        <p:nvPicPr>
          <p:cNvPr id="5" name="Picture 4"/>
          <p:cNvPicPr>
            <a:picLocks noChangeAspect="1"/>
          </p:cNvPicPr>
          <p:nvPr/>
        </p:nvPicPr>
        <p:blipFill>
          <a:blip r:embed="rId3"/>
          <a:stretch>
            <a:fillRect/>
          </a:stretch>
        </p:blipFill>
        <p:spPr>
          <a:xfrm>
            <a:off x="387927" y="2706567"/>
            <a:ext cx="5043198" cy="2186398"/>
          </a:xfrm>
          <a:prstGeom prst="rect">
            <a:avLst/>
          </a:prstGeom>
        </p:spPr>
      </p:pic>
      <p:pic>
        <p:nvPicPr>
          <p:cNvPr id="6" name="Picture 5"/>
          <p:cNvPicPr>
            <a:picLocks noChangeAspect="1"/>
          </p:cNvPicPr>
          <p:nvPr/>
        </p:nvPicPr>
        <p:blipFill>
          <a:blip r:embed="rId4"/>
          <a:stretch>
            <a:fillRect/>
          </a:stretch>
        </p:blipFill>
        <p:spPr>
          <a:xfrm>
            <a:off x="5551054" y="421408"/>
            <a:ext cx="5185776" cy="2075873"/>
          </a:xfrm>
          <a:prstGeom prst="rect">
            <a:avLst/>
          </a:prstGeom>
        </p:spPr>
      </p:pic>
      <p:pic>
        <p:nvPicPr>
          <p:cNvPr id="7" name="Picture 6"/>
          <p:cNvPicPr>
            <a:picLocks noChangeAspect="1"/>
          </p:cNvPicPr>
          <p:nvPr/>
        </p:nvPicPr>
        <p:blipFill>
          <a:blip r:embed="rId5"/>
          <a:stretch>
            <a:fillRect/>
          </a:stretch>
        </p:blipFill>
        <p:spPr>
          <a:xfrm>
            <a:off x="5551054" y="2844290"/>
            <a:ext cx="5185776" cy="2165596"/>
          </a:xfrm>
          <a:prstGeom prst="rect">
            <a:avLst/>
          </a:prstGeom>
        </p:spPr>
      </p:pic>
    </p:spTree>
    <p:extLst>
      <p:ext uri="{BB962C8B-B14F-4D97-AF65-F5344CB8AC3E}">
        <p14:creationId xmlns:p14="http://schemas.microsoft.com/office/powerpoint/2010/main" val="53848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Skills Progression </a:t>
            </a:r>
            <a:r>
              <a:rPr lang="en-GB" dirty="0" smtClean="0">
                <a:solidFill>
                  <a:srgbClr val="C00000"/>
                </a:solidFill>
              </a:rPr>
              <a:t>Documents</a:t>
            </a:r>
            <a:endParaRPr lang="en-GB" dirty="0">
              <a:solidFill>
                <a:srgbClr val="C00000"/>
              </a:solidFill>
            </a:endParaRPr>
          </a:p>
        </p:txBody>
      </p:sp>
      <p:pic>
        <p:nvPicPr>
          <p:cNvPr id="3" name="Picture 2"/>
          <p:cNvPicPr>
            <a:picLocks noChangeAspect="1"/>
          </p:cNvPicPr>
          <p:nvPr/>
        </p:nvPicPr>
        <p:blipFill>
          <a:blip r:embed="rId2"/>
          <a:stretch>
            <a:fillRect/>
          </a:stretch>
        </p:blipFill>
        <p:spPr>
          <a:xfrm>
            <a:off x="677333" y="1400379"/>
            <a:ext cx="9619605" cy="5195434"/>
          </a:xfrm>
          <a:prstGeom prst="rect">
            <a:avLst/>
          </a:prstGeom>
        </p:spPr>
      </p:pic>
    </p:spTree>
    <p:extLst>
      <p:ext uri="{BB962C8B-B14F-4D97-AF65-F5344CB8AC3E}">
        <p14:creationId xmlns:p14="http://schemas.microsoft.com/office/powerpoint/2010/main" val="2471056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Curriculum </a:t>
            </a:r>
            <a:r>
              <a:rPr lang="en-GB" dirty="0" smtClean="0">
                <a:solidFill>
                  <a:srgbClr val="C00000"/>
                </a:solidFill>
              </a:rPr>
              <a:t>Maps</a:t>
            </a:r>
            <a:endParaRPr lang="en-GB" dirty="0">
              <a:solidFill>
                <a:srgbClr val="C00000"/>
              </a:solidFill>
            </a:endParaRPr>
          </a:p>
        </p:txBody>
      </p:sp>
      <p:pic>
        <p:nvPicPr>
          <p:cNvPr id="4" name="Picture 3"/>
          <p:cNvPicPr>
            <a:picLocks noChangeAspect="1"/>
          </p:cNvPicPr>
          <p:nvPr/>
        </p:nvPicPr>
        <p:blipFill>
          <a:blip r:embed="rId2"/>
          <a:stretch>
            <a:fillRect/>
          </a:stretch>
        </p:blipFill>
        <p:spPr>
          <a:xfrm>
            <a:off x="1607127" y="1340321"/>
            <a:ext cx="8478982" cy="4838806"/>
          </a:xfrm>
          <a:prstGeom prst="rect">
            <a:avLst/>
          </a:prstGeom>
        </p:spPr>
      </p:pic>
    </p:spTree>
    <p:extLst>
      <p:ext uri="{BB962C8B-B14F-4D97-AF65-F5344CB8AC3E}">
        <p14:creationId xmlns:p14="http://schemas.microsoft.com/office/powerpoint/2010/main" val="2564222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1675</TotalTime>
  <Words>1065</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Gothic-reg</vt:lpstr>
      <vt:lpstr>Open Sans</vt:lpstr>
      <vt:lpstr>tahoma</vt:lpstr>
      <vt:lpstr>tahomabd</vt:lpstr>
      <vt:lpstr>Trebuchet MS</vt:lpstr>
      <vt:lpstr>Wingdings 3</vt:lpstr>
      <vt:lpstr>Facet</vt:lpstr>
      <vt:lpstr>Hapton’s Learning Adventures</vt:lpstr>
      <vt:lpstr>Hapton C of E/Methodist Primary School</vt:lpstr>
      <vt:lpstr>Our Journey</vt:lpstr>
      <vt:lpstr>Intent</vt:lpstr>
      <vt:lpstr>Subject Area Intent</vt:lpstr>
      <vt:lpstr>Beginning the Work</vt:lpstr>
      <vt:lpstr>A Suite of Documents</vt:lpstr>
      <vt:lpstr>Skills Progression Documents</vt:lpstr>
      <vt:lpstr>Curriculum Maps</vt:lpstr>
      <vt:lpstr>Units of Work</vt:lpstr>
      <vt:lpstr>PowerPoint Presentation</vt:lpstr>
      <vt:lpstr>Knowledge Organisers</vt:lpstr>
      <vt:lpstr>Key Learning for Us </vt:lpstr>
      <vt:lpstr>PowerPoint Presentation</vt:lpstr>
      <vt:lpstr>PowerPoint Presentation</vt:lpstr>
      <vt:lpstr>Our strengths</vt:lpstr>
      <vt:lpstr>In Summary</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School Curriculum</dc:title>
  <dc:creator>Claire H</dc:creator>
  <cp:lastModifiedBy>Head</cp:lastModifiedBy>
  <cp:revision>33</cp:revision>
  <dcterms:created xsi:type="dcterms:W3CDTF">2023-05-11T12:50:05Z</dcterms:created>
  <dcterms:modified xsi:type="dcterms:W3CDTF">2023-06-20T09:02:50Z</dcterms:modified>
</cp:coreProperties>
</file>