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5"/>
  </p:handoutMasterIdLst>
  <p:sldIdLst>
    <p:sldId id="266" r:id="rId2"/>
    <p:sldId id="258" r:id="rId3"/>
    <p:sldId id="264" r:id="rId4"/>
    <p:sldId id="267" r:id="rId5"/>
    <p:sldId id="270" r:id="rId6"/>
    <p:sldId id="261" r:id="rId7"/>
    <p:sldId id="260" r:id="rId8"/>
    <p:sldId id="262" r:id="rId9"/>
    <p:sldId id="263" r:id="rId10"/>
    <p:sldId id="265" r:id="rId11"/>
    <p:sldId id="268" r:id="rId12"/>
    <p:sldId id="259" r:id="rId13"/>
    <p:sldId id="269" r:id="rId14"/>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801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78" d="100"/>
          <a:sy n="78" d="100"/>
        </p:scale>
        <p:origin x="240"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0853B571-C119-419E-9CBE-E5781AEF388F}" type="datetimeFigureOut">
              <a:rPr lang="en-GB" smtClean="0"/>
              <a:t>21/03/2024</a:t>
            </a:fld>
            <a:endParaRPr lang="en-GB"/>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E807B651-FF60-4994-9523-4E597B30E8C6}" type="slidenum">
              <a:rPr lang="en-GB" smtClean="0"/>
              <a:t>‹#›</a:t>
            </a:fld>
            <a:endParaRPr lang="en-GB"/>
          </a:p>
        </p:txBody>
      </p:sp>
    </p:spTree>
    <p:extLst>
      <p:ext uri="{BB962C8B-B14F-4D97-AF65-F5344CB8AC3E}">
        <p14:creationId xmlns:p14="http://schemas.microsoft.com/office/powerpoint/2010/main" val="48467817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00439A4F-9497-473A-89C1-D038023A3ED4}" type="datetimeFigureOut">
              <a:rPr lang="en-GB" smtClean="0"/>
              <a:t>21/03/2024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95EE58-47B0-437C-9149-92D31F513A8F}" type="slidenum">
              <a:rPr lang="en-GB" smtClean="0"/>
              <a:t>‹#›</a:t>
            </a:fld>
            <a:endParaRPr lang="en-GB"/>
          </a:p>
        </p:txBody>
      </p:sp>
    </p:spTree>
    <p:extLst>
      <p:ext uri="{BB962C8B-B14F-4D97-AF65-F5344CB8AC3E}">
        <p14:creationId xmlns:p14="http://schemas.microsoft.com/office/powerpoint/2010/main" val="14837006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0439A4F-9497-473A-89C1-D038023A3ED4}" type="datetimeFigureOut">
              <a:rPr lang="en-GB" smtClean="0"/>
              <a:t>21/03/2024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95EE58-47B0-437C-9149-92D31F513A8F}" type="slidenum">
              <a:rPr lang="en-GB" smtClean="0"/>
              <a:t>‹#›</a:t>
            </a:fld>
            <a:endParaRPr lang="en-GB"/>
          </a:p>
        </p:txBody>
      </p:sp>
    </p:spTree>
    <p:extLst>
      <p:ext uri="{BB962C8B-B14F-4D97-AF65-F5344CB8AC3E}">
        <p14:creationId xmlns:p14="http://schemas.microsoft.com/office/powerpoint/2010/main" val="34351014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0439A4F-9497-473A-89C1-D038023A3ED4}" type="datetimeFigureOut">
              <a:rPr lang="en-GB" smtClean="0"/>
              <a:t>21/03/2024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95EE58-47B0-437C-9149-92D31F513A8F}" type="slidenum">
              <a:rPr lang="en-GB" smtClean="0"/>
              <a:t>‹#›</a:t>
            </a:fld>
            <a:endParaRPr lang="en-GB"/>
          </a:p>
        </p:txBody>
      </p:sp>
    </p:spTree>
    <p:extLst>
      <p:ext uri="{BB962C8B-B14F-4D97-AF65-F5344CB8AC3E}">
        <p14:creationId xmlns:p14="http://schemas.microsoft.com/office/powerpoint/2010/main" val="38201194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0439A4F-9497-473A-89C1-D038023A3ED4}" type="datetimeFigureOut">
              <a:rPr lang="en-GB" smtClean="0"/>
              <a:t>21/03/2024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95EE58-47B0-437C-9149-92D31F513A8F}" type="slidenum">
              <a:rPr lang="en-GB" smtClean="0"/>
              <a:t>‹#›</a:t>
            </a:fld>
            <a:endParaRPr lang="en-GB"/>
          </a:p>
        </p:txBody>
      </p:sp>
    </p:spTree>
    <p:extLst>
      <p:ext uri="{BB962C8B-B14F-4D97-AF65-F5344CB8AC3E}">
        <p14:creationId xmlns:p14="http://schemas.microsoft.com/office/powerpoint/2010/main" val="14226326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0439A4F-9497-473A-89C1-D038023A3ED4}" type="datetimeFigureOut">
              <a:rPr lang="en-GB" smtClean="0"/>
              <a:t>21/03/2024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95EE58-47B0-437C-9149-92D31F513A8F}" type="slidenum">
              <a:rPr lang="en-GB" smtClean="0"/>
              <a:t>‹#›</a:t>
            </a:fld>
            <a:endParaRPr lang="en-GB"/>
          </a:p>
        </p:txBody>
      </p:sp>
    </p:spTree>
    <p:extLst>
      <p:ext uri="{BB962C8B-B14F-4D97-AF65-F5344CB8AC3E}">
        <p14:creationId xmlns:p14="http://schemas.microsoft.com/office/powerpoint/2010/main" val="692367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00439A4F-9497-473A-89C1-D038023A3ED4}" type="datetimeFigureOut">
              <a:rPr lang="en-GB" smtClean="0"/>
              <a:t>21/03/2024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795EE58-47B0-437C-9149-92D31F513A8F}" type="slidenum">
              <a:rPr lang="en-GB" smtClean="0"/>
              <a:t>‹#›</a:t>
            </a:fld>
            <a:endParaRPr lang="en-GB"/>
          </a:p>
        </p:txBody>
      </p:sp>
    </p:spTree>
    <p:extLst>
      <p:ext uri="{BB962C8B-B14F-4D97-AF65-F5344CB8AC3E}">
        <p14:creationId xmlns:p14="http://schemas.microsoft.com/office/powerpoint/2010/main" val="5088922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00439A4F-9497-473A-89C1-D038023A3ED4}" type="datetimeFigureOut">
              <a:rPr lang="en-GB" smtClean="0"/>
              <a:t>21/03/2024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795EE58-47B0-437C-9149-92D31F513A8F}" type="slidenum">
              <a:rPr lang="en-GB" smtClean="0"/>
              <a:t>‹#›</a:t>
            </a:fld>
            <a:endParaRPr lang="en-GB"/>
          </a:p>
        </p:txBody>
      </p:sp>
    </p:spTree>
    <p:extLst>
      <p:ext uri="{BB962C8B-B14F-4D97-AF65-F5344CB8AC3E}">
        <p14:creationId xmlns:p14="http://schemas.microsoft.com/office/powerpoint/2010/main" val="15949670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00439A4F-9497-473A-89C1-D038023A3ED4}" type="datetimeFigureOut">
              <a:rPr lang="en-GB" smtClean="0"/>
              <a:t>21/03/2024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795EE58-47B0-437C-9149-92D31F513A8F}" type="slidenum">
              <a:rPr lang="en-GB" smtClean="0"/>
              <a:t>‹#›</a:t>
            </a:fld>
            <a:endParaRPr lang="en-GB"/>
          </a:p>
        </p:txBody>
      </p:sp>
    </p:spTree>
    <p:extLst>
      <p:ext uri="{BB962C8B-B14F-4D97-AF65-F5344CB8AC3E}">
        <p14:creationId xmlns:p14="http://schemas.microsoft.com/office/powerpoint/2010/main" val="14263000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439A4F-9497-473A-89C1-D038023A3ED4}" type="datetimeFigureOut">
              <a:rPr lang="en-GB" smtClean="0"/>
              <a:t>21/03/2024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795EE58-47B0-437C-9149-92D31F513A8F}" type="slidenum">
              <a:rPr lang="en-GB" smtClean="0"/>
              <a:t>‹#›</a:t>
            </a:fld>
            <a:endParaRPr lang="en-GB"/>
          </a:p>
        </p:txBody>
      </p:sp>
    </p:spTree>
    <p:extLst>
      <p:ext uri="{BB962C8B-B14F-4D97-AF65-F5344CB8AC3E}">
        <p14:creationId xmlns:p14="http://schemas.microsoft.com/office/powerpoint/2010/main" val="1719955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0439A4F-9497-473A-89C1-D038023A3ED4}" type="datetimeFigureOut">
              <a:rPr lang="en-GB" smtClean="0"/>
              <a:t>21/03/2024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795EE58-47B0-437C-9149-92D31F513A8F}" type="slidenum">
              <a:rPr lang="en-GB" smtClean="0"/>
              <a:t>‹#›</a:t>
            </a:fld>
            <a:endParaRPr lang="en-GB"/>
          </a:p>
        </p:txBody>
      </p:sp>
    </p:spTree>
    <p:extLst>
      <p:ext uri="{BB962C8B-B14F-4D97-AF65-F5344CB8AC3E}">
        <p14:creationId xmlns:p14="http://schemas.microsoft.com/office/powerpoint/2010/main" val="30918932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0439A4F-9497-473A-89C1-D038023A3ED4}" type="datetimeFigureOut">
              <a:rPr lang="en-GB" smtClean="0"/>
              <a:t>21/03/2024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795EE58-47B0-437C-9149-92D31F513A8F}" type="slidenum">
              <a:rPr lang="en-GB" smtClean="0"/>
              <a:t>‹#›</a:t>
            </a:fld>
            <a:endParaRPr lang="en-GB"/>
          </a:p>
        </p:txBody>
      </p:sp>
    </p:spTree>
    <p:extLst>
      <p:ext uri="{BB962C8B-B14F-4D97-AF65-F5344CB8AC3E}">
        <p14:creationId xmlns:p14="http://schemas.microsoft.com/office/powerpoint/2010/main" val="29456446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60000"/>
            <a:lumOff val="4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439A4F-9497-473A-89C1-D038023A3ED4}" type="datetimeFigureOut">
              <a:rPr lang="en-GB" smtClean="0"/>
              <a:t>21/03/2024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95EE58-47B0-437C-9149-92D31F513A8F}" type="slidenum">
              <a:rPr lang="en-GB" smtClean="0"/>
              <a:t>‹#›</a:t>
            </a:fld>
            <a:endParaRPr lang="en-GB"/>
          </a:p>
        </p:txBody>
      </p:sp>
    </p:spTree>
    <p:extLst>
      <p:ext uri="{BB962C8B-B14F-4D97-AF65-F5344CB8AC3E}">
        <p14:creationId xmlns:p14="http://schemas.microsoft.com/office/powerpoint/2010/main" val="6744932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852160" y="391886"/>
            <a:ext cx="6339840" cy="5785077"/>
          </a:xfrm>
        </p:spPr>
        <p:txBody>
          <a:bodyPr>
            <a:normAutofit/>
          </a:bodyPr>
          <a:lstStyle/>
          <a:p>
            <a:pPr marL="0" indent="0">
              <a:buNone/>
            </a:pPr>
            <a:r>
              <a:rPr lang="en-GB" sz="4000" b="1" dirty="0" smtClean="0"/>
              <a:t>Aims of the meeting:</a:t>
            </a:r>
          </a:p>
          <a:p>
            <a:pPr marL="0" indent="0">
              <a:buNone/>
            </a:pPr>
            <a:endParaRPr lang="en-GB" sz="4000" b="1" dirty="0"/>
          </a:p>
          <a:p>
            <a:r>
              <a:rPr lang="en-GB" b="1" dirty="0" smtClean="0"/>
              <a:t>Give key dates and timings</a:t>
            </a:r>
          </a:p>
          <a:p>
            <a:r>
              <a:rPr lang="en-GB" b="1" dirty="0" smtClean="0"/>
              <a:t>Explain the timetable for the week</a:t>
            </a:r>
          </a:p>
          <a:p>
            <a:r>
              <a:rPr lang="en-GB" b="1" dirty="0" smtClean="0"/>
              <a:t>Access arrangements and room allocation</a:t>
            </a:r>
          </a:p>
          <a:p>
            <a:r>
              <a:rPr lang="en-GB" b="1" dirty="0" smtClean="0"/>
              <a:t>Give key information about each test</a:t>
            </a:r>
          </a:p>
          <a:p>
            <a:r>
              <a:rPr lang="en-GB" b="1" dirty="0" smtClean="0"/>
              <a:t>Timeframe for results and what they are used for</a:t>
            </a:r>
          </a:p>
          <a:p>
            <a:r>
              <a:rPr lang="en-GB" b="1" dirty="0" smtClean="0"/>
              <a:t>What if your child is poorly/late?</a:t>
            </a:r>
          </a:p>
          <a:p>
            <a:r>
              <a:rPr lang="en-GB" b="1" dirty="0" smtClean="0"/>
              <a:t>Any questions</a:t>
            </a:r>
          </a:p>
          <a:p>
            <a:endParaRPr lang="en-GB" b="1" dirty="0" smtClean="0"/>
          </a:p>
          <a:p>
            <a:endParaRPr lang="en-GB" b="1" dirty="0"/>
          </a:p>
        </p:txBody>
      </p:sp>
      <p:pic>
        <p:nvPicPr>
          <p:cNvPr id="4" name="Picture 3"/>
          <p:cNvPicPr>
            <a:picLocks noChangeAspect="1"/>
          </p:cNvPicPr>
          <p:nvPr/>
        </p:nvPicPr>
        <p:blipFill>
          <a:blip r:embed="rId2"/>
          <a:stretch>
            <a:fillRect/>
          </a:stretch>
        </p:blipFill>
        <p:spPr>
          <a:xfrm>
            <a:off x="627017" y="1383727"/>
            <a:ext cx="5042263" cy="3801394"/>
          </a:xfrm>
          <a:prstGeom prst="rect">
            <a:avLst/>
          </a:prstGeom>
        </p:spPr>
      </p:pic>
    </p:spTree>
    <p:extLst>
      <p:ext uri="{BB962C8B-B14F-4D97-AF65-F5344CB8AC3E}">
        <p14:creationId xmlns:p14="http://schemas.microsoft.com/office/powerpoint/2010/main" val="17398952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4394E7-E89B-4502-8613-54FBA81B5B53}"/>
              </a:ext>
            </a:extLst>
          </p:cNvPr>
          <p:cNvSpPr>
            <a:spLocks noGrp="1"/>
          </p:cNvSpPr>
          <p:nvPr>
            <p:ph type="title"/>
          </p:nvPr>
        </p:nvSpPr>
        <p:spPr/>
        <p:txBody>
          <a:bodyPr/>
          <a:lstStyle/>
          <a:p>
            <a:r>
              <a:rPr lang="en-GB" dirty="0"/>
              <a:t>Scoring:</a:t>
            </a:r>
          </a:p>
        </p:txBody>
      </p:sp>
      <p:sp>
        <p:nvSpPr>
          <p:cNvPr id="3" name="Content Placeholder 2">
            <a:extLst>
              <a:ext uri="{FF2B5EF4-FFF2-40B4-BE49-F238E27FC236}">
                <a16:creationId xmlns:a16="http://schemas.microsoft.com/office/drawing/2014/main" id="{081959F4-B627-43D2-B721-4BB58A8A4649}"/>
              </a:ext>
            </a:extLst>
          </p:cNvPr>
          <p:cNvSpPr>
            <a:spLocks noGrp="1"/>
          </p:cNvSpPr>
          <p:nvPr>
            <p:ph idx="1"/>
          </p:nvPr>
        </p:nvSpPr>
        <p:spPr>
          <a:xfrm>
            <a:off x="838200" y="1459865"/>
            <a:ext cx="10515600" cy="4351338"/>
          </a:xfrm>
        </p:spPr>
        <p:txBody>
          <a:bodyPr>
            <a:normAutofit fontScale="92500" lnSpcReduction="10000"/>
          </a:bodyPr>
          <a:lstStyle/>
          <a:p>
            <a:pPr marL="0" indent="0">
              <a:buNone/>
            </a:pPr>
            <a:r>
              <a:rPr lang="en-GB" dirty="0"/>
              <a:t>Raw scores are looked at nationally to ascertain thresholds.</a:t>
            </a:r>
          </a:p>
          <a:p>
            <a:pPr marL="0" indent="0">
              <a:buNone/>
            </a:pPr>
            <a:endParaRPr lang="en-GB" dirty="0"/>
          </a:p>
          <a:p>
            <a:pPr marL="0" indent="0">
              <a:buNone/>
            </a:pPr>
            <a:r>
              <a:rPr lang="en-GB" dirty="0"/>
              <a:t>A scaled score is given between 80 and 120.</a:t>
            </a:r>
          </a:p>
          <a:p>
            <a:pPr marL="0" indent="0">
              <a:buNone/>
            </a:pPr>
            <a:endParaRPr lang="en-GB" dirty="0"/>
          </a:p>
          <a:p>
            <a:pPr marL="0" indent="0">
              <a:buNone/>
            </a:pPr>
            <a:r>
              <a:rPr lang="en-GB" dirty="0"/>
              <a:t>A score of 100+ is classed as the expected standard.</a:t>
            </a:r>
          </a:p>
          <a:p>
            <a:pPr marL="0" indent="0">
              <a:buNone/>
            </a:pPr>
            <a:endParaRPr lang="en-GB" dirty="0"/>
          </a:p>
          <a:p>
            <a:pPr marL="0" indent="0">
              <a:buNone/>
            </a:pPr>
            <a:r>
              <a:rPr lang="en-GB" dirty="0"/>
              <a:t>A score of 110+ is classed as exceeding the expected standard</a:t>
            </a:r>
            <a:r>
              <a:rPr lang="en-GB" dirty="0" smtClean="0"/>
              <a:t>.</a:t>
            </a:r>
          </a:p>
          <a:p>
            <a:pPr marL="0" indent="0">
              <a:buNone/>
            </a:pPr>
            <a:endParaRPr lang="en-GB" dirty="0"/>
          </a:p>
          <a:p>
            <a:pPr marL="0" indent="0">
              <a:buNone/>
            </a:pPr>
            <a:r>
              <a:rPr lang="en-GB" b="1" dirty="0" smtClean="0"/>
              <a:t>*School performance and accountability on attainment and progress, educational flight plan (Progress 8 score)</a:t>
            </a:r>
            <a:endParaRPr lang="en-GB" b="1" dirty="0"/>
          </a:p>
        </p:txBody>
      </p:sp>
    </p:spTree>
    <p:extLst>
      <p:ext uri="{BB962C8B-B14F-4D97-AF65-F5344CB8AC3E}">
        <p14:creationId xmlns:p14="http://schemas.microsoft.com/office/powerpoint/2010/main" val="16210704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4" name="Rectangle 3"/>
          <p:cNvSpPr/>
          <p:nvPr/>
        </p:nvSpPr>
        <p:spPr>
          <a:xfrm>
            <a:off x="766916" y="2212258"/>
            <a:ext cx="2079523" cy="988142"/>
          </a:xfrm>
          <a:prstGeom prst="rect">
            <a:avLst/>
          </a:prstGeom>
          <a:solidFill>
            <a:srgbClr val="EA801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p:cNvSpPr/>
          <p:nvPr/>
        </p:nvSpPr>
        <p:spPr>
          <a:xfrm>
            <a:off x="2846439" y="2212258"/>
            <a:ext cx="2079523" cy="988142"/>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4925962" y="2212258"/>
            <a:ext cx="2079523" cy="988142"/>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7005485" y="2212258"/>
            <a:ext cx="2079523" cy="988142"/>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268361" y="2444719"/>
            <a:ext cx="1371600" cy="523220"/>
          </a:xfrm>
          <a:prstGeom prst="rect">
            <a:avLst/>
          </a:prstGeom>
          <a:noFill/>
        </p:spPr>
        <p:txBody>
          <a:bodyPr wrap="square" rtlCol="0">
            <a:spAutoFit/>
          </a:bodyPr>
          <a:lstStyle/>
          <a:p>
            <a:r>
              <a:rPr lang="en-GB" sz="2800" b="1" dirty="0" smtClean="0"/>
              <a:t>80-89</a:t>
            </a:r>
            <a:endParaRPr lang="en-GB" sz="2800" b="1" dirty="0"/>
          </a:p>
        </p:txBody>
      </p:sp>
      <p:sp>
        <p:nvSpPr>
          <p:cNvPr id="9" name="TextBox 8"/>
          <p:cNvSpPr txBox="1"/>
          <p:nvPr/>
        </p:nvSpPr>
        <p:spPr>
          <a:xfrm>
            <a:off x="3347884" y="2448232"/>
            <a:ext cx="1371600" cy="523220"/>
          </a:xfrm>
          <a:prstGeom prst="rect">
            <a:avLst/>
          </a:prstGeom>
          <a:noFill/>
        </p:spPr>
        <p:txBody>
          <a:bodyPr wrap="square" rtlCol="0">
            <a:spAutoFit/>
          </a:bodyPr>
          <a:lstStyle/>
          <a:p>
            <a:r>
              <a:rPr lang="en-GB" sz="2800" b="1" dirty="0" smtClean="0"/>
              <a:t>90-99</a:t>
            </a:r>
            <a:endParaRPr lang="en-GB" sz="2800" b="1" dirty="0"/>
          </a:p>
        </p:txBody>
      </p:sp>
      <p:sp>
        <p:nvSpPr>
          <p:cNvPr id="10" name="TextBox 9"/>
          <p:cNvSpPr txBox="1"/>
          <p:nvPr/>
        </p:nvSpPr>
        <p:spPr>
          <a:xfrm>
            <a:off x="5220929" y="2444719"/>
            <a:ext cx="1578078" cy="523220"/>
          </a:xfrm>
          <a:prstGeom prst="rect">
            <a:avLst/>
          </a:prstGeom>
          <a:noFill/>
        </p:spPr>
        <p:txBody>
          <a:bodyPr wrap="square" rtlCol="0">
            <a:spAutoFit/>
          </a:bodyPr>
          <a:lstStyle/>
          <a:p>
            <a:r>
              <a:rPr lang="en-GB" sz="2800" b="1" dirty="0" smtClean="0"/>
              <a:t>100-109</a:t>
            </a:r>
            <a:endParaRPr lang="en-GB" sz="2800" b="1" dirty="0"/>
          </a:p>
        </p:txBody>
      </p:sp>
      <p:sp>
        <p:nvSpPr>
          <p:cNvPr id="11" name="TextBox 10"/>
          <p:cNvSpPr txBox="1"/>
          <p:nvPr/>
        </p:nvSpPr>
        <p:spPr>
          <a:xfrm>
            <a:off x="7706035" y="2444719"/>
            <a:ext cx="1371600" cy="523220"/>
          </a:xfrm>
          <a:prstGeom prst="rect">
            <a:avLst/>
          </a:prstGeom>
          <a:noFill/>
        </p:spPr>
        <p:txBody>
          <a:bodyPr wrap="square" rtlCol="0">
            <a:spAutoFit/>
          </a:bodyPr>
          <a:lstStyle/>
          <a:p>
            <a:r>
              <a:rPr lang="en-GB" sz="2800" b="1" dirty="0" smtClean="0"/>
              <a:t>110+</a:t>
            </a:r>
            <a:endParaRPr lang="en-GB" sz="2800" b="1" dirty="0"/>
          </a:p>
        </p:txBody>
      </p:sp>
      <p:sp>
        <p:nvSpPr>
          <p:cNvPr id="12" name="TextBox 11"/>
          <p:cNvSpPr txBox="1"/>
          <p:nvPr/>
        </p:nvSpPr>
        <p:spPr>
          <a:xfrm>
            <a:off x="280219" y="3377381"/>
            <a:ext cx="9453716" cy="400110"/>
          </a:xfrm>
          <a:prstGeom prst="rect">
            <a:avLst/>
          </a:prstGeom>
          <a:noFill/>
        </p:spPr>
        <p:txBody>
          <a:bodyPr wrap="square" rtlCol="0">
            <a:spAutoFit/>
          </a:bodyPr>
          <a:lstStyle/>
          <a:p>
            <a:r>
              <a:rPr lang="en-GB" sz="2000" dirty="0"/>
              <a:t> </a:t>
            </a:r>
            <a:r>
              <a:rPr lang="en-GB" sz="2000" dirty="0" smtClean="0"/>
              <a:t>          Working Towards the Standard               Expected Standard       Greater Depth</a:t>
            </a:r>
            <a:endParaRPr lang="en-GB" sz="2000" dirty="0"/>
          </a:p>
        </p:txBody>
      </p:sp>
      <p:sp>
        <p:nvSpPr>
          <p:cNvPr id="13" name="TextBox 12"/>
          <p:cNvSpPr txBox="1"/>
          <p:nvPr/>
        </p:nvSpPr>
        <p:spPr>
          <a:xfrm>
            <a:off x="766916" y="4336026"/>
            <a:ext cx="9232490" cy="646331"/>
          </a:xfrm>
          <a:prstGeom prst="rect">
            <a:avLst/>
          </a:prstGeom>
          <a:noFill/>
        </p:spPr>
        <p:txBody>
          <a:bodyPr wrap="square" rtlCol="0">
            <a:spAutoFit/>
          </a:bodyPr>
          <a:lstStyle/>
          <a:p>
            <a:r>
              <a:rPr lang="en-GB" dirty="0" smtClean="0"/>
              <a:t>*Children who do not score on the tests are assessed against the ‘engagement model’ which gives a level aligned to a prior year group.</a:t>
            </a:r>
            <a:endParaRPr lang="en-GB" dirty="0"/>
          </a:p>
        </p:txBody>
      </p:sp>
    </p:spTree>
    <p:extLst>
      <p:ext uri="{BB962C8B-B14F-4D97-AF65-F5344CB8AC3E}">
        <p14:creationId xmlns:p14="http://schemas.microsoft.com/office/powerpoint/2010/main" val="27942230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Writing Assessment</a:t>
            </a:r>
          </a:p>
        </p:txBody>
      </p:sp>
      <p:sp>
        <p:nvSpPr>
          <p:cNvPr id="3" name="Content Placeholder 2"/>
          <p:cNvSpPr>
            <a:spLocks noGrp="1"/>
          </p:cNvSpPr>
          <p:nvPr>
            <p:ph idx="1"/>
          </p:nvPr>
        </p:nvSpPr>
        <p:spPr/>
        <p:txBody>
          <a:bodyPr/>
          <a:lstStyle/>
          <a:p>
            <a:r>
              <a:rPr lang="en-GB" dirty="0"/>
              <a:t>No writing SAT paper</a:t>
            </a:r>
          </a:p>
          <a:p>
            <a:r>
              <a:rPr lang="en-GB" dirty="0"/>
              <a:t>Writing will be assessed through work in books.</a:t>
            </a:r>
          </a:p>
          <a:p>
            <a:r>
              <a:rPr lang="en-GB" dirty="0"/>
              <a:t>Work will be moderated across schools and by LA.</a:t>
            </a:r>
          </a:p>
          <a:p>
            <a:r>
              <a:rPr lang="en-GB" dirty="0"/>
              <a:t>Writing is moderated across all subjects.</a:t>
            </a:r>
          </a:p>
          <a:p>
            <a:r>
              <a:rPr lang="en-GB" dirty="0"/>
              <a:t>Writing MUST be of a consistent level that shows the child’s ability.</a:t>
            </a:r>
          </a:p>
          <a:p>
            <a:r>
              <a:rPr lang="en-GB" dirty="0"/>
              <a:t>Writing MUST be across a range of genres and include fiction, non-fiction and poetry.</a:t>
            </a:r>
          </a:p>
          <a:p>
            <a:r>
              <a:rPr lang="en-GB" dirty="0" smtClean="0"/>
              <a:t>Assessed writing must be independent.</a:t>
            </a:r>
            <a:endParaRPr lang="en-GB" dirty="0"/>
          </a:p>
        </p:txBody>
      </p:sp>
      <p:pic>
        <p:nvPicPr>
          <p:cNvPr id="4" name="Picture 3"/>
          <p:cNvPicPr>
            <a:picLocks noChangeAspect="1"/>
          </p:cNvPicPr>
          <p:nvPr/>
        </p:nvPicPr>
        <p:blipFill>
          <a:blip r:embed="rId2"/>
          <a:stretch>
            <a:fillRect/>
          </a:stretch>
        </p:blipFill>
        <p:spPr>
          <a:xfrm>
            <a:off x="8496300" y="1690688"/>
            <a:ext cx="2857500" cy="2038350"/>
          </a:xfrm>
          <a:prstGeom prst="rect">
            <a:avLst/>
          </a:prstGeom>
        </p:spPr>
      </p:pic>
    </p:spTree>
    <p:extLst>
      <p:ext uri="{BB962C8B-B14F-4D97-AF65-F5344CB8AC3E}">
        <p14:creationId xmlns:p14="http://schemas.microsoft.com/office/powerpoint/2010/main" val="26705143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00432" y="2931754"/>
            <a:ext cx="10515600" cy="4351338"/>
          </a:xfrm>
        </p:spPr>
        <p:txBody>
          <a:bodyPr>
            <a:normAutofit/>
          </a:bodyPr>
          <a:lstStyle/>
          <a:p>
            <a:pPr marL="0" indent="0">
              <a:buNone/>
            </a:pPr>
            <a:r>
              <a:rPr lang="en-GB" sz="9600" dirty="0" smtClean="0"/>
              <a:t>     Any questions?</a:t>
            </a:r>
            <a:endParaRPr lang="en-GB" sz="9600" dirty="0"/>
          </a:p>
        </p:txBody>
      </p:sp>
    </p:spTree>
    <p:extLst>
      <p:ext uri="{BB962C8B-B14F-4D97-AF65-F5344CB8AC3E}">
        <p14:creationId xmlns:p14="http://schemas.microsoft.com/office/powerpoint/2010/main" val="37078706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Year 6 SATs:</a:t>
            </a:r>
          </a:p>
        </p:txBody>
      </p:sp>
      <p:sp>
        <p:nvSpPr>
          <p:cNvPr id="3" name="Content Placeholder 2"/>
          <p:cNvSpPr>
            <a:spLocks noGrp="1"/>
          </p:cNvSpPr>
          <p:nvPr>
            <p:ph idx="1"/>
          </p:nvPr>
        </p:nvSpPr>
        <p:spPr>
          <a:xfrm>
            <a:off x="308919" y="1825625"/>
            <a:ext cx="11430000" cy="4351338"/>
          </a:xfrm>
        </p:spPr>
        <p:txBody>
          <a:bodyPr>
            <a:normAutofit lnSpcReduction="10000"/>
          </a:bodyPr>
          <a:lstStyle/>
          <a:p>
            <a:r>
              <a:rPr lang="en-GB" dirty="0"/>
              <a:t>SATs tests will take place on the week commencing </a:t>
            </a:r>
            <a:r>
              <a:rPr lang="en-GB" dirty="0" smtClean="0"/>
              <a:t>13</a:t>
            </a:r>
            <a:r>
              <a:rPr lang="en-GB" baseline="30000" dirty="0" smtClean="0"/>
              <a:t>th</a:t>
            </a:r>
            <a:r>
              <a:rPr lang="en-GB" dirty="0" smtClean="0"/>
              <a:t> </a:t>
            </a:r>
            <a:r>
              <a:rPr lang="en-GB" dirty="0"/>
              <a:t>May.</a:t>
            </a:r>
          </a:p>
          <a:p>
            <a:r>
              <a:rPr lang="en-GB" dirty="0"/>
              <a:t>Tests will be held from the Monday to the Thursday.</a:t>
            </a:r>
          </a:p>
          <a:p>
            <a:pPr marL="0" indent="0">
              <a:buNone/>
            </a:pPr>
            <a:endParaRPr lang="en-GB" dirty="0"/>
          </a:p>
          <a:p>
            <a:pPr marL="0" indent="0">
              <a:buNone/>
            </a:pPr>
            <a:r>
              <a:rPr lang="en-GB" dirty="0"/>
              <a:t>Tests will include the following papers</a:t>
            </a:r>
            <a:r>
              <a:rPr lang="en-GB" dirty="0" smtClean="0"/>
              <a:t>:</a:t>
            </a:r>
          </a:p>
          <a:p>
            <a:r>
              <a:rPr lang="en-GB" dirty="0"/>
              <a:t>English Grammar, Punctuation and Spelling</a:t>
            </a:r>
          </a:p>
          <a:p>
            <a:r>
              <a:rPr lang="en-GB" dirty="0"/>
              <a:t>English Reading </a:t>
            </a:r>
          </a:p>
          <a:p>
            <a:r>
              <a:rPr lang="en-GB" dirty="0"/>
              <a:t>Maths Arithmetic</a:t>
            </a:r>
          </a:p>
          <a:p>
            <a:r>
              <a:rPr lang="en-GB" dirty="0"/>
              <a:t>Maths Reasoning Paper 1</a:t>
            </a:r>
          </a:p>
          <a:p>
            <a:r>
              <a:rPr lang="en-GB" dirty="0"/>
              <a:t>Maths Reasoning Paper 2</a:t>
            </a:r>
          </a:p>
          <a:p>
            <a:endParaRPr lang="en-GB" dirty="0"/>
          </a:p>
        </p:txBody>
      </p:sp>
      <p:pic>
        <p:nvPicPr>
          <p:cNvPr id="4" name="Picture 3"/>
          <p:cNvPicPr>
            <a:picLocks noChangeAspect="1"/>
          </p:cNvPicPr>
          <p:nvPr/>
        </p:nvPicPr>
        <p:blipFill>
          <a:blip r:embed="rId2"/>
          <a:stretch>
            <a:fillRect/>
          </a:stretch>
        </p:blipFill>
        <p:spPr>
          <a:xfrm>
            <a:off x="8209778" y="3042979"/>
            <a:ext cx="2000250" cy="2847975"/>
          </a:xfrm>
          <a:prstGeom prst="rect">
            <a:avLst/>
          </a:prstGeom>
        </p:spPr>
      </p:pic>
    </p:spTree>
    <p:extLst>
      <p:ext uri="{BB962C8B-B14F-4D97-AF65-F5344CB8AC3E}">
        <p14:creationId xmlns:p14="http://schemas.microsoft.com/office/powerpoint/2010/main" val="42804105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0000">
            <a:alpha val="18039"/>
          </a:srgb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3A6CC-DA8C-49AB-90AF-A5224B4768A4}"/>
              </a:ext>
            </a:extLst>
          </p:cNvPr>
          <p:cNvSpPr>
            <a:spLocks noGrp="1"/>
          </p:cNvSpPr>
          <p:nvPr>
            <p:ph type="title"/>
          </p:nvPr>
        </p:nvSpPr>
        <p:spPr/>
        <p:txBody>
          <a:bodyPr/>
          <a:lstStyle/>
          <a:p>
            <a:r>
              <a:rPr lang="en-GB" dirty="0"/>
              <a:t>Timetable:</a:t>
            </a:r>
          </a:p>
        </p:txBody>
      </p:sp>
      <p:sp>
        <p:nvSpPr>
          <p:cNvPr id="3" name="Content Placeholder 2">
            <a:extLst>
              <a:ext uri="{FF2B5EF4-FFF2-40B4-BE49-F238E27FC236}">
                <a16:creationId xmlns:a16="http://schemas.microsoft.com/office/drawing/2014/main" id="{D654C8A8-F665-49AC-89B5-F316DD52E025}"/>
              </a:ext>
            </a:extLst>
          </p:cNvPr>
          <p:cNvSpPr>
            <a:spLocks noGrp="1"/>
          </p:cNvSpPr>
          <p:nvPr>
            <p:ph idx="1"/>
          </p:nvPr>
        </p:nvSpPr>
        <p:spPr/>
        <p:txBody>
          <a:bodyPr/>
          <a:lstStyle/>
          <a:p>
            <a:pPr marL="0" indent="0">
              <a:buNone/>
            </a:pPr>
            <a:r>
              <a:rPr lang="en-GB" sz="4000" dirty="0"/>
              <a:t>Monday – </a:t>
            </a:r>
            <a:r>
              <a:rPr lang="en-GB" sz="4000" dirty="0" smtClean="0"/>
              <a:t>EGPS: 2 papers</a:t>
            </a:r>
            <a:endParaRPr lang="en-GB" sz="4000" dirty="0"/>
          </a:p>
          <a:p>
            <a:pPr marL="0" indent="0">
              <a:buNone/>
            </a:pPr>
            <a:r>
              <a:rPr lang="en-GB" sz="4000" dirty="0"/>
              <a:t>Tuesday – Reading </a:t>
            </a:r>
          </a:p>
          <a:p>
            <a:pPr marL="0" indent="0">
              <a:buNone/>
            </a:pPr>
            <a:r>
              <a:rPr lang="en-GB" sz="4000" dirty="0"/>
              <a:t>Wednesday – Arithmetic and 1</a:t>
            </a:r>
            <a:r>
              <a:rPr lang="en-GB" sz="4000" baseline="30000" dirty="0"/>
              <a:t>st</a:t>
            </a:r>
            <a:r>
              <a:rPr lang="en-GB" sz="4000" dirty="0"/>
              <a:t> Reasoning paper </a:t>
            </a:r>
          </a:p>
          <a:p>
            <a:pPr marL="0" indent="0">
              <a:buNone/>
            </a:pPr>
            <a:r>
              <a:rPr lang="en-GB" sz="4000" dirty="0"/>
              <a:t>Thursday – 2</a:t>
            </a:r>
            <a:r>
              <a:rPr lang="en-GB" sz="4000" baseline="30000" dirty="0"/>
              <a:t>nd</a:t>
            </a:r>
            <a:r>
              <a:rPr lang="en-GB" sz="4000" dirty="0"/>
              <a:t> Reasoning paper</a:t>
            </a:r>
          </a:p>
          <a:p>
            <a:pPr marL="0" indent="0">
              <a:buNone/>
            </a:pPr>
            <a:endParaRPr lang="en-GB" dirty="0"/>
          </a:p>
          <a:p>
            <a:pPr marL="0" indent="0">
              <a:buNone/>
            </a:pPr>
            <a:endParaRPr lang="en-GB" dirty="0"/>
          </a:p>
          <a:p>
            <a:pPr marL="0" indent="0">
              <a:buNone/>
            </a:pPr>
            <a:endParaRPr lang="en-GB" dirty="0"/>
          </a:p>
        </p:txBody>
      </p:sp>
    </p:spTree>
    <p:extLst>
      <p:ext uri="{BB962C8B-B14F-4D97-AF65-F5344CB8AC3E}">
        <p14:creationId xmlns:p14="http://schemas.microsoft.com/office/powerpoint/2010/main" val="1538313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Access arrangements:</a:t>
            </a:r>
            <a:endParaRPr lang="en-GB" dirty="0"/>
          </a:p>
        </p:txBody>
      </p:sp>
      <p:sp>
        <p:nvSpPr>
          <p:cNvPr id="3" name="Content Placeholder 2"/>
          <p:cNvSpPr>
            <a:spLocks noGrp="1"/>
          </p:cNvSpPr>
          <p:nvPr>
            <p:ph idx="1"/>
          </p:nvPr>
        </p:nvSpPr>
        <p:spPr/>
        <p:txBody>
          <a:bodyPr/>
          <a:lstStyle/>
          <a:p>
            <a:r>
              <a:rPr lang="en-GB" dirty="0" smtClean="0"/>
              <a:t>Extra time</a:t>
            </a:r>
          </a:p>
          <a:p>
            <a:r>
              <a:rPr lang="en-GB" dirty="0" smtClean="0"/>
              <a:t>Prompt</a:t>
            </a:r>
          </a:p>
          <a:p>
            <a:r>
              <a:rPr lang="en-GB" dirty="0" smtClean="0"/>
              <a:t>Reader</a:t>
            </a:r>
          </a:p>
          <a:p>
            <a:r>
              <a:rPr lang="en-GB" dirty="0" smtClean="0"/>
              <a:t>Scribe/transcript</a:t>
            </a:r>
          </a:p>
          <a:p>
            <a:r>
              <a:rPr lang="en-GB" dirty="0" smtClean="0"/>
              <a:t>Familiar room</a:t>
            </a:r>
          </a:p>
          <a:p>
            <a:r>
              <a:rPr lang="en-GB" dirty="0" smtClean="0"/>
              <a:t>*Brain breaks</a:t>
            </a:r>
            <a:endParaRPr lang="en-GB" dirty="0"/>
          </a:p>
        </p:txBody>
      </p:sp>
      <p:pic>
        <p:nvPicPr>
          <p:cNvPr id="4" name="Picture 3"/>
          <p:cNvPicPr>
            <a:picLocks noChangeAspect="1"/>
          </p:cNvPicPr>
          <p:nvPr/>
        </p:nvPicPr>
        <p:blipFill>
          <a:blip r:embed="rId2"/>
          <a:stretch>
            <a:fillRect/>
          </a:stretch>
        </p:blipFill>
        <p:spPr>
          <a:xfrm>
            <a:off x="6294528" y="1943191"/>
            <a:ext cx="4221072" cy="2803664"/>
          </a:xfrm>
          <a:prstGeom prst="rect">
            <a:avLst/>
          </a:prstGeom>
        </p:spPr>
      </p:pic>
      <p:sp>
        <p:nvSpPr>
          <p:cNvPr id="5" name="Rectangle 4"/>
          <p:cNvSpPr/>
          <p:nvPr/>
        </p:nvSpPr>
        <p:spPr>
          <a:xfrm>
            <a:off x="6096000" y="4376057"/>
            <a:ext cx="4524103" cy="653143"/>
          </a:xfrm>
          <a:prstGeom prst="rect">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838200" y="5238206"/>
            <a:ext cx="10043160" cy="1200329"/>
          </a:xfrm>
          <a:prstGeom prst="rect">
            <a:avLst/>
          </a:prstGeom>
          <a:noFill/>
        </p:spPr>
        <p:txBody>
          <a:bodyPr wrap="square" rtlCol="0">
            <a:spAutoFit/>
          </a:bodyPr>
          <a:lstStyle/>
          <a:p>
            <a:r>
              <a:rPr lang="en-GB" sz="2400" b="1" dirty="0" smtClean="0">
                <a:solidFill>
                  <a:srgbClr val="002060"/>
                </a:solidFill>
              </a:rPr>
              <a:t>Universal offer support:</a:t>
            </a:r>
          </a:p>
          <a:p>
            <a:r>
              <a:rPr lang="en-GB" sz="2400" b="1" dirty="0" smtClean="0">
                <a:solidFill>
                  <a:srgbClr val="002060"/>
                </a:solidFill>
              </a:rPr>
              <a:t>reading </a:t>
            </a:r>
            <a:r>
              <a:rPr lang="en-GB" sz="2400" b="1" dirty="0" smtClean="0">
                <a:solidFill>
                  <a:srgbClr val="002060"/>
                </a:solidFill>
              </a:rPr>
              <a:t>questions with restrictions, </a:t>
            </a:r>
            <a:r>
              <a:rPr lang="en-GB" sz="2400" b="1" dirty="0" smtClean="0">
                <a:solidFill>
                  <a:srgbClr val="002060"/>
                </a:solidFill>
              </a:rPr>
              <a:t>time checks, general reassurance, rewording of certain instructions.</a:t>
            </a:r>
            <a:endParaRPr lang="en-GB" sz="2400" b="1" dirty="0">
              <a:solidFill>
                <a:srgbClr val="002060"/>
              </a:solidFill>
            </a:endParaRPr>
          </a:p>
        </p:txBody>
      </p:sp>
    </p:spTree>
    <p:extLst>
      <p:ext uri="{BB962C8B-B14F-4D97-AF65-F5344CB8AC3E}">
        <p14:creationId xmlns:p14="http://schemas.microsoft.com/office/powerpoint/2010/main" val="3314874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0000">
            <a:alpha val="18039"/>
          </a:srgb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3A6CC-DA8C-49AB-90AF-A5224B4768A4}"/>
              </a:ext>
            </a:extLst>
          </p:cNvPr>
          <p:cNvSpPr>
            <a:spLocks noGrp="1"/>
          </p:cNvSpPr>
          <p:nvPr>
            <p:ph type="title"/>
          </p:nvPr>
        </p:nvSpPr>
        <p:spPr/>
        <p:txBody>
          <a:bodyPr/>
          <a:lstStyle/>
          <a:p>
            <a:r>
              <a:rPr lang="en-GB" b="1" u="sng" dirty="0" smtClean="0"/>
              <a:t>Illness and lateness</a:t>
            </a:r>
            <a:endParaRPr lang="en-GB" b="1" u="sng" dirty="0"/>
          </a:p>
        </p:txBody>
      </p:sp>
      <p:sp>
        <p:nvSpPr>
          <p:cNvPr id="3" name="Content Placeholder 2">
            <a:extLst>
              <a:ext uri="{FF2B5EF4-FFF2-40B4-BE49-F238E27FC236}">
                <a16:creationId xmlns:a16="http://schemas.microsoft.com/office/drawing/2014/main" id="{D654C8A8-F665-49AC-89B5-F316DD52E025}"/>
              </a:ext>
            </a:extLst>
          </p:cNvPr>
          <p:cNvSpPr>
            <a:spLocks noGrp="1"/>
          </p:cNvSpPr>
          <p:nvPr>
            <p:ph idx="1"/>
          </p:nvPr>
        </p:nvSpPr>
        <p:spPr>
          <a:xfrm>
            <a:off x="838200" y="1596821"/>
            <a:ext cx="10515600" cy="4351338"/>
          </a:xfrm>
        </p:spPr>
        <p:txBody>
          <a:bodyPr/>
          <a:lstStyle/>
          <a:p>
            <a:pPr marL="0" indent="0">
              <a:buNone/>
            </a:pPr>
            <a:r>
              <a:rPr lang="en-GB" sz="4000" dirty="0" smtClean="0"/>
              <a:t>Wherever and whenever possible, children should attend for the tests on time. </a:t>
            </a:r>
          </a:p>
          <a:p>
            <a:pPr marL="0" indent="0">
              <a:buNone/>
            </a:pPr>
            <a:endParaRPr lang="en-GB" sz="4000" dirty="0"/>
          </a:p>
          <a:p>
            <a:pPr marL="0" indent="0">
              <a:buNone/>
            </a:pPr>
            <a:r>
              <a:rPr lang="en-GB" sz="4000" dirty="0" smtClean="0"/>
              <a:t>If a timetable variation is needed due to illness, the school can apply for this.  The child would need to be kept separate from others and would take the test at the earliest opportunity. </a:t>
            </a:r>
            <a:endParaRPr lang="en-GB" sz="4000" dirty="0"/>
          </a:p>
          <a:p>
            <a:pPr marL="0" indent="0">
              <a:buNone/>
            </a:pPr>
            <a:endParaRPr lang="en-GB" dirty="0"/>
          </a:p>
          <a:p>
            <a:pPr marL="0" indent="0">
              <a:buNone/>
            </a:pPr>
            <a:endParaRPr lang="en-GB" dirty="0"/>
          </a:p>
          <a:p>
            <a:pPr marL="0" indent="0">
              <a:buNone/>
            </a:pPr>
            <a:endParaRPr lang="en-GB" dirty="0"/>
          </a:p>
        </p:txBody>
      </p:sp>
    </p:spTree>
    <p:extLst>
      <p:ext uri="{BB962C8B-B14F-4D97-AF65-F5344CB8AC3E}">
        <p14:creationId xmlns:p14="http://schemas.microsoft.com/office/powerpoint/2010/main" val="39303907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English Grammar, Punctuation &amp; Spelling:</a:t>
            </a:r>
          </a:p>
        </p:txBody>
      </p:sp>
      <p:sp>
        <p:nvSpPr>
          <p:cNvPr id="3" name="Content Placeholder 2"/>
          <p:cNvSpPr>
            <a:spLocks noGrp="1"/>
          </p:cNvSpPr>
          <p:nvPr>
            <p:ph idx="1"/>
          </p:nvPr>
        </p:nvSpPr>
        <p:spPr>
          <a:xfrm>
            <a:off x="159657" y="1825625"/>
            <a:ext cx="11923486" cy="4351338"/>
          </a:xfrm>
        </p:spPr>
        <p:txBody>
          <a:bodyPr>
            <a:normAutofit/>
          </a:bodyPr>
          <a:lstStyle/>
          <a:p>
            <a:pPr marL="0" indent="0">
              <a:buNone/>
            </a:pPr>
            <a:r>
              <a:rPr lang="en-GB" dirty="0"/>
              <a:t>Allocated time: 45 minutes / untimed spelling test</a:t>
            </a:r>
          </a:p>
          <a:p>
            <a:pPr marL="0" indent="0">
              <a:buNone/>
            </a:pPr>
            <a:endParaRPr lang="en-GB" dirty="0"/>
          </a:p>
          <a:p>
            <a:pPr marL="0" indent="0">
              <a:buNone/>
            </a:pPr>
            <a:r>
              <a:rPr lang="en-GB" dirty="0"/>
              <a:t>Total marks: 70 (50 for Grammar and punctuation + 20 for spelling)</a:t>
            </a:r>
          </a:p>
          <a:p>
            <a:pPr marL="0" indent="0">
              <a:buNone/>
            </a:pPr>
            <a:endParaRPr lang="en-GB" dirty="0"/>
          </a:p>
          <a:p>
            <a:pPr marL="0" indent="0">
              <a:buNone/>
            </a:pPr>
            <a:r>
              <a:rPr lang="en-GB" dirty="0"/>
              <a:t>Structure:  A range of question types from Y3 ARE to Y6 ARE.</a:t>
            </a:r>
          </a:p>
          <a:p>
            <a:pPr marL="0" indent="0">
              <a:buNone/>
            </a:pPr>
            <a:r>
              <a:rPr lang="en-GB" dirty="0"/>
              <a:t>                    A spelling test of 20 spellings using KS2 spelling conventions.</a:t>
            </a:r>
          </a:p>
          <a:p>
            <a:pPr marL="0" indent="0">
              <a:buNone/>
            </a:pPr>
            <a:endParaRPr lang="en-GB" dirty="0"/>
          </a:p>
          <a:p>
            <a:pPr marL="0" indent="0">
              <a:buNone/>
            </a:pPr>
            <a:r>
              <a:rPr lang="en-GB" dirty="0" smtClean="0"/>
              <a:t>Support: extra </a:t>
            </a:r>
            <a:r>
              <a:rPr lang="en-GB" dirty="0" smtClean="0"/>
              <a:t>time/scribe/transcript/questions </a:t>
            </a:r>
            <a:r>
              <a:rPr lang="en-GB" dirty="0"/>
              <a:t>may be read with restrictions</a:t>
            </a:r>
          </a:p>
        </p:txBody>
      </p:sp>
      <p:pic>
        <p:nvPicPr>
          <p:cNvPr id="4" name="Picture 3"/>
          <p:cNvPicPr>
            <a:picLocks noChangeAspect="1"/>
          </p:cNvPicPr>
          <p:nvPr/>
        </p:nvPicPr>
        <p:blipFill>
          <a:blip r:embed="rId2"/>
          <a:stretch>
            <a:fillRect/>
          </a:stretch>
        </p:blipFill>
        <p:spPr>
          <a:xfrm>
            <a:off x="10452235" y="116455"/>
            <a:ext cx="2000250" cy="2847975"/>
          </a:xfrm>
          <a:prstGeom prst="rect">
            <a:avLst/>
          </a:prstGeom>
        </p:spPr>
      </p:pic>
    </p:spTree>
    <p:extLst>
      <p:ext uri="{BB962C8B-B14F-4D97-AF65-F5344CB8AC3E}">
        <p14:creationId xmlns:p14="http://schemas.microsoft.com/office/powerpoint/2010/main" val="39255718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Reading Paper:</a:t>
            </a:r>
          </a:p>
        </p:txBody>
      </p:sp>
      <p:sp>
        <p:nvSpPr>
          <p:cNvPr id="3" name="Content Placeholder 2"/>
          <p:cNvSpPr>
            <a:spLocks noGrp="1"/>
          </p:cNvSpPr>
          <p:nvPr>
            <p:ph idx="1"/>
          </p:nvPr>
        </p:nvSpPr>
        <p:spPr>
          <a:xfrm>
            <a:off x="308919" y="1825625"/>
            <a:ext cx="11430000" cy="4351338"/>
          </a:xfrm>
        </p:spPr>
        <p:txBody>
          <a:bodyPr>
            <a:normAutofit lnSpcReduction="10000"/>
          </a:bodyPr>
          <a:lstStyle/>
          <a:p>
            <a:pPr marL="0" indent="0">
              <a:buNone/>
            </a:pPr>
            <a:r>
              <a:rPr lang="en-GB" dirty="0"/>
              <a:t>Allocated time: 1 hour</a:t>
            </a:r>
          </a:p>
          <a:p>
            <a:pPr marL="0" indent="0">
              <a:buNone/>
            </a:pPr>
            <a:endParaRPr lang="en-GB" dirty="0"/>
          </a:p>
          <a:p>
            <a:pPr marL="0" indent="0">
              <a:buNone/>
            </a:pPr>
            <a:r>
              <a:rPr lang="en-GB" dirty="0"/>
              <a:t>Total marks: 50</a:t>
            </a:r>
          </a:p>
          <a:p>
            <a:pPr marL="0" indent="0">
              <a:buNone/>
            </a:pPr>
            <a:endParaRPr lang="en-GB" dirty="0"/>
          </a:p>
          <a:p>
            <a:pPr marL="0" indent="0">
              <a:buNone/>
            </a:pPr>
            <a:r>
              <a:rPr lang="en-GB" dirty="0"/>
              <a:t>Structure:  3 texts at ARE level with a range of comprehension question types.</a:t>
            </a:r>
          </a:p>
          <a:p>
            <a:pPr marL="0" indent="0">
              <a:buNone/>
            </a:pPr>
            <a:endParaRPr lang="en-GB" dirty="0"/>
          </a:p>
          <a:p>
            <a:pPr marL="0" indent="0">
              <a:buNone/>
            </a:pPr>
            <a:r>
              <a:rPr lang="en-GB" dirty="0"/>
              <a:t>VIPERS</a:t>
            </a:r>
          </a:p>
          <a:p>
            <a:pPr marL="0" indent="0">
              <a:buNone/>
            </a:pPr>
            <a:endParaRPr lang="en-GB" dirty="0"/>
          </a:p>
          <a:p>
            <a:pPr marL="0" indent="0">
              <a:buNone/>
            </a:pPr>
            <a:r>
              <a:rPr lang="en-GB" dirty="0"/>
              <a:t>Support: </a:t>
            </a:r>
            <a:r>
              <a:rPr lang="en-GB" dirty="0" smtClean="0"/>
              <a:t>extra </a:t>
            </a:r>
            <a:r>
              <a:rPr lang="en-GB" dirty="0" smtClean="0"/>
              <a:t>time/scribe/transcript/prompt</a:t>
            </a:r>
            <a:endParaRPr lang="en-GB" dirty="0"/>
          </a:p>
        </p:txBody>
      </p:sp>
      <p:pic>
        <p:nvPicPr>
          <p:cNvPr id="4" name="Picture 3"/>
          <p:cNvPicPr>
            <a:picLocks noChangeAspect="1"/>
          </p:cNvPicPr>
          <p:nvPr/>
        </p:nvPicPr>
        <p:blipFill>
          <a:blip r:embed="rId2"/>
          <a:stretch>
            <a:fillRect/>
          </a:stretch>
        </p:blipFill>
        <p:spPr>
          <a:xfrm>
            <a:off x="9936978" y="334169"/>
            <a:ext cx="2000250" cy="2847975"/>
          </a:xfrm>
          <a:prstGeom prst="rect">
            <a:avLst/>
          </a:prstGeom>
        </p:spPr>
      </p:pic>
    </p:spTree>
    <p:extLst>
      <p:ext uri="{BB962C8B-B14F-4D97-AF65-F5344CB8AC3E}">
        <p14:creationId xmlns:p14="http://schemas.microsoft.com/office/powerpoint/2010/main" val="21848872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Maths Arithmetic:</a:t>
            </a:r>
          </a:p>
        </p:txBody>
      </p:sp>
      <p:sp>
        <p:nvSpPr>
          <p:cNvPr id="3" name="Content Placeholder 2"/>
          <p:cNvSpPr>
            <a:spLocks noGrp="1"/>
          </p:cNvSpPr>
          <p:nvPr>
            <p:ph idx="1"/>
          </p:nvPr>
        </p:nvSpPr>
        <p:spPr>
          <a:xfrm>
            <a:off x="159657" y="1825625"/>
            <a:ext cx="11923486" cy="4351338"/>
          </a:xfrm>
        </p:spPr>
        <p:txBody>
          <a:bodyPr>
            <a:normAutofit/>
          </a:bodyPr>
          <a:lstStyle/>
          <a:p>
            <a:pPr marL="0" indent="0">
              <a:buNone/>
            </a:pPr>
            <a:r>
              <a:rPr lang="en-GB" dirty="0"/>
              <a:t>Allocated time: 30 minutes</a:t>
            </a:r>
          </a:p>
          <a:p>
            <a:pPr marL="0" indent="0">
              <a:buNone/>
            </a:pPr>
            <a:endParaRPr lang="en-GB" dirty="0"/>
          </a:p>
          <a:p>
            <a:pPr marL="0" indent="0">
              <a:buNone/>
            </a:pPr>
            <a:r>
              <a:rPr lang="en-GB" dirty="0"/>
              <a:t>Total marks: 40</a:t>
            </a:r>
          </a:p>
          <a:p>
            <a:pPr marL="0" indent="0">
              <a:buNone/>
            </a:pPr>
            <a:r>
              <a:rPr lang="en-GB" dirty="0"/>
              <a:t>Structure:  calculations with space for working out</a:t>
            </a:r>
          </a:p>
          <a:p>
            <a:pPr marL="0" indent="0">
              <a:buNone/>
            </a:pPr>
            <a:endParaRPr lang="en-GB" dirty="0"/>
          </a:p>
          <a:p>
            <a:pPr marL="0" indent="0">
              <a:buNone/>
            </a:pPr>
            <a:r>
              <a:rPr lang="en-GB" dirty="0"/>
              <a:t>Support: extra </a:t>
            </a:r>
            <a:r>
              <a:rPr lang="en-GB" dirty="0" smtClean="0"/>
              <a:t>time / </a:t>
            </a:r>
            <a:r>
              <a:rPr lang="en-GB" dirty="0" smtClean="0"/>
              <a:t>prompt</a:t>
            </a:r>
            <a:endParaRPr lang="en-GB" dirty="0"/>
          </a:p>
        </p:txBody>
      </p:sp>
      <p:pic>
        <p:nvPicPr>
          <p:cNvPr id="4" name="Picture 3"/>
          <p:cNvPicPr>
            <a:picLocks noChangeAspect="1"/>
          </p:cNvPicPr>
          <p:nvPr/>
        </p:nvPicPr>
        <p:blipFill>
          <a:blip r:embed="rId2"/>
          <a:stretch>
            <a:fillRect/>
          </a:stretch>
        </p:blipFill>
        <p:spPr>
          <a:xfrm>
            <a:off x="10452235" y="116455"/>
            <a:ext cx="2000250" cy="2847975"/>
          </a:xfrm>
          <a:prstGeom prst="rect">
            <a:avLst/>
          </a:prstGeom>
        </p:spPr>
      </p:pic>
    </p:spTree>
    <p:extLst>
      <p:ext uri="{BB962C8B-B14F-4D97-AF65-F5344CB8AC3E}">
        <p14:creationId xmlns:p14="http://schemas.microsoft.com/office/powerpoint/2010/main" val="40456298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Mathematical reasoning papers :</a:t>
            </a:r>
          </a:p>
        </p:txBody>
      </p:sp>
      <p:sp>
        <p:nvSpPr>
          <p:cNvPr id="3" name="Content Placeholder 2"/>
          <p:cNvSpPr>
            <a:spLocks noGrp="1"/>
          </p:cNvSpPr>
          <p:nvPr>
            <p:ph idx="1"/>
          </p:nvPr>
        </p:nvSpPr>
        <p:spPr>
          <a:xfrm>
            <a:off x="159657" y="1825625"/>
            <a:ext cx="11923486" cy="4351338"/>
          </a:xfrm>
        </p:spPr>
        <p:txBody>
          <a:bodyPr>
            <a:normAutofit/>
          </a:bodyPr>
          <a:lstStyle/>
          <a:p>
            <a:pPr marL="0" indent="0">
              <a:buNone/>
            </a:pPr>
            <a:r>
              <a:rPr lang="en-GB" dirty="0"/>
              <a:t>Allocated time: 40 minutes x 2</a:t>
            </a:r>
          </a:p>
          <a:p>
            <a:pPr marL="0" indent="0">
              <a:buNone/>
            </a:pPr>
            <a:endParaRPr lang="en-GB" dirty="0"/>
          </a:p>
          <a:p>
            <a:pPr marL="0" indent="0">
              <a:buNone/>
            </a:pPr>
            <a:r>
              <a:rPr lang="en-GB" dirty="0"/>
              <a:t>Total marks: 70 (35 x 2)</a:t>
            </a:r>
          </a:p>
          <a:p>
            <a:pPr marL="0" indent="0">
              <a:buNone/>
            </a:pPr>
            <a:r>
              <a:rPr lang="en-GB" dirty="0"/>
              <a:t>Structure:  worded problems and reasoning problems with space for working out</a:t>
            </a:r>
          </a:p>
          <a:p>
            <a:pPr marL="0" indent="0">
              <a:buNone/>
            </a:pPr>
            <a:endParaRPr lang="en-GB" dirty="0"/>
          </a:p>
          <a:p>
            <a:pPr marL="0" indent="0">
              <a:buNone/>
            </a:pPr>
            <a:r>
              <a:rPr lang="en-GB" dirty="0"/>
              <a:t>Support: extra </a:t>
            </a:r>
            <a:r>
              <a:rPr lang="en-GB" dirty="0" smtClean="0"/>
              <a:t>time/questions </a:t>
            </a:r>
            <a:r>
              <a:rPr lang="en-GB" dirty="0"/>
              <a:t>may be read with restrictions</a:t>
            </a:r>
          </a:p>
        </p:txBody>
      </p:sp>
      <p:pic>
        <p:nvPicPr>
          <p:cNvPr id="4" name="Picture 3"/>
          <p:cNvPicPr>
            <a:picLocks noChangeAspect="1"/>
          </p:cNvPicPr>
          <p:nvPr/>
        </p:nvPicPr>
        <p:blipFill>
          <a:blip r:embed="rId2"/>
          <a:stretch>
            <a:fillRect/>
          </a:stretch>
        </p:blipFill>
        <p:spPr>
          <a:xfrm>
            <a:off x="10452235" y="116455"/>
            <a:ext cx="2000250" cy="2847975"/>
          </a:xfrm>
          <a:prstGeom prst="rect">
            <a:avLst/>
          </a:prstGeom>
        </p:spPr>
      </p:pic>
    </p:spTree>
    <p:extLst>
      <p:ext uri="{BB962C8B-B14F-4D97-AF65-F5344CB8AC3E}">
        <p14:creationId xmlns:p14="http://schemas.microsoft.com/office/powerpoint/2010/main" val="374693327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1041</TotalTime>
  <Words>550</Words>
  <Application>Microsoft Office PowerPoint</Application>
  <PresentationFormat>Widescreen</PresentationFormat>
  <Paragraphs>97</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PowerPoint Presentation</vt:lpstr>
      <vt:lpstr>Year 6 SATs:</vt:lpstr>
      <vt:lpstr>Timetable:</vt:lpstr>
      <vt:lpstr>Access arrangements:</vt:lpstr>
      <vt:lpstr>Illness and lateness</vt:lpstr>
      <vt:lpstr>English Grammar, Punctuation &amp; Spelling:</vt:lpstr>
      <vt:lpstr>Reading Paper:</vt:lpstr>
      <vt:lpstr>Maths Arithmetic:</vt:lpstr>
      <vt:lpstr>Mathematical reasoning papers :</vt:lpstr>
      <vt:lpstr>Scoring:</vt:lpstr>
      <vt:lpstr>PowerPoint Presentation</vt:lpstr>
      <vt:lpstr>Writing Assessment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6 2016/2017</dc:title>
  <dc:creator>Dan Doogan</dc:creator>
  <cp:lastModifiedBy>Daniel.Toye@RPTNet.Local</cp:lastModifiedBy>
  <cp:revision>16</cp:revision>
  <cp:lastPrinted>2024-03-21T16:57:07Z</cp:lastPrinted>
  <dcterms:created xsi:type="dcterms:W3CDTF">2016-06-27T20:14:19Z</dcterms:created>
  <dcterms:modified xsi:type="dcterms:W3CDTF">2024-03-22T07:47:33Z</dcterms:modified>
</cp:coreProperties>
</file>