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4"/>
  </p:notesMasterIdLst>
  <p:handoutMasterIdLst>
    <p:handoutMasterId r:id="rId5"/>
  </p:handoutMasterIdLst>
  <p:sldIdLst>
    <p:sldId id="300" r:id="rId3"/>
  </p:sldIdLst>
  <p:sldSz cx="9144000" cy="6858000" type="screen4x3"/>
  <p:notesSz cx="6797675" cy="9926638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5055"/>
    <a:srgbClr val="005A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3131"/>
        <p:guide pos="2145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608BD21F-A6A9-45F7-AE2B-6C5BFFFDE1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346" cy="49617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8D5FB294-12A1-497A-A328-66DB7C976FE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29" y="0"/>
            <a:ext cx="2946346" cy="49617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9FEF8D4C-5D9A-4DCB-9DE6-20B25237789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466"/>
            <a:ext cx="2946346" cy="4961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GB"/>
              <a:t>© Stockport Council</a:t>
            </a:r>
          </a:p>
        </p:txBody>
      </p:sp>
      <p:sp>
        <p:nvSpPr>
          <p:cNvPr id="69637" name="Rectangle 5">
            <a:extLst>
              <a:ext uri="{FF2B5EF4-FFF2-40B4-BE49-F238E27FC236}">
                <a16:creationId xmlns:a16="http://schemas.microsoft.com/office/drawing/2014/main" id="{8905290B-2D70-43A1-B6A3-B0AFE1B45E2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29" y="9430466"/>
            <a:ext cx="2946346" cy="4961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4CD4ED8-37A0-4237-8C1E-4F4C75AB10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78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984910AC-4689-4C41-B80F-96FDC8722B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346" cy="49617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F14A0D5-74DB-4B8E-93AF-85EDD26EFC1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329" y="0"/>
            <a:ext cx="2946346" cy="49617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F96264CD-AC9B-4E3E-991B-A8DAA7D672F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9BB45A07-3DAD-4A35-922F-946CF14A4A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569" y="4714440"/>
            <a:ext cx="4984539" cy="446714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A17FDC20-C17F-4776-A80E-4A3D5FCDC33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466"/>
            <a:ext cx="2946346" cy="4961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GB"/>
              <a:t>© Stockport Council</a:t>
            </a:r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8231B4D4-ECDA-498A-B73C-D99FD3FD7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29" y="9430466"/>
            <a:ext cx="2946346" cy="4961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287" tIns="45643" rIns="91287" bIns="4564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A85837-2307-4989-8E44-D8EA66D61F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27094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1381884A-BA7E-4F56-9447-2FCAA2BE88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1939B981-CB4D-4373-AC5C-6D8E830E1D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/>
          </a:p>
        </p:txBody>
      </p:sp>
      <p:sp>
        <p:nvSpPr>
          <p:cNvPr id="12292" name="Footer Placeholder 3">
            <a:extLst>
              <a:ext uri="{FF2B5EF4-FFF2-40B4-BE49-F238E27FC236}">
                <a16:creationId xmlns:a16="http://schemas.microsoft.com/office/drawing/2014/main" id="{302AD2F3-3C6E-4A3E-9BA2-ECF976A463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1700" indent="-285269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1077" indent="-228215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7508" indent="-228215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3938" indent="-228215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0369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6799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3231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9661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GB" alt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© Stockport Council</a:t>
            </a:r>
          </a:p>
        </p:txBody>
      </p:sp>
      <p:sp>
        <p:nvSpPr>
          <p:cNvPr id="12293" name="Slide Number Placeholder 4">
            <a:extLst>
              <a:ext uri="{FF2B5EF4-FFF2-40B4-BE49-F238E27FC236}">
                <a16:creationId xmlns:a16="http://schemas.microsoft.com/office/drawing/2014/main" id="{0E32AFCD-4E78-469A-82C3-A7D1EEDCA9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1700" indent="-285269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1077" indent="-228215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7508" indent="-228215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3938" indent="-228215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0369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6799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3231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9661" indent="-2282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302B044-342F-433A-9D2F-451D9E12F9FF}" type="slidenum">
              <a:rPr lang="en-GB" altLang="en-US" smtClean="0">
                <a:solidFill>
                  <a:prstClr val="black"/>
                </a:solidFill>
                <a:latin typeface="Times New Roman" panose="02020603050405020304" pitchFamily="18" charset="0"/>
              </a:rPr>
              <a:pPr/>
              <a:t>1</a:t>
            </a:fld>
            <a:endParaRPr lang="en-GB" altLang="en-US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:\USERFILE\PowerPoint\SMBC green front.jpg">
            <a:extLst>
              <a:ext uri="{FF2B5EF4-FFF2-40B4-BE49-F238E27FC236}">
                <a16:creationId xmlns:a16="http://schemas.microsoft.com/office/drawing/2014/main" id="{0CAEDB4C-20CF-44BA-B3C1-8B479DB6C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596232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978715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755416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321696"/>
      </p:ext>
    </p:extLst>
  </p:cSld>
  <p:clrMapOvr>
    <a:masterClrMapping/>
  </p:clrMapOvr>
  <p:transition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041698"/>
      </p:ext>
    </p:extLst>
  </p:cSld>
  <p:clrMapOvr>
    <a:masterClrMapping/>
  </p:clrMapOvr>
  <p:transition>
    <p:cover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3837417"/>
      </p:ext>
    </p:extLst>
  </p:cSld>
  <p:clrMapOvr>
    <a:masterClrMapping/>
  </p:clrMapOvr>
  <p:transition>
    <p:cover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651975"/>
      </p:ext>
    </p:extLst>
  </p:cSld>
  <p:clrMapOvr>
    <a:masterClrMapping/>
  </p:clrMapOvr>
  <p:transition>
    <p:cover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408181"/>
      </p:ext>
    </p:extLst>
  </p:cSld>
  <p:clrMapOvr>
    <a:masterClrMapping/>
  </p:clrMapOvr>
  <p:transition>
    <p:cover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332895"/>
      </p:ext>
    </p:extLst>
  </p:cSld>
  <p:clrMapOvr>
    <a:masterClrMapping/>
  </p:clrMapOvr>
  <p:transition>
    <p:cover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523933"/>
      </p:ext>
    </p:extLst>
  </p:cSld>
  <p:clrMapOvr>
    <a:masterClrMapping/>
  </p:clrMapOvr>
  <p:transition>
    <p:cover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3851631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925127"/>
      </p:ext>
    </p:extLst>
  </p:cSld>
  <p:clrMapOvr>
    <a:masterClrMapping/>
  </p:clrMapOvr>
  <p:transition>
    <p:cover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334138"/>
      </p:ext>
    </p:extLst>
  </p:cSld>
  <p:clrMapOvr>
    <a:masterClrMapping/>
  </p:clrMapOvr>
  <p:transition>
    <p:cover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643430"/>
      </p:ext>
    </p:extLst>
  </p:cSld>
  <p:clrMapOvr>
    <a:masterClrMapping/>
  </p:clrMapOvr>
  <p:transition>
    <p:cover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594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594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174439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46240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84354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68187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192992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2940663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0781603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979702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T:\USERFILE\PowerPoint\SMBC full green.jpg">
            <a:extLst>
              <a:ext uri="{FF2B5EF4-FFF2-40B4-BE49-F238E27FC236}">
                <a16:creationId xmlns:a16="http://schemas.microsoft.com/office/drawing/2014/main" id="{3BAE52AE-CE9D-4CF3-8F34-71873BEA6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644CD1D3-E560-43BF-85E5-33BF496D8E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33B2DFBC-ECF4-4BBD-BC4F-32E9F77BA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4" r:id="rId1"/>
    <p:sldLayoutId id="2147484593" r:id="rId2"/>
    <p:sldLayoutId id="2147484594" r:id="rId3"/>
    <p:sldLayoutId id="2147484595" r:id="rId4"/>
    <p:sldLayoutId id="2147484596" r:id="rId5"/>
    <p:sldLayoutId id="2147484597" r:id="rId6"/>
    <p:sldLayoutId id="2147484598" r:id="rId7"/>
    <p:sldLayoutId id="2147484599" r:id="rId8"/>
    <p:sldLayoutId id="2147484600" r:id="rId9"/>
    <p:sldLayoutId id="2147484601" r:id="rId10"/>
    <p:sldLayoutId id="2147484602" r:id="rId11"/>
  </p:sldLayoutIdLst>
  <p:transition>
    <p:cover dir="r"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24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24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24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4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4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4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2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T:\USERFILE\PowerPoint\SMBC green band.jpg">
            <a:extLst>
              <a:ext uri="{FF2B5EF4-FFF2-40B4-BE49-F238E27FC236}">
                <a16:creationId xmlns:a16="http://schemas.microsoft.com/office/drawing/2014/main" id="{B919865E-7705-4A07-B5D7-BF9323DD1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>
            <a:extLst>
              <a:ext uri="{FF2B5EF4-FFF2-40B4-BE49-F238E27FC236}">
                <a16:creationId xmlns:a16="http://schemas.microsoft.com/office/drawing/2014/main" id="{A13A4F1D-1296-4867-A526-9A5E3D6FEB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246812A-22AF-40EC-8741-ABD0C2EF6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3" r:id="rId1"/>
    <p:sldLayoutId id="2147484604" r:id="rId2"/>
    <p:sldLayoutId id="2147484605" r:id="rId3"/>
    <p:sldLayoutId id="2147484606" r:id="rId4"/>
    <p:sldLayoutId id="2147484607" r:id="rId5"/>
    <p:sldLayoutId id="2147484608" r:id="rId6"/>
    <p:sldLayoutId id="2147484609" r:id="rId7"/>
    <p:sldLayoutId id="2147484610" r:id="rId8"/>
    <p:sldLayoutId id="2147484611" r:id="rId9"/>
    <p:sldLayoutId id="2147484612" r:id="rId10"/>
    <p:sldLayoutId id="2147484613" r:id="rId11"/>
  </p:sldLayoutIdLst>
  <p:transition>
    <p:cover dir="r"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5A5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15055"/>
        </a:buClr>
        <a:buChar char="•"/>
        <a:defRPr sz="2400">
          <a:solidFill>
            <a:srgbClr val="005A5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15055"/>
        </a:buClr>
        <a:buChar char="–"/>
        <a:defRPr sz="2400">
          <a:solidFill>
            <a:srgbClr val="005A5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15055"/>
        </a:buClr>
        <a:buChar char="•"/>
        <a:defRPr sz="2400">
          <a:solidFill>
            <a:srgbClr val="005A5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15055"/>
        </a:buClr>
        <a:buChar char="–"/>
        <a:defRPr sz="2400">
          <a:solidFill>
            <a:srgbClr val="005A5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15055"/>
        </a:buClr>
        <a:buChar char="»"/>
        <a:defRPr sz="2400">
          <a:solidFill>
            <a:srgbClr val="005A5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515055"/>
        </a:buClr>
        <a:buChar char="»"/>
        <a:defRPr sz="2400">
          <a:solidFill>
            <a:srgbClr val="005A5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515055"/>
        </a:buClr>
        <a:buChar char="»"/>
        <a:defRPr sz="2400">
          <a:solidFill>
            <a:srgbClr val="005A5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515055"/>
        </a:buClr>
        <a:buChar char="»"/>
        <a:defRPr sz="2400">
          <a:solidFill>
            <a:srgbClr val="005A5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515055"/>
        </a:buClr>
        <a:buChar char="»"/>
        <a:defRPr sz="2400">
          <a:solidFill>
            <a:srgbClr val="005A5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9889C91-9F3E-4EE3-8BE8-2B22848DD132}"/>
              </a:ext>
            </a:extLst>
          </p:cNvPr>
          <p:cNvGrpSpPr/>
          <p:nvPr/>
        </p:nvGrpSpPr>
        <p:grpSpPr>
          <a:xfrm>
            <a:off x="611560" y="875051"/>
            <a:ext cx="7961957" cy="6255686"/>
            <a:chOff x="1042988" y="1268413"/>
            <a:chExt cx="6729412" cy="535012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0504F5E-ECA0-462D-9C58-4E9CF633BBCC}"/>
                </a:ext>
              </a:extLst>
            </p:cNvPr>
            <p:cNvGrpSpPr/>
            <p:nvPr/>
          </p:nvGrpSpPr>
          <p:grpSpPr>
            <a:xfrm>
              <a:off x="1042988" y="1268413"/>
              <a:ext cx="6729412" cy="5350129"/>
              <a:chOff x="1042988" y="1268413"/>
              <a:chExt cx="6729412" cy="5350129"/>
            </a:xfrm>
          </p:grpSpPr>
          <p:sp>
            <p:nvSpPr>
              <p:cNvPr id="5" name="Trapezoid 4">
                <a:extLst>
                  <a:ext uri="{FF2B5EF4-FFF2-40B4-BE49-F238E27FC236}">
                    <a16:creationId xmlns:a16="http://schemas.microsoft.com/office/drawing/2014/main" id="{49481B89-2159-4D1E-B7E0-2C223CB50A93}"/>
                  </a:ext>
                </a:extLst>
              </p:cNvPr>
              <p:cNvSpPr/>
              <p:nvPr/>
            </p:nvSpPr>
            <p:spPr bwMode="auto">
              <a:xfrm>
                <a:off x="1042988" y="1268413"/>
                <a:ext cx="6729412" cy="5002212"/>
              </a:xfrm>
              <a:prstGeom prst="trapezoid">
                <a:avLst>
                  <a:gd name="adj" fmla="val 69388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7F1AE4C-228A-4CF9-85C4-2F1A8166E33E}"/>
                  </a:ext>
                </a:extLst>
              </p:cNvPr>
              <p:cNvSpPr/>
              <p:nvPr/>
            </p:nvSpPr>
            <p:spPr>
              <a:xfrm rot="3348510">
                <a:off x="6731030" y="5245555"/>
                <a:ext cx="1570026" cy="3462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68580" tIns="34290" rIns="68580" bIns="34290">
                <a:spAutoFit/>
              </a:bodyPr>
              <a:lstStyle/>
              <a:p>
                <a:pPr algn="ctr"/>
                <a:r>
                  <a:rPr lang="en-US" dirty="0">
                    <a:ln w="0"/>
                    <a:solidFill>
                      <a:srgbClr val="00000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Universal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DB1B57B-7299-4241-BED4-D50A05883A95}"/>
                  </a:ext>
                </a:extLst>
              </p:cNvPr>
              <p:cNvSpPr/>
              <p:nvPr/>
            </p:nvSpPr>
            <p:spPr>
              <a:xfrm rot="3320987">
                <a:off x="5597526" y="3538841"/>
                <a:ext cx="1524000" cy="3460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lIns="68580" tIns="34290" rIns="68580" bIns="34290">
                <a:spAutoFit/>
              </a:bodyPr>
              <a:lstStyle/>
              <a:p>
                <a:pPr algn="ctr">
                  <a:defRPr/>
                </a:pPr>
                <a:r>
                  <a:rPr lang="en-US" dirty="0">
                    <a:ln w="0"/>
                    <a:solidFill>
                      <a:srgbClr val="00000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Targeted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1333D67-96E8-4A6F-A75F-B3921430F4CB}"/>
                  </a:ext>
                </a:extLst>
              </p:cNvPr>
              <p:cNvSpPr/>
              <p:nvPr/>
            </p:nvSpPr>
            <p:spPr>
              <a:xfrm rot="3353433">
                <a:off x="4531135" y="1957215"/>
                <a:ext cx="1494557" cy="3462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68580" tIns="34290" rIns="68580" bIns="34290">
                <a:spAutoFit/>
              </a:bodyPr>
              <a:lstStyle/>
              <a:p>
                <a:pPr algn="ctr"/>
                <a:r>
                  <a:rPr lang="en-GB" dirty="0">
                    <a:ln w="0"/>
                    <a:solidFill>
                      <a:srgbClr val="00000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</a:rPr>
                  <a:t>Specialised</a:t>
                </a:r>
              </a:p>
            </p:txBody>
          </p:sp>
          <p:sp>
            <p:nvSpPr>
              <p:cNvPr id="11275" name="TextBox 18">
                <a:extLst>
                  <a:ext uri="{FF2B5EF4-FFF2-40B4-BE49-F238E27FC236}">
                    <a16:creationId xmlns:a16="http://schemas.microsoft.com/office/drawing/2014/main" id="{90D39809-6B9D-4641-B6A1-8A0C709593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42468" y="4499592"/>
                <a:ext cx="5830049" cy="2118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defPPr>
                  <a:defRPr lang="en-CA"/>
                </a:defPPr>
                <a:lvl1pPr algn="ctr">
                  <a:buClrTx/>
                  <a:buFontTx/>
                  <a:buNone/>
                  <a:defRPr sz="1400"/>
                </a:lvl1pPr>
                <a:lvl2pPr marL="742950" indent="-285750">
                  <a:spcBef>
                    <a:spcPct val="20000"/>
                  </a:spcBef>
                  <a:buClr>
                    <a:schemeClr val="bg1"/>
                  </a:buClr>
                  <a:buChar char="–"/>
                  <a:defRPr sz="2400">
                    <a:solidFill>
                      <a:schemeClr val="bg1"/>
                    </a:solidFill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1"/>
                  </a:buClr>
                  <a:buChar char="•"/>
                  <a:defRPr sz="2400">
                    <a:solidFill>
                      <a:schemeClr val="bg1"/>
                    </a:solidFill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bg1"/>
                  </a:buClr>
                  <a:buChar char="–"/>
                  <a:defRPr sz="2400">
                    <a:solidFill>
                      <a:schemeClr val="bg1"/>
                    </a:solidFill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</a:defRPr>
                </a:lvl9pPr>
              </a:lstStyle>
              <a:p>
                <a:r>
                  <a:rPr lang="en-US" altLang="en-US" sz="1200" dirty="0" smtClean="0">
                    <a:solidFill>
                      <a:srgbClr val="000000"/>
                    </a:solidFill>
                  </a:rPr>
                  <a:t> Reading for Pleasure </a:t>
                </a:r>
              </a:p>
              <a:p>
                <a:r>
                  <a:rPr lang="en-GB" altLang="en-US" sz="1200" dirty="0" smtClean="0">
                    <a:solidFill>
                      <a:srgbClr val="000000"/>
                    </a:solidFill>
                  </a:rPr>
                  <a:t>Book 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b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anding reading 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books </a:t>
                </a:r>
                <a:endParaRPr lang="en-GB" altLang="en-US" sz="1200" dirty="0" smtClean="0">
                  <a:solidFill>
                    <a:srgbClr val="000000"/>
                  </a:solidFill>
                </a:endParaRPr>
              </a:p>
              <a:p>
                <a:r>
                  <a:rPr lang="en-GB" altLang="en-US" sz="1200" dirty="0">
                    <a:solidFill>
                      <a:srgbClr val="000000"/>
                    </a:solidFill>
                  </a:rPr>
                  <a:t>d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ecodable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books as part of the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reading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diet not the whole </a:t>
                </a:r>
              </a:p>
              <a:p>
                <a:r>
                  <a:rPr lang="en-GB" altLang="en-US" sz="1200" dirty="0">
                    <a:solidFill>
                      <a:srgbClr val="000000"/>
                    </a:solidFill>
                  </a:rPr>
                  <a:t>d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elivery 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of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Phonics 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Programme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-Rocket Phonics</a:t>
                </a:r>
                <a:endParaRPr lang="en-GB" altLang="en-US" sz="1200" dirty="0">
                  <a:solidFill>
                    <a:srgbClr val="000000"/>
                  </a:solidFill>
                </a:endParaRPr>
              </a:p>
              <a:p>
                <a:r>
                  <a:rPr lang="en-GB" altLang="en-US" sz="1200" dirty="0">
                    <a:solidFill>
                      <a:srgbClr val="000000"/>
                    </a:solidFill>
                  </a:rPr>
                  <a:t>g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uided 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r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eading /whole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class reading 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i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ncludes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pre-reads</a:t>
                </a:r>
                <a:r>
                  <a:rPr lang="en-GB" altLang="en-US" sz="1200" dirty="0">
                    <a:solidFill>
                      <a:srgbClr val="000000"/>
                    </a:solidFill>
                  </a:rPr>
                  <a:t>,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carousel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and adaptations,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v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ocabulary studies, word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of the Day NFER tracking </a:t>
                </a:r>
                <a:r>
                  <a:rPr lang="en-GB" altLang="en-US" sz="1200" dirty="0"/>
                  <a:t>r</a:t>
                </a:r>
                <a:r>
                  <a:rPr lang="en-GB" sz="1200" dirty="0" smtClean="0"/>
                  <a:t>eading </a:t>
                </a:r>
                <a:r>
                  <a:rPr lang="en-GB" sz="1200" dirty="0"/>
                  <a:t>partners, story time</a:t>
                </a:r>
                <a:r>
                  <a:rPr lang="en-GB" sz="1200" dirty="0" smtClean="0"/>
                  <a:t>, </a:t>
                </a:r>
                <a:r>
                  <a:rPr lang="en-GB" sz="1200" dirty="0"/>
                  <a:t>high quality texts, reading assemblies by HT, DEAL, </a:t>
                </a:r>
                <a:r>
                  <a:rPr lang="en-GB" sz="1200" dirty="0"/>
                  <a:t>i</a:t>
                </a:r>
                <a:r>
                  <a:rPr lang="en-GB" sz="1200" dirty="0" smtClean="0"/>
                  <a:t>mmersive </a:t>
                </a:r>
                <a:r>
                  <a:rPr lang="en-GB" sz="1200" dirty="0"/>
                  <a:t>stories, </a:t>
                </a:r>
                <a:r>
                  <a:rPr lang="en-GB" sz="1200" dirty="0" smtClean="0"/>
                  <a:t>reading </a:t>
                </a:r>
                <a:r>
                  <a:rPr lang="en-GB" sz="1200" dirty="0"/>
                  <a:t>c</a:t>
                </a:r>
                <a:r>
                  <a:rPr lang="en-GB" sz="1200" dirty="0" smtClean="0"/>
                  <a:t>orners</a:t>
                </a:r>
                <a:r>
                  <a:rPr lang="en-GB" sz="1200" dirty="0"/>
                  <a:t>, </a:t>
                </a:r>
                <a:r>
                  <a:rPr lang="en-GB" sz="1200" dirty="0" smtClean="0"/>
                  <a:t>books </a:t>
                </a:r>
                <a:r>
                  <a:rPr lang="en-GB" sz="1200" dirty="0"/>
                  <a:t>to share project, world book days, </a:t>
                </a:r>
                <a:r>
                  <a:rPr lang="en-GB" sz="1200" dirty="0" smtClean="0"/>
                  <a:t>book awards, visiting </a:t>
                </a:r>
                <a:r>
                  <a:rPr lang="en-GB" sz="1200" dirty="0"/>
                  <a:t>authors, reading baskets, </a:t>
                </a:r>
                <a:r>
                  <a:rPr lang="en-GB" sz="1200" dirty="0" smtClean="0"/>
                  <a:t>poetry </a:t>
                </a:r>
                <a:r>
                  <a:rPr lang="en-GB" sz="1200" dirty="0"/>
                  <a:t>themes, class novels, reading throughout the curriculum, reading targets for homework, </a:t>
                </a:r>
                <a:r>
                  <a:rPr lang="en-GB" sz="1200" dirty="0" smtClean="0"/>
                  <a:t>‘</a:t>
                </a:r>
                <a:r>
                  <a:rPr lang="en-GB" sz="1200" dirty="0" smtClean="0"/>
                  <a:t>b</a:t>
                </a:r>
                <a:r>
                  <a:rPr lang="en-GB" sz="1200" dirty="0" smtClean="0"/>
                  <a:t>ookflix’, </a:t>
                </a:r>
                <a:r>
                  <a:rPr lang="en-GB" sz="1200" dirty="0"/>
                  <a:t>parental engagement through mystery reading </a:t>
                </a:r>
                <a:r>
                  <a:rPr lang="en-GB" sz="1200" dirty="0" smtClean="0"/>
                  <a:t>events, reading ambassadors</a:t>
                </a:r>
                <a:endParaRPr lang="en-GB" sz="1200" dirty="0"/>
              </a:p>
              <a:p>
                <a:endParaRPr lang="en-GB" altLang="en-US" sz="1100" dirty="0" smtClean="0">
                  <a:solidFill>
                    <a:srgbClr val="000000"/>
                  </a:solidFill>
                </a:endParaRPr>
              </a:p>
              <a:p>
                <a:endParaRPr lang="en-GB" alt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6" name="TextBox 19">
                <a:extLst>
                  <a:ext uri="{FF2B5EF4-FFF2-40B4-BE49-F238E27FC236}">
                    <a16:creationId xmlns:a16="http://schemas.microsoft.com/office/drawing/2014/main" id="{265683F2-4D71-4172-9CEC-FCDABE4339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519" y="3188166"/>
                <a:ext cx="3143250" cy="10660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1"/>
                  </a:buClr>
                  <a:buChar char="•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bg1"/>
                  </a:buClr>
                  <a:buChar char="–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1"/>
                  </a:buClr>
                  <a:buChar char="•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bg1"/>
                  </a:buClr>
                  <a:buChar char="–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endParaRPr lang="en-GB" altLang="en-US" sz="1300" dirty="0">
                  <a:solidFill>
                    <a:srgbClr val="000000"/>
                  </a:solidFill>
                </a:endParaRPr>
              </a:p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Targeted additional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individual reading</a:t>
                </a:r>
                <a:endParaRPr lang="en-GB" altLang="en-US" sz="1200" dirty="0" smtClean="0">
                  <a:solidFill>
                    <a:srgbClr val="000000"/>
                  </a:solidFill>
                </a:endParaRPr>
              </a:p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1200" dirty="0">
                    <a:solidFill>
                      <a:srgbClr val="000000"/>
                    </a:solidFill>
                  </a:rPr>
                  <a:t>a</a:t>
                </a:r>
                <a:r>
                  <a:rPr lang="en-US" altLang="en-US" sz="1200" dirty="0" smtClean="0">
                    <a:solidFill>
                      <a:srgbClr val="000000"/>
                    </a:solidFill>
                  </a:rPr>
                  <a:t>daptations</a:t>
                </a:r>
                <a:r>
                  <a:rPr lang="en-US" altLang="en-US" sz="1200" dirty="0" smtClean="0">
                    <a:solidFill>
                      <a:srgbClr val="000000"/>
                    </a:solidFill>
                  </a:rPr>
                  <a:t>, where needed, for SEND pupils</a:t>
                </a:r>
              </a:p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NESSY </a:t>
                </a: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online for SEND</a:t>
                </a:r>
              </a:p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GB" altLang="en-US" sz="1200" dirty="0" smtClean="0">
                    <a:solidFill>
                      <a:srgbClr val="000000"/>
                    </a:solidFill>
                  </a:rPr>
                  <a:t>Ability groups for phonics in KS1</a:t>
                </a:r>
              </a:p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GB" altLang="en-US" sz="1400" dirty="0" smtClean="0">
                    <a:solidFill>
                      <a:srgbClr val="000000"/>
                    </a:solidFill>
                  </a:rPr>
                  <a:t>Rocket Phonics</a:t>
                </a:r>
                <a:endParaRPr lang="en-GB" altLang="en-US" sz="1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277" name="TextBox 20">
                <a:extLst>
                  <a:ext uri="{FF2B5EF4-FFF2-40B4-BE49-F238E27FC236}">
                    <a16:creationId xmlns:a16="http://schemas.microsoft.com/office/drawing/2014/main" id="{436AB610-3A2A-4037-8230-399E8694FD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40484" y="2122389"/>
                <a:ext cx="1773238" cy="4924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bg1"/>
                  </a:buClr>
                  <a:buChar char="•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bg1"/>
                  </a:buClr>
                  <a:buChar char="–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bg1"/>
                  </a:buClr>
                  <a:buChar char="•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bg1"/>
                  </a:buClr>
                  <a:buChar char="–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»"/>
                  <a:defRPr sz="2400">
                    <a:solidFill>
                      <a:schemeClr val="bg1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GB" altLang="en-US" sz="1300" dirty="0">
                    <a:solidFill>
                      <a:srgbClr val="000000"/>
                    </a:solidFill>
                  </a:rPr>
                  <a:t>EHCP</a:t>
                </a:r>
              </a:p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GB" altLang="en-US" sz="1300" dirty="0">
                    <a:solidFill>
                      <a:srgbClr val="000000"/>
                    </a:solidFill>
                  </a:rPr>
                  <a:t>LSS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DEA7992-66F9-459A-B0CF-B60A49B644BD}"/>
                </a:ext>
              </a:extLst>
            </p:cNvPr>
            <p:cNvCxnSpPr>
              <a:cxnSpLocks/>
            </p:cNvCxnSpPr>
            <p:nvPr/>
          </p:nvCxnSpPr>
          <p:spPr>
            <a:xfrm>
              <a:off x="2260205" y="4418248"/>
              <a:ext cx="4381981" cy="2912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2710664-BBCD-40FD-889B-3BA0C6C767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09975" y="2973388"/>
              <a:ext cx="237013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F8830E80-C805-4463-834D-A90DFAFE40BE}"/>
              </a:ext>
            </a:extLst>
          </p:cNvPr>
          <p:cNvSpPr/>
          <p:nvPr/>
        </p:nvSpPr>
        <p:spPr>
          <a:xfrm>
            <a:off x="107950" y="110122"/>
            <a:ext cx="8537575" cy="992579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>
              <a:defRPr/>
            </a:pPr>
            <a:r>
              <a:rPr lang="en-GB" sz="3000" b="1" dirty="0" smtClean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Warren Wood </a:t>
            </a:r>
            <a:r>
              <a:rPr lang="en-GB" sz="3000" b="1" dirty="0" smtClean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Primary School  </a:t>
            </a:r>
            <a:endParaRPr lang="en-GB" sz="3000" b="1" dirty="0" smtClean="0">
              <a:ln w="0"/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>
              <a:defRPr/>
            </a:pPr>
            <a:r>
              <a:rPr lang="en-GB" sz="3000" b="1" dirty="0" smtClean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Our Reading Offer</a:t>
            </a:r>
            <a:endParaRPr lang="en-GB" sz="3000" b="1" dirty="0">
              <a:ln w="0"/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9997" y="1775365"/>
            <a:ext cx="233957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Key to success  </a:t>
            </a:r>
            <a:r>
              <a:rPr lang="en-US" sz="1400" dirty="0" smtClean="0">
                <a:solidFill>
                  <a:schemeClr val="bg1"/>
                </a:solidFill>
              </a:rPr>
              <a:t>consistent </a:t>
            </a:r>
            <a:r>
              <a:rPr lang="en-US" sz="1400" dirty="0" smtClean="0">
                <a:solidFill>
                  <a:schemeClr val="bg1"/>
                </a:solidFill>
              </a:rPr>
              <a:t>approach throughout the school.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p</a:t>
            </a:r>
            <a:r>
              <a:rPr lang="en-US" sz="1400" dirty="0" smtClean="0">
                <a:solidFill>
                  <a:schemeClr val="bg1"/>
                </a:solidFill>
              </a:rPr>
              <a:t>honics </a:t>
            </a:r>
            <a:r>
              <a:rPr lang="en-US" sz="1400" dirty="0" smtClean="0">
                <a:solidFill>
                  <a:schemeClr val="bg1"/>
                </a:solidFill>
              </a:rPr>
              <a:t>– </a:t>
            </a:r>
            <a:r>
              <a:rPr lang="en-US" sz="1400" dirty="0" smtClean="0">
                <a:solidFill>
                  <a:schemeClr val="bg1"/>
                </a:solidFill>
              </a:rPr>
              <a:t>guided </a:t>
            </a:r>
            <a:r>
              <a:rPr lang="en-US" sz="1400" dirty="0" smtClean="0">
                <a:solidFill>
                  <a:schemeClr val="bg1"/>
                </a:solidFill>
              </a:rPr>
              <a:t>reading – </a:t>
            </a:r>
            <a:r>
              <a:rPr lang="en-US" sz="1400" dirty="0" smtClean="0">
                <a:solidFill>
                  <a:schemeClr val="bg1"/>
                </a:solidFill>
              </a:rPr>
              <a:t>whole </a:t>
            </a:r>
            <a:r>
              <a:rPr lang="en-US" sz="1400" dirty="0" smtClean="0">
                <a:solidFill>
                  <a:schemeClr val="bg1"/>
                </a:solidFill>
              </a:rPr>
              <a:t>class reading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a</a:t>
            </a:r>
            <a:r>
              <a:rPr lang="en-GB" sz="1400" dirty="0" smtClean="0">
                <a:solidFill>
                  <a:schemeClr val="bg1"/>
                </a:solidFill>
              </a:rPr>
              <a:t> </a:t>
            </a:r>
            <a:r>
              <a:rPr lang="en-GB" sz="1400" dirty="0" smtClean="0">
                <a:solidFill>
                  <a:schemeClr val="bg1"/>
                </a:solidFill>
              </a:rPr>
              <a:t>blended approach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41544" y="1470888"/>
            <a:ext cx="233957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Quality texts as a driver throughout the whole school.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 focus on building 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reading miles whilst developing depth of understanding of texts.</a:t>
            </a:r>
            <a:endParaRPr lang="en-GB" sz="1400" dirty="0">
              <a:solidFill>
                <a:schemeClr val="bg1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611" y="150182"/>
            <a:ext cx="1198910" cy="1198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44741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</TotalTime>
  <Words>201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Verdana</vt:lpstr>
      <vt:lpstr>Office Theme</vt:lpstr>
      <vt:lpstr>1_Office Theme</vt:lpstr>
      <vt:lpstr>PowerPoint Presentation</vt:lpstr>
    </vt:vector>
  </TitlesOfParts>
  <Company>SMBC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alisoncowie</dc:creator>
  <cp:lastModifiedBy>alison.cowie</cp:lastModifiedBy>
  <cp:revision>164</cp:revision>
  <cp:lastPrinted>2022-11-21T08:24:17Z</cp:lastPrinted>
  <dcterms:created xsi:type="dcterms:W3CDTF">2004-08-16T14:34:06Z</dcterms:created>
  <dcterms:modified xsi:type="dcterms:W3CDTF">2023-05-01T14:26:29Z</dcterms:modified>
</cp:coreProperties>
</file>