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79A6D-0C94-487E-8A34-697EE7C1D0BC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F4001-F547-4083-974A-EE4A747BD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0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Times New Roman" pitchFamily="18" charset="0"/>
                <a:ea typeface="MS PGothic" pitchFamily="34" charset="-128"/>
                <a:cs typeface="Arial" charset="0"/>
              </a:rPr>
              <a:t>Copyright Ruth Miskin Literacy</a:t>
            </a:r>
          </a:p>
        </p:txBody>
      </p:sp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C86BBF-4374-4E01-85D9-47F0C65351B7}" type="slidenum">
              <a:rPr lang="en-US" smtClean="0">
                <a:latin typeface="Times New Roman" pitchFamily="18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Times New Roman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8438" y="808038"/>
            <a:ext cx="4110037" cy="2312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043" y="3199338"/>
            <a:ext cx="5288339" cy="676870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Using RWI, we make learning to read easy for children because we start by teaching them just one way of reading and writing every sound. Here they are on the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Speed Sounds chart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teach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1 sounds first - (sounds as far as a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1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 o u).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GB" altLang="ja-JP" sz="1100" dirty="0">
                <a:latin typeface="Times New Roman" charset="0"/>
              </a:rPr>
              <a:t>Children need to know sounds – not letter names – to read words.</a:t>
            </a:r>
            <a:endParaRPr lang="en-US"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i="1" dirty="0"/>
              <a:t>Use MTYT to teach each of the Set 1 sounds to</a:t>
            </a:r>
            <a:r>
              <a:rPr lang="en-US" sz="1100" b="0" i="1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parents</a:t>
            </a:r>
            <a:r>
              <a:rPr lang="en-US" sz="1100" i="1" dirty="0"/>
              <a:t>.</a:t>
            </a:r>
          </a:p>
          <a:p>
            <a:pPr eaLnBrk="1" hangingPunct="1">
              <a:spcBef>
                <a:spcPct val="0"/>
              </a:spcBef>
              <a:spcAft>
                <a:spcPts val="1600"/>
              </a:spcAft>
            </a:pP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1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2 sounds are shaded. They are long vowel sounds with 2 or more letters. We call these ‘Special Friends’ – two letters together that make one sound.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practise saying these sounds together.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each sound MTYT.</a:t>
            </a: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children know these Set 2 sounds, they know one way of reading and writing every sound.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1AF0-59CC-4D82-B182-5DFC7F9ACF1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53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Times New Roman" pitchFamily="18" charset="0"/>
                <a:ea typeface="MS PGothic" pitchFamily="34" charset="-128"/>
                <a:cs typeface="Arial" charset="0"/>
              </a:rPr>
              <a:t>Copyright Ruth Miskin Literacy</a:t>
            </a:r>
          </a:p>
        </p:txBody>
      </p:sp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493771-02BD-46DE-BA36-AA48EE88E1EF}" type="slidenum">
              <a:rPr lang="en-US" smtClean="0">
                <a:latin typeface="Times New Roman" pitchFamily="18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Times New Roman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6200" y="808038"/>
            <a:ext cx="4546600" cy="2559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1863" y="3438677"/>
            <a:ext cx="5077173" cy="652936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Once children know how to read Set 2 sounds, they start to learn Set 3 sounds.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These are shaded in the chart.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They are alternative graphemes (spelling of a sound) for the Set 1 and Set 2 sounds the children already know.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100" i="1" dirty="0">
                <a:latin typeface="Arial" pitchFamily="34" charset="0"/>
                <a:cs typeface="Arial" pitchFamily="34" charset="0"/>
              </a:rPr>
              <a:t>Point to the chart to show. </a:t>
            </a:r>
            <a:r>
              <a:rPr lang="en-US" altLang="ja-JP" sz="1100" dirty="0">
                <a:latin typeface="Arial" pitchFamily="34" charset="0"/>
                <a:cs typeface="Arial" pitchFamily="34" charset="0"/>
              </a:rPr>
              <a:t>For example, they know ‘ay’ and now learn a-e and </a:t>
            </a:r>
            <a:r>
              <a:rPr lang="en-US" altLang="ja-JP" sz="1100" dirty="0" err="1">
                <a:latin typeface="Arial" pitchFamily="34" charset="0"/>
                <a:cs typeface="Arial" pitchFamily="34" charset="0"/>
              </a:rPr>
              <a:t>ai</a:t>
            </a:r>
            <a:r>
              <a:rPr lang="en-US" altLang="ja-JP" sz="1100" dirty="0">
                <a:latin typeface="Arial" pitchFamily="34" charset="0"/>
                <a:cs typeface="Arial" pitchFamily="34" charset="0"/>
              </a:rPr>
              <a:t> as other spellings for the same sound.</a:t>
            </a:r>
          </a:p>
        </p:txBody>
      </p:sp>
    </p:spTree>
    <p:extLst>
      <p:ext uri="{BB962C8B-B14F-4D97-AF65-F5344CB8AC3E}">
        <p14:creationId xmlns:p14="http://schemas.microsoft.com/office/powerpoint/2010/main" val="208818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657C-08A1-4AE3-96AC-26523ECAB962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8C18-7710-4573-918F-875F357A9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9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657C-08A1-4AE3-96AC-26523ECAB962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8C18-7710-4573-918F-875F357A9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5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657C-08A1-4AE3-96AC-26523ECAB962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8C18-7710-4573-918F-875F357A9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68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657C-08A1-4AE3-96AC-26523ECAB962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8C18-7710-4573-918F-875F357A9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49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657C-08A1-4AE3-96AC-26523ECAB962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8C18-7710-4573-918F-875F357A9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1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657C-08A1-4AE3-96AC-26523ECAB962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8C18-7710-4573-918F-875F357A9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4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657C-08A1-4AE3-96AC-26523ECAB962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8C18-7710-4573-918F-875F357A9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4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657C-08A1-4AE3-96AC-26523ECAB962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8C18-7710-4573-918F-875F357A9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657C-08A1-4AE3-96AC-26523ECAB962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8C18-7710-4573-918F-875F357A9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1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657C-08A1-4AE3-96AC-26523ECAB962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8C18-7710-4573-918F-875F357A9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83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657C-08A1-4AE3-96AC-26523ECAB962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8C18-7710-4573-918F-875F357A9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3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A657C-08A1-4AE3-96AC-26523ECAB962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08C18-7710-4573-918F-875F357A9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1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dirty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Speed Sounds Set 1</a:t>
            </a:r>
          </a:p>
        </p:txBody>
      </p:sp>
      <p:sp>
        <p:nvSpPr>
          <p:cNvPr id="71681" name="Rectangle 3"/>
          <p:cNvSpPr>
            <a:spLocks noGrp="1" noChangeArrowheads="1"/>
          </p:cNvSpPr>
          <p:nvPr>
            <p:ph idx="1"/>
          </p:nvPr>
        </p:nvSpPr>
        <p:spPr>
          <a:xfrm>
            <a:off x="1946275" y="1600201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>
                <a:latin typeface="Arial Unicode MS"/>
                <a:ea typeface="Arial Unicode MS"/>
                <a:cs typeface="Arial Unicode MS"/>
              </a:rPr>
              <a:t>   </a:t>
            </a:r>
            <a:endParaRPr lang="en-US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2020888" y="1751014"/>
            <a:ext cx="3810000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GB" sz="2800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endParaRPr lang="en-US" sz="2800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 descr="Simple_Speed_Sounds_Chart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" t="6871" r="2798" b="44253"/>
          <a:stretch/>
        </p:blipFill>
        <p:spPr>
          <a:xfrm>
            <a:off x="2279577" y="1052736"/>
            <a:ext cx="7693517" cy="54610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783632" y="1484784"/>
            <a:ext cx="6624736" cy="86409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83632" y="3140968"/>
            <a:ext cx="6624736" cy="86409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83632" y="4725144"/>
            <a:ext cx="2880320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0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Sounds Set 2</a:t>
            </a:r>
          </a:p>
        </p:txBody>
      </p:sp>
      <p:pic>
        <p:nvPicPr>
          <p:cNvPr id="5" name="Picture 4" descr="Simple_Speed_Sounds_Chart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" t="6871" r="2798" b="44253"/>
          <a:stretch/>
        </p:blipFill>
        <p:spPr>
          <a:xfrm>
            <a:off x="2279577" y="1052736"/>
            <a:ext cx="7693517" cy="546103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663952" y="4725144"/>
            <a:ext cx="2304256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83632" y="5949280"/>
            <a:ext cx="4536504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6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Speed_Sounds_Chart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5" t="7912" r="8731" b="12963"/>
          <a:stretch/>
        </p:blipFill>
        <p:spPr>
          <a:xfrm>
            <a:off x="4079630" y="1256819"/>
            <a:ext cx="4320626" cy="5548345"/>
          </a:xfrm>
          <a:prstGeom prst="rect">
            <a:avLst/>
          </a:prstGeom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chemeClr val="accent5"/>
                </a:solidFill>
              </a:rPr>
              <a:t>Speed Sounds Set 3</a:t>
            </a:r>
          </a:p>
        </p:txBody>
      </p:sp>
      <p:sp>
        <p:nvSpPr>
          <p:cNvPr id="9" name="Rounded Rectangle 8"/>
          <p:cNvSpPr/>
          <p:nvPr/>
        </p:nvSpPr>
        <p:spPr>
          <a:xfrm flipV="1">
            <a:off x="7172062" y="5487405"/>
            <a:ext cx="1152128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356140" y="4365104"/>
            <a:ext cx="936104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76080" y="5755441"/>
            <a:ext cx="432048" cy="216024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299854" y="6199779"/>
            <a:ext cx="432048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956038" y="4869160"/>
            <a:ext cx="432048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727844" y="5703177"/>
            <a:ext cx="1512168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040048" y="5982084"/>
            <a:ext cx="432048" cy="216024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83928" y="4329100"/>
            <a:ext cx="504056" cy="576064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851051" y="4585416"/>
            <a:ext cx="504056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189745" y="6183339"/>
            <a:ext cx="432048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76120" y="1687665"/>
            <a:ext cx="360040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06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247</Words>
  <Application>Microsoft Office PowerPoint</Application>
  <PresentationFormat>Widescreen</PresentationFormat>
  <Paragraphs>27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 Unicode MS</vt:lpstr>
      <vt:lpstr>MS PGothic</vt:lpstr>
      <vt:lpstr>MS PGothic</vt:lpstr>
      <vt:lpstr>Arial</vt:lpstr>
      <vt:lpstr>Calibri</vt:lpstr>
      <vt:lpstr>Calibri Light</vt:lpstr>
      <vt:lpstr>Times New Roman</vt:lpstr>
      <vt:lpstr>Wingdings</vt:lpstr>
      <vt:lpstr>Office Theme</vt:lpstr>
      <vt:lpstr>Speed Sounds Set 1</vt:lpstr>
      <vt:lpstr>Speed Sounds Set 2</vt:lpstr>
      <vt:lpstr>Speed Sounds Set 3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 Sounds Set 1</dc:title>
  <dc:creator>Mrs Caine</dc:creator>
  <cp:lastModifiedBy>Mrs Healey</cp:lastModifiedBy>
  <cp:revision>3</cp:revision>
  <cp:lastPrinted>2022-09-12T15:41:20Z</cp:lastPrinted>
  <dcterms:created xsi:type="dcterms:W3CDTF">2022-09-12T15:33:20Z</dcterms:created>
  <dcterms:modified xsi:type="dcterms:W3CDTF">2022-09-12T16:14:05Z</dcterms:modified>
</cp:coreProperties>
</file>