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notesMasterIdLst>
    <p:notesMasterId r:id="rId14"/>
  </p:notesMasterIdLst>
  <p:handoutMasterIdLst>
    <p:handoutMasterId r:id="rId15"/>
  </p:handoutMasterIdLst>
  <p:sldIdLst>
    <p:sldId id="256" r:id="rId2"/>
    <p:sldId id="946" r:id="rId3"/>
    <p:sldId id="1018" r:id="rId4"/>
    <p:sldId id="838" r:id="rId5"/>
    <p:sldId id="1020" r:id="rId6"/>
    <p:sldId id="1021" r:id="rId7"/>
    <p:sldId id="779" r:id="rId8"/>
    <p:sldId id="1019" r:id="rId9"/>
    <p:sldId id="1015" r:id="rId10"/>
    <p:sldId id="290" r:id="rId11"/>
    <p:sldId id="957" r:id="rId12"/>
    <p:sldId id="264" r:id="rId13"/>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DB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897"/>
    <p:restoredTop sz="89660" autoAdjust="0"/>
  </p:normalViewPr>
  <p:slideViewPr>
    <p:cSldViewPr snapToGrid="0" snapToObjects="1">
      <p:cViewPr varScale="1">
        <p:scale>
          <a:sx n="104" d="100"/>
          <a:sy n="104" d="100"/>
        </p:scale>
        <p:origin x="1464" y="10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C17921AD-25D9-45B0-B5F5-7E760357B50B}" type="datetimeFigureOut">
              <a:rPr lang="en-GB" smtClean="0"/>
              <a:t>02/11/2022</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C3952931-437B-483B-B920-07AD0E2F92AC}" type="slidenum">
              <a:rPr lang="en-GB" smtClean="0"/>
              <a:t>‹#›</a:t>
            </a:fld>
            <a:endParaRPr lang="en-GB"/>
          </a:p>
        </p:txBody>
      </p:sp>
    </p:spTree>
    <p:extLst>
      <p:ext uri="{BB962C8B-B14F-4D97-AF65-F5344CB8AC3E}">
        <p14:creationId xmlns:p14="http://schemas.microsoft.com/office/powerpoint/2010/main" val="2259561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704F3A82-F637-1543-8C13-D12BDF0F499A}" type="datetimeFigureOut">
              <a:rPr lang="en-US" smtClean="0"/>
              <a:t>11/2/2022</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C167F53-BA33-7E40-958D-01A6607E9B7A}" type="slidenum">
              <a:rPr lang="en-US" smtClean="0"/>
              <a:t>‹#›</a:t>
            </a:fld>
            <a:endParaRPr lang="en-US"/>
          </a:p>
        </p:txBody>
      </p:sp>
    </p:spTree>
    <p:extLst>
      <p:ext uri="{BB962C8B-B14F-4D97-AF65-F5344CB8AC3E}">
        <p14:creationId xmlns:p14="http://schemas.microsoft.com/office/powerpoint/2010/main" val="42095150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Approximately 20 minutes is needed for this session.</a:t>
            </a:r>
          </a:p>
          <a:p>
            <a:endParaRPr lang="en-US" dirty="0"/>
          </a:p>
          <a:p>
            <a:r>
              <a:rPr lang="en-US" dirty="0"/>
              <a:t>Notes</a:t>
            </a:r>
            <a:r>
              <a:rPr lang="en-US" baseline="0" dirty="0"/>
              <a:t> are provided to help you lead the presentation.</a:t>
            </a:r>
          </a:p>
          <a:p>
            <a:r>
              <a:rPr lang="en-US" baseline="0" dirty="0"/>
              <a:t>Notes in italics are for your attention only.</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Provide copies of ‘Reading at Home Booklet 1 or 2’ from Oxford Owl.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Booklet 1 is sound groups and Ditty/ Red Groups and Booklet 2 for Green – Grey Storybooks.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Children will make the best possible progress if they read as often as possible.</a:t>
            </a: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Today we are going to discuss how to listen to your child read their Read Write Inc. Phonics decodable storybook when they bring it home.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AC167F53-BA33-7E40-958D-01A6607E9B7A}" type="slidenum">
              <a:rPr lang="en-US" smtClean="0"/>
              <a:t>1</a:t>
            </a:fld>
            <a:endParaRPr lang="en-US" dirty="0"/>
          </a:p>
        </p:txBody>
      </p:sp>
    </p:spTree>
    <p:extLst>
      <p:ext uri="{BB962C8B-B14F-4D97-AF65-F5344CB8AC3E}">
        <p14:creationId xmlns:p14="http://schemas.microsoft.com/office/powerpoint/2010/main" val="972187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2E07CC-6AAD-1047-BB31-41E7C9B8EA12}" type="slidenum">
              <a:rPr lang="en-US" smtClean="0"/>
              <a:t>10</a:t>
            </a:fld>
            <a:endParaRPr lang="en-US"/>
          </a:p>
        </p:txBody>
      </p:sp>
    </p:spTree>
    <p:extLst>
      <p:ext uri="{BB962C8B-B14F-4D97-AF65-F5344CB8AC3E}">
        <p14:creationId xmlns:p14="http://schemas.microsoft.com/office/powerpoint/2010/main" val="2166275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solidFill>
                  <a:srgbClr val="FF0000"/>
                </a:solidFill>
              </a:rPr>
              <a:t>In the words of </a:t>
            </a:r>
            <a:r>
              <a:rPr lang="en-US" dirty="0" err="1">
                <a:solidFill>
                  <a:srgbClr val="FF0000"/>
                </a:solidFill>
              </a:rPr>
              <a:t>Dr</a:t>
            </a:r>
            <a:r>
              <a:rPr lang="en-US" dirty="0">
                <a:solidFill>
                  <a:srgbClr val="FF0000"/>
                </a:solidFill>
              </a:rPr>
              <a:t> Seuss…</a:t>
            </a:r>
            <a:r>
              <a:rPr lang="en-US" i="1" dirty="0">
                <a:solidFill>
                  <a:srgbClr val="FF0000"/>
                </a:solidFill>
              </a:rPr>
              <a:t>read quote.</a:t>
            </a:r>
          </a:p>
          <a:p>
            <a:pPr eaLnBrk="1" hangingPunct="1"/>
            <a:endParaRPr lang="en-US" i="1" dirty="0">
              <a:solidFill>
                <a:srgbClr val="FF0000"/>
              </a:solidFill>
            </a:endParaRPr>
          </a:p>
          <a:p>
            <a:pPr eaLnBrk="1" hangingPunct="1"/>
            <a:r>
              <a:rPr lang="en-US" i="0" dirty="0">
                <a:solidFill>
                  <a:srgbClr val="FF0000"/>
                </a:solidFill>
              </a:rPr>
              <a:t>Good readers do well in school – and in life.</a:t>
            </a:r>
          </a:p>
          <a:p>
            <a:pPr eaLnBrk="1" hangingPunct="1"/>
            <a:r>
              <a:rPr lang="en-US" i="0" dirty="0">
                <a:solidFill>
                  <a:srgbClr val="FF0000"/>
                </a:solidFill>
              </a:rPr>
              <a:t>By listening to your child read, you are making sure they have the opportunity to </a:t>
            </a:r>
            <a:r>
              <a:rPr lang="en-US" i="0" dirty="0" err="1">
                <a:solidFill>
                  <a:srgbClr val="FF0000"/>
                </a:solidFill>
              </a:rPr>
              <a:t>practise</a:t>
            </a:r>
            <a:r>
              <a:rPr lang="en-US" i="0" dirty="0">
                <a:solidFill>
                  <a:srgbClr val="FF0000"/>
                </a:solidFill>
              </a:rPr>
              <a:t> and become a good reader quickly.</a:t>
            </a:r>
          </a:p>
          <a:p>
            <a:pPr eaLnBrk="1" hangingPunct="1"/>
            <a:endParaRPr lang="en-US" i="0" dirty="0">
              <a:solidFill>
                <a:srgbClr val="FF000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Remember that all parents have the power to change outcomes for their children.</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434AEA0D-15AF-3040-A3B5-D7F153320F94}" type="slidenum">
              <a:rPr lang="en-US" smtClean="0"/>
              <a:t>11</a:t>
            </a:fld>
            <a:endParaRPr lang="en-US"/>
          </a:p>
        </p:txBody>
      </p:sp>
    </p:spTree>
    <p:extLst>
      <p:ext uri="{BB962C8B-B14F-4D97-AF65-F5344CB8AC3E}">
        <p14:creationId xmlns:p14="http://schemas.microsoft.com/office/powerpoint/2010/main" val="3698715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cs typeface="Arial" pitchFamily="34" charset="0"/>
              </a:defRPr>
            </a:lvl1pPr>
            <a:lvl2pPr marL="742950" indent="-285750" eaLnBrk="0" hangingPunct="0">
              <a:defRPr sz="2400">
                <a:solidFill>
                  <a:schemeClr val="tx1"/>
                </a:solidFill>
                <a:latin typeface="Garamond" pitchFamily="18" charset="0"/>
                <a:cs typeface="Arial" pitchFamily="34" charset="0"/>
              </a:defRPr>
            </a:lvl2pPr>
            <a:lvl3pPr marL="1143000" indent="-228600" eaLnBrk="0" hangingPunct="0">
              <a:defRPr sz="2400">
                <a:solidFill>
                  <a:schemeClr val="tx1"/>
                </a:solidFill>
                <a:latin typeface="Garamond" pitchFamily="18" charset="0"/>
                <a:cs typeface="Arial" pitchFamily="34" charset="0"/>
              </a:defRPr>
            </a:lvl3pPr>
            <a:lvl4pPr marL="1600200" indent="-228600" eaLnBrk="0" hangingPunct="0">
              <a:defRPr sz="2400">
                <a:solidFill>
                  <a:schemeClr val="tx1"/>
                </a:solidFill>
                <a:latin typeface="Garamond" pitchFamily="18" charset="0"/>
                <a:cs typeface="Arial" pitchFamily="34" charset="0"/>
              </a:defRPr>
            </a:lvl4pPr>
            <a:lvl5pPr marL="2057400" indent="-228600" eaLnBrk="0" hangingPunct="0">
              <a:defRPr sz="24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Garamond" pitchFamily="18" charset="0"/>
                <a:cs typeface="Arial" pitchFamily="34" charset="0"/>
              </a:defRPr>
            </a:lvl9pPr>
          </a:lstStyle>
          <a:p>
            <a:pPr eaLnBrk="1" hangingPunct="1"/>
            <a:fld id="{FB292E8D-CF26-4C18-AF48-18F643F3764E}" type="slidenum">
              <a:rPr lang="en-US" sz="1200" smtClean="0">
                <a:latin typeface="Times New Roman" pitchFamily="18" charset="0"/>
              </a:rPr>
              <a:pPr eaLnBrk="1" hangingPunct="1"/>
              <a:t>2</a:t>
            </a:fld>
            <a:endParaRPr lang="en-US" sz="1200" dirty="0">
              <a:latin typeface="Times New Roman" pitchFamily="18" charset="0"/>
            </a:endParaRPr>
          </a:p>
        </p:txBody>
      </p:sp>
      <p:sp>
        <p:nvSpPr>
          <p:cNvPr id="172035" name="Rectangle 2"/>
          <p:cNvSpPr>
            <a:spLocks noGrp="1" noRot="1" noChangeAspect="1" noChangeArrowheads="1" noTextEdit="1"/>
          </p:cNvSpPr>
          <p:nvPr>
            <p:ph type="sldImg"/>
          </p:nvPr>
        </p:nvSpPr>
        <p:spPr>
          <a:xfrm>
            <a:off x="866775" y="744538"/>
            <a:ext cx="2511425" cy="1884362"/>
          </a:xfrm>
          <a:ln/>
        </p:spPr>
      </p:sp>
      <p:sp>
        <p:nvSpPr>
          <p:cNvPr id="172036" name="Rectangle 3"/>
          <p:cNvSpPr>
            <a:spLocks noGrp="1" noChangeArrowheads="1"/>
          </p:cNvSpPr>
          <p:nvPr>
            <p:ph type="body" idx="1"/>
          </p:nvPr>
        </p:nvSpPr>
        <p:spPr>
          <a:xfrm>
            <a:off x="436697" y="2627826"/>
            <a:ext cx="5890368" cy="655387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our school, </a:t>
            </a:r>
            <a:r>
              <a:rPr lang="en-GB" sz="1200" kern="1200" dirty="0">
                <a:solidFill>
                  <a:schemeClr val="tx1"/>
                </a:solidFill>
                <a:effectLst/>
                <a:latin typeface="+mn-lt"/>
                <a:ea typeface="+mn-ea"/>
                <a:cs typeface="+mn-cs"/>
              </a:rPr>
              <a:t>children read each Read Write Inc. Storybook three times in class with their partner.</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Re-reading the same book helps children to become confident readers. </a:t>
            </a:r>
            <a:r>
              <a:rPr lang="en-GB" sz="1200" kern="1200" dirty="0">
                <a:solidFill>
                  <a:schemeClr val="tx1"/>
                </a:solidFill>
                <a:effectLst/>
                <a:latin typeface="+mn-lt"/>
                <a:ea typeface="+mn-ea"/>
                <a:cs typeface="+mn-cs"/>
              </a:rPr>
              <a:t>Each time they re-read, they build their fluency/speed and comprehension.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They love reading and want to read because they can read all of the words in the Storybook.</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We set a focus for each re-read in school.</a:t>
            </a:r>
          </a:p>
          <a:p>
            <a:pPr lvl="0"/>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(Click)</a:t>
            </a:r>
            <a:r>
              <a:rPr lang="en-GB" sz="1200" kern="1200" dirty="0">
                <a:solidFill>
                  <a:schemeClr val="tx1"/>
                </a:solidFill>
                <a:effectLst/>
                <a:latin typeface="+mn-lt"/>
                <a:ea typeface="+mn-ea"/>
                <a:cs typeface="+mn-cs"/>
              </a:rPr>
              <a:t> The first read focuses on reading every word accurately. </a:t>
            </a:r>
          </a:p>
          <a:p>
            <a:pPr lvl="0"/>
            <a:r>
              <a:rPr lang="en-GB" sz="1200" i="1" kern="1200" dirty="0">
                <a:solidFill>
                  <a:schemeClr val="tx1"/>
                </a:solidFill>
                <a:effectLst/>
                <a:latin typeface="+mn-lt"/>
                <a:ea typeface="+mn-ea"/>
                <a:cs typeface="+mn-cs"/>
              </a:rPr>
              <a:t>(Click)</a:t>
            </a:r>
            <a:r>
              <a:rPr lang="en-GB" sz="1200" kern="1200" dirty="0">
                <a:solidFill>
                  <a:schemeClr val="tx1"/>
                </a:solidFill>
                <a:effectLst/>
                <a:latin typeface="+mn-lt"/>
                <a:ea typeface="+mn-ea"/>
                <a:cs typeface="+mn-cs"/>
              </a:rPr>
              <a:t> The second on reading the story more quickly.</a:t>
            </a:r>
          </a:p>
          <a:p>
            <a:pPr lvl="0"/>
            <a:r>
              <a:rPr lang="en-GB" sz="1200" i="1" kern="1200" dirty="0">
                <a:solidFill>
                  <a:schemeClr val="tx1"/>
                </a:solidFill>
                <a:effectLst/>
                <a:latin typeface="+mn-lt"/>
                <a:ea typeface="+mn-ea"/>
                <a:cs typeface="+mn-cs"/>
              </a:rPr>
              <a:t>(Click)</a:t>
            </a:r>
            <a:r>
              <a:rPr lang="en-GB" sz="1200" kern="1200" dirty="0">
                <a:solidFill>
                  <a:schemeClr val="tx1"/>
                </a:solidFill>
                <a:effectLst/>
                <a:latin typeface="+mn-lt"/>
                <a:ea typeface="+mn-ea"/>
                <a:cs typeface="+mn-cs"/>
              </a:rPr>
              <a:t> The third read on comprehension - understanding what they read.</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Then your child brings the </a:t>
            </a:r>
            <a:r>
              <a:rPr lang="en-GB" sz="1200" b="1" kern="1200" dirty="0">
                <a:solidFill>
                  <a:schemeClr val="tx1"/>
                </a:solidFill>
                <a:effectLst/>
                <a:latin typeface="+mn-lt"/>
                <a:ea typeface="+mn-ea"/>
                <a:cs typeface="+mn-cs"/>
              </a:rPr>
              <a:t>same book </a:t>
            </a:r>
            <a:r>
              <a:rPr lang="en-GB" sz="1200" kern="1200" dirty="0">
                <a:solidFill>
                  <a:schemeClr val="tx1"/>
                </a:solidFill>
                <a:effectLst/>
                <a:latin typeface="+mn-lt"/>
                <a:ea typeface="+mn-ea"/>
                <a:cs typeface="+mn-cs"/>
              </a:rPr>
              <a:t>home to read and enjoy with you again and again at home.</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It’s ‘three with me, four at home.’</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We do not send stories home the children cannot read because we always want them to be set up to succeed in their reading.</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We want to make sure they enjoy reading so that they want to read.</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The more they read, the faster progress they will make.</a:t>
            </a:r>
            <a:endParaRPr lang="en-US" b="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pPr eaLnBrk="1" hangingPunct="1"/>
            <a:endParaRPr lang="en-GB" sz="1100" dirty="0">
              <a:latin typeface="Arial"/>
              <a:cs typeface="Arial"/>
            </a:endParaRPr>
          </a:p>
          <a:p>
            <a:pPr eaLnBrk="1" hangingPunct="1"/>
            <a:r>
              <a:rPr lang="en-GB" sz="1100" dirty="0">
                <a:latin typeface="Arial"/>
                <a:cs typeface="Arial"/>
              </a:rPr>
              <a:t>  </a:t>
            </a:r>
            <a:endParaRPr lang="en-US" sz="1100" dirty="0">
              <a:latin typeface="Arial"/>
              <a:cs typeface="Arial"/>
            </a:endParaRPr>
          </a:p>
        </p:txBody>
      </p:sp>
    </p:spTree>
    <p:extLst>
      <p:ext uri="{BB962C8B-B14F-4D97-AF65-F5344CB8AC3E}">
        <p14:creationId xmlns:p14="http://schemas.microsoft.com/office/powerpoint/2010/main" val="3451502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watch this child enjoying reading their Storybook again and again.</a:t>
            </a:r>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3</a:t>
            </a:fld>
            <a:endParaRPr lang="en-US" dirty="0"/>
          </a:p>
        </p:txBody>
      </p:sp>
    </p:spTree>
    <p:extLst>
      <p:ext uri="{BB962C8B-B14F-4D97-AF65-F5344CB8AC3E}">
        <p14:creationId xmlns:p14="http://schemas.microsoft.com/office/powerpoint/2010/main" val="4071461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 after the third read in class, children bring the same Storybook home in their book bag.</a:t>
            </a:r>
          </a:p>
          <a:p>
            <a:r>
              <a:rPr lang="en-GB" sz="1200" kern="1200" dirty="0">
                <a:solidFill>
                  <a:schemeClr val="tx1"/>
                </a:solidFill>
                <a:effectLst/>
                <a:latin typeface="+mn-lt"/>
                <a:ea typeface="+mn-ea"/>
                <a:cs typeface="+mn-cs"/>
              </a:rPr>
              <a:t>They love this book!</a:t>
            </a:r>
          </a:p>
          <a:p>
            <a:pPr lvl="0"/>
            <a:r>
              <a:rPr lang="en-GB" sz="1200" kern="1200" dirty="0">
                <a:solidFill>
                  <a:schemeClr val="tx1"/>
                </a:solidFill>
                <a:effectLst/>
                <a:latin typeface="+mn-lt"/>
                <a:ea typeface="+mn-ea"/>
                <a:cs typeface="+mn-cs"/>
              </a:rPr>
              <a:t>They can read it like a storyteller and can’t wait to read it to you, their grandparents or even their teddy bear. </a:t>
            </a:r>
          </a:p>
          <a:p>
            <a:pPr lvl="0"/>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Please  avoid saying, “This book is too easy for you!” but instead say “I love how well you can read this book!”</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They are meant to be able to read all of the words as the book is at the correct level.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Encourage them to share their enjoyment of the story with you and read it in their storyteller voice – again and again.</a:t>
            </a:r>
          </a:p>
          <a:p>
            <a:endParaRPr lang="en-US" dirty="0"/>
          </a:p>
        </p:txBody>
      </p:sp>
      <p:sp>
        <p:nvSpPr>
          <p:cNvPr id="4" name="Slide Number Placeholder 3"/>
          <p:cNvSpPr>
            <a:spLocks noGrp="1"/>
          </p:cNvSpPr>
          <p:nvPr>
            <p:ph type="sldNum" sz="quarter" idx="10"/>
          </p:nvPr>
        </p:nvSpPr>
        <p:spPr/>
        <p:txBody>
          <a:bodyPr/>
          <a:lstStyle/>
          <a:p>
            <a:fld id="{CFC51D32-3C34-4CC0-B1C8-B7CDA258413E}" type="slidenum">
              <a:rPr lang="en-GB" smtClean="0"/>
              <a:t>4</a:t>
            </a:fld>
            <a:endParaRPr lang="en-GB" dirty="0"/>
          </a:p>
        </p:txBody>
      </p:sp>
    </p:spTree>
    <p:extLst>
      <p:ext uri="{BB962C8B-B14F-4D97-AF65-F5344CB8AC3E}">
        <p14:creationId xmlns:p14="http://schemas.microsoft.com/office/powerpoint/2010/main" val="2755930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 Children will be able to read all of the words in the Storybook.</a:t>
            </a:r>
          </a:p>
          <a:p>
            <a:endParaRPr lang="en-US" dirty="0"/>
          </a:p>
          <a:p>
            <a:r>
              <a:rPr lang="en-US" dirty="0"/>
              <a:t>If they hesitate, remind them to read the word using ‘Special Friends, Fred Talk, read the word’.</a:t>
            </a:r>
          </a:p>
          <a:p>
            <a:r>
              <a:rPr lang="en-US" dirty="0"/>
              <a:t>For example, this means they spot the ‘</a:t>
            </a:r>
            <a:r>
              <a:rPr lang="en-US" dirty="0" err="1"/>
              <a:t>sh</a:t>
            </a:r>
            <a:r>
              <a:rPr lang="en-US" dirty="0"/>
              <a:t>’, then Fred Talk and blend to read the word e.g. </a:t>
            </a:r>
            <a:r>
              <a:rPr lang="en-US" dirty="0" err="1"/>
              <a:t>sh</a:t>
            </a:r>
            <a:r>
              <a:rPr lang="en-US" dirty="0"/>
              <a:t>, </a:t>
            </a:r>
            <a:r>
              <a:rPr lang="en-US" dirty="0" err="1"/>
              <a:t>sh</a:t>
            </a:r>
            <a:r>
              <a:rPr lang="en-US" dirty="0"/>
              <a:t>-</a:t>
            </a:r>
            <a:r>
              <a:rPr lang="en-US" dirty="0" err="1"/>
              <a:t>i</a:t>
            </a:r>
            <a:r>
              <a:rPr lang="en-US" dirty="0"/>
              <a:t>-p, ship.</a:t>
            </a:r>
          </a:p>
          <a:p>
            <a:endParaRPr lang="en-US" dirty="0"/>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5</a:t>
            </a:fld>
            <a:endParaRPr lang="en-US"/>
          </a:p>
        </p:txBody>
      </p:sp>
    </p:spTree>
    <p:extLst>
      <p:ext uri="{BB962C8B-B14F-4D97-AF65-F5344CB8AC3E}">
        <p14:creationId xmlns:p14="http://schemas.microsoft.com/office/powerpoint/2010/main" val="1306041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Some words are ‘tricky’ because they contain letters that don’t match the sounds the child has been taught.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example, ‘said’ has ‘</a:t>
            </a:r>
            <a:r>
              <a:rPr lang="en-GB" sz="1200" kern="1200" dirty="0" err="1">
                <a:solidFill>
                  <a:schemeClr val="tx1"/>
                </a:solidFill>
                <a:effectLst/>
                <a:latin typeface="+mn-lt"/>
                <a:ea typeface="+mn-ea"/>
                <a:cs typeface="+mn-cs"/>
              </a:rPr>
              <a:t>ai</a:t>
            </a:r>
            <a:r>
              <a:rPr lang="en-GB" sz="1200" kern="1200" dirty="0">
                <a:solidFill>
                  <a:schemeClr val="tx1"/>
                </a:solidFill>
                <a:effectLst/>
                <a:latin typeface="+mn-lt"/>
                <a:ea typeface="+mn-ea"/>
                <a:cs typeface="+mn-cs"/>
              </a:rPr>
              <a:t>’ making an ‘e’ sound.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teach these common exception words as Red words.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the early Storybooks, these words are printed in red text.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Remind your child not to use Fred Talk to read Red words but instead to stop and think. Tell them the word if needed.</a:t>
            </a:r>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6</a:t>
            </a:fld>
            <a:endParaRPr lang="en-US"/>
          </a:p>
        </p:txBody>
      </p:sp>
    </p:spTree>
    <p:extLst>
      <p:ext uri="{BB962C8B-B14F-4D97-AF65-F5344CB8AC3E}">
        <p14:creationId xmlns:p14="http://schemas.microsoft.com/office/powerpoint/2010/main" val="14065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your child’s book bag, they will bring home: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the Storybook they have read in class to </a:t>
            </a:r>
            <a:r>
              <a:rPr lang="en-US" sz="1200" kern="1200" dirty="0" err="1">
                <a:solidFill>
                  <a:schemeClr val="tx1"/>
                </a:solidFill>
                <a:effectLst/>
                <a:latin typeface="+mn-lt"/>
                <a:ea typeface="+mn-ea"/>
                <a:cs typeface="+mn-cs"/>
              </a:rPr>
              <a:t>practise</a:t>
            </a:r>
            <a:r>
              <a:rPr lang="en-US" sz="1200" kern="1200" dirty="0">
                <a:solidFill>
                  <a:schemeClr val="tx1"/>
                </a:solidFill>
                <a:effectLst/>
                <a:latin typeface="+mn-lt"/>
                <a:ea typeface="+mn-ea"/>
                <a:cs typeface="+mn-cs"/>
              </a:rPr>
              <a:t> reading what they can already read.</a:t>
            </a:r>
          </a:p>
          <a:p>
            <a:r>
              <a:rPr lang="en-US" sz="1200" i="1" kern="1200" dirty="0">
                <a:solidFill>
                  <a:schemeClr val="tx1"/>
                </a:solidFill>
                <a:effectLst/>
                <a:latin typeface="+mn-lt"/>
                <a:ea typeface="+mn-ea"/>
                <a:cs typeface="+mn-cs"/>
              </a:rPr>
              <a:t>-</a:t>
            </a:r>
            <a:r>
              <a:rPr lang="en-GB" sz="1200" b="1" i="1"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 if applicable a ‘</a:t>
            </a:r>
            <a:r>
              <a:rPr lang="en-GB" sz="1200" kern="1200" dirty="0">
                <a:solidFill>
                  <a:schemeClr val="tx1"/>
                </a:solidFill>
                <a:effectLst/>
                <a:latin typeface="+mn-lt"/>
                <a:ea typeface="+mn-ea"/>
                <a:cs typeface="+mn-cs"/>
              </a:rPr>
              <a:t>Last and past’ Storybook – a previously read RWI Storybooks for extra practice. </a:t>
            </a:r>
            <a:r>
              <a:rPr lang="en-US" sz="1200" kern="1200" dirty="0">
                <a:solidFill>
                  <a:schemeClr val="tx1"/>
                </a:solidFill>
                <a:effectLst/>
                <a:latin typeface="+mn-lt"/>
                <a:ea typeface="+mn-ea"/>
                <a:cs typeface="+mn-cs"/>
              </a:rPr>
              <a:t>The children enjoy re-reading stories they know well. Their fluency improves on every reading.</a:t>
            </a:r>
            <a:endParaRPr lang="en-GB" sz="1200" i="1"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if applicable </a:t>
            </a:r>
            <a:r>
              <a:rPr lang="en-GB" sz="1200" i="0" kern="1200" dirty="0">
                <a:solidFill>
                  <a:schemeClr val="tx1"/>
                </a:solidFill>
                <a:effectLst/>
                <a:latin typeface="+mn-lt"/>
                <a:ea typeface="+mn-ea"/>
                <a:cs typeface="+mn-cs"/>
              </a:rPr>
              <a:t>a Book Bag Book. I’ll explain more about these in one moment.</a:t>
            </a:r>
          </a:p>
          <a:p>
            <a:pPr marL="171450" lvl="0" indent="-171450">
              <a:buFontTx/>
              <a:buChar char="-"/>
            </a:pPr>
            <a:r>
              <a:rPr lang="en-GB" sz="1200" kern="1200" dirty="0">
                <a:solidFill>
                  <a:schemeClr val="tx1"/>
                </a:solidFill>
                <a:effectLst/>
                <a:latin typeface="+mn-lt"/>
                <a:ea typeface="+mn-ea"/>
                <a:cs typeface="+mn-cs"/>
              </a:rPr>
              <a:t>A picture book to share with you which has already been read to them so they care about it.  You can read the story to them or they can retell the story by looking at the pictures. They are not expected to read the story themselves.</a:t>
            </a: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make </a:t>
            </a:r>
            <a:r>
              <a:rPr lang="en-US" sz="1200" kern="1200" dirty="0">
                <a:solidFill>
                  <a:schemeClr val="tx1"/>
                </a:solidFill>
                <a:effectLst/>
                <a:latin typeface="+mn-lt"/>
                <a:ea typeface="+mn-ea"/>
                <a:cs typeface="+mn-cs"/>
              </a:rPr>
              <a:t>sure that every book that goes into your child’s book bag is a well-loved book – one they know already and want to read again and again.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baseline="0" dirty="0"/>
          </a:p>
        </p:txBody>
      </p:sp>
      <p:sp>
        <p:nvSpPr>
          <p:cNvPr id="4" name="Slide Number Placeholder 3"/>
          <p:cNvSpPr>
            <a:spLocks noGrp="1"/>
          </p:cNvSpPr>
          <p:nvPr>
            <p:ph type="sldNum" sz="quarter" idx="10"/>
          </p:nvPr>
        </p:nvSpPr>
        <p:spPr/>
        <p:txBody>
          <a:bodyPr/>
          <a:lstStyle/>
          <a:p>
            <a:fld id="{CFC51D32-3C34-4CC0-B1C8-B7CDA258413E}" type="slidenum">
              <a:rPr lang="en-GB" smtClean="0"/>
              <a:t>7</a:t>
            </a:fld>
            <a:endParaRPr lang="en-GB"/>
          </a:p>
        </p:txBody>
      </p:sp>
    </p:spTree>
    <p:extLst>
      <p:ext uri="{BB962C8B-B14F-4D97-AF65-F5344CB8AC3E}">
        <p14:creationId xmlns:p14="http://schemas.microsoft.com/office/powerpoint/2010/main" val="1523936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1" kern="1200" dirty="0">
                <a:solidFill>
                  <a:schemeClr val="tx1"/>
                </a:solidFill>
                <a:effectLst/>
                <a:latin typeface="+mn-lt"/>
                <a:ea typeface="+mn-ea"/>
                <a:cs typeface="+mn-cs"/>
              </a:rPr>
              <a:t>Only use this slide if you use Book Bag Books in your school.</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use Book Bag Books especially for home reading. They have guidance inside just for you as parents.</a:t>
            </a:r>
          </a:p>
          <a:p>
            <a:r>
              <a:rPr lang="en-GB" sz="1200" kern="1200" dirty="0">
                <a:solidFill>
                  <a:schemeClr val="tx1"/>
                </a:solidFill>
                <a:effectLst/>
                <a:latin typeface="+mn-lt"/>
                <a:ea typeface="+mn-ea"/>
                <a:cs typeface="+mn-cs"/>
              </a:rPr>
              <a:t>They are matched to the books children read in school so provide practice of the same sounds – extra practice at the right level for your child.</a:t>
            </a:r>
          </a:p>
          <a:p>
            <a:r>
              <a:rPr lang="en-GB" sz="1200" kern="1200" dirty="0">
                <a:solidFill>
                  <a:schemeClr val="tx1"/>
                </a:solidFill>
                <a:effectLst/>
                <a:latin typeface="+mn-lt"/>
                <a:ea typeface="+mn-ea"/>
                <a:cs typeface="+mn-cs"/>
              </a:rPr>
              <a:t>They include many of the same reading activities that we use in class.</a:t>
            </a:r>
            <a:endParaRPr lang="en-US" i="0" dirty="0"/>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8</a:t>
            </a:fld>
            <a:endParaRPr lang="en-US"/>
          </a:p>
        </p:txBody>
      </p:sp>
    </p:spTree>
    <p:extLst>
      <p:ext uri="{BB962C8B-B14F-4D97-AF65-F5344CB8AC3E}">
        <p14:creationId xmlns:p14="http://schemas.microsoft.com/office/powerpoint/2010/main" val="305332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Provide copies of ‘Reading at Home Booklet 1 or 2’ from Oxford Owl.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Booklet 1 is sound groups and Ditty/ Red Groups and Booklet 2 for Green – Grey Storybooks.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9</a:t>
            </a:fld>
            <a:endParaRPr lang="en-US"/>
          </a:p>
        </p:txBody>
      </p:sp>
    </p:spTree>
    <p:extLst>
      <p:ext uri="{BB962C8B-B14F-4D97-AF65-F5344CB8AC3E}">
        <p14:creationId xmlns:p14="http://schemas.microsoft.com/office/powerpoint/2010/main" val="13730037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2_Title Slide">
    <p:spTree>
      <p:nvGrpSpPr>
        <p:cNvPr id="1" name=""/>
        <p:cNvGrpSpPr/>
        <p:nvPr/>
      </p:nvGrpSpPr>
      <p:grpSpPr>
        <a:xfrm>
          <a:off x="0" y="0"/>
          <a:ext cx="0" cy="0"/>
          <a:chOff x="0" y="0"/>
          <a:chExt cx="0" cy="0"/>
        </a:xfrm>
      </p:grpSpPr>
      <p:pic>
        <p:nvPicPr>
          <p:cNvPr id="15" name="Picture 14" descr="powerpoint-cover-template-blank.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6" name="Title 1"/>
          <p:cNvSpPr>
            <a:spLocks noGrp="1"/>
          </p:cNvSpPr>
          <p:nvPr>
            <p:ph type="ctrTitle"/>
          </p:nvPr>
        </p:nvSpPr>
        <p:spPr>
          <a:xfrm>
            <a:off x="4067944" y="4221088"/>
            <a:ext cx="5076056" cy="1181993"/>
          </a:xfrm>
        </p:spPr>
        <p:txBody>
          <a:bodyPr anchor="ctr">
            <a:normAutofit/>
          </a:bodyPr>
          <a:lstStyle>
            <a:lvl1pPr>
              <a:lnSpc>
                <a:spcPct val="90000"/>
              </a:lnSpc>
              <a:defRPr sz="3200">
                <a:solidFill>
                  <a:schemeClr val="bg1"/>
                </a:solidFill>
              </a:defRPr>
            </a:lvl1pPr>
          </a:lstStyle>
          <a:p>
            <a:r>
              <a:rPr lang="en-GB" dirty="0"/>
              <a:t>Click to edit Master title style</a:t>
            </a:r>
          </a:p>
        </p:txBody>
      </p:sp>
    </p:spTree>
    <p:extLst>
      <p:ext uri="{BB962C8B-B14F-4D97-AF65-F5344CB8AC3E}">
        <p14:creationId xmlns:p14="http://schemas.microsoft.com/office/powerpoint/2010/main" val="1231037735"/>
      </p:ext>
    </p:extLst>
  </p:cSld>
  <p:clrMapOvr>
    <a:masterClrMapping/>
  </p:clrMapOvr>
  <p:hf sldNum="0" hd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type="obj" preserve="1">
  <p:cSld name="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7" name="Rectangle 3"/>
          <p:cNvSpPr/>
          <p:nvPr userDrawn="1"/>
        </p:nvSpPr>
        <p:spPr>
          <a:xfrm>
            <a:off x="323527" y="1151032"/>
            <a:ext cx="864096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hasCustomPrompt="1"/>
          </p:nvPr>
        </p:nvSpPr>
        <p:spPr>
          <a:xfrm>
            <a:off x="323528" y="260649"/>
            <a:ext cx="7478713" cy="864096"/>
          </a:xfrm>
        </p:spPr>
        <p:txBody>
          <a:bodyPr anchor="b"/>
          <a:lstStyle/>
          <a:p>
            <a:r>
              <a:rPr lang="en-GB" dirty="0"/>
              <a:t/>
            </a:r>
            <a:br>
              <a:rPr lang="en-GB" dirty="0"/>
            </a:br>
            <a:r>
              <a:rPr lang="en-GB" dirty="0"/>
              <a:t>Click to edit Master title style</a:t>
            </a:r>
          </a:p>
        </p:txBody>
      </p:sp>
      <p:sp>
        <p:nvSpPr>
          <p:cNvPr id="3" name="Content Placeholder 2"/>
          <p:cNvSpPr>
            <a:spLocks noGrp="1"/>
          </p:cNvSpPr>
          <p:nvPr>
            <p:ph idx="1"/>
          </p:nvPr>
        </p:nvSpPr>
        <p:spPr>
          <a:xfrm>
            <a:off x="323528" y="1196752"/>
            <a:ext cx="8639175" cy="504056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Tree>
    <p:extLst>
      <p:ext uri="{BB962C8B-B14F-4D97-AF65-F5344CB8AC3E}">
        <p14:creationId xmlns:p14="http://schemas.microsoft.com/office/powerpoint/2010/main" val="2818626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4_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7" name="Rectangle 3"/>
          <p:cNvSpPr/>
          <p:nvPr userDrawn="1"/>
        </p:nvSpPr>
        <p:spPr>
          <a:xfrm>
            <a:off x="323527" y="1151032"/>
            <a:ext cx="864096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hasCustomPrompt="1"/>
          </p:nvPr>
        </p:nvSpPr>
        <p:spPr>
          <a:xfrm>
            <a:off x="323528" y="260649"/>
            <a:ext cx="7478713" cy="864096"/>
          </a:xfrm>
        </p:spPr>
        <p:txBody>
          <a:bodyPr anchor="b"/>
          <a:lstStyle/>
          <a:p>
            <a:r>
              <a:rPr lang="en-GB" dirty="0"/>
              <a:t/>
            </a:r>
            <a:br>
              <a:rPr lang="en-GB" dirty="0"/>
            </a:br>
            <a:r>
              <a:rPr lang="en-GB" dirty="0"/>
              <a:t>Click to edit Master title style</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
        <p:nvSpPr>
          <p:cNvPr id="8" name="Content Placeholder 2"/>
          <p:cNvSpPr>
            <a:spLocks noGrp="1"/>
          </p:cNvSpPr>
          <p:nvPr>
            <p:ph sz="half" idx="1"/>
          </p:nvPr>
        </p:nvSpPr>
        <p:spPr>
          <a:xfrm>
            <a:off x="323528" y="1268760"/>
            <a:ext cx="4246885"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3"/>
          <p:cNvSpPr>
            <a:spLocks noGrp="1"/>
          </p:cNvSpPr>
          <p:nvPr>
            <p:ph sz="half" idx="2"/>
          </p:nvPr>
        </p:nvSpPr>
        <p:spPr>
          <a:xfrm>
            <a:off x="4716016" y="1268760"/>
            <a:ext cx="4254624"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694975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showMasterPhAnim="0" userDrawn="1">
  <p:cSld name="5_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3" name="Content Placeholder 2"/>
          <p:cNvSpPr>
            <a:spLocks noGrp="1"/>
          </p:cNvSpPr>
          <p:nvPr>
            <p:ph idx="1"/>
          </p:nvPr>
        </p:nvSpPr>
        <p:spPr>
          <a:xfrm>
            <a:off x="323528" y="1196752"/>
            <a:ext cx="8639175" cy="504056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Tree>
    <p:extLst>
      <p:ext uri="{BB962C8B-B14F-4D97-AF65-F5344CB8AC3E}">
        <p14:creationId xmlns:p14="http://schemas.microsoft.com/office/powerpoint/2010/main" val="32419855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323850" y="333375"/>
            <a:ext cx="7478713" cy="10080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title style</a:t>
            </a:r>
          </a:p>
        </p:txBody>
      </p:sp>
      <p:sp>
        <p:nvSpPr>
          <p:cNvPr id="3" name="Text Placeholder 2"/>
          <p:cNvSpPr>
            <a:spLocks noGrp="1"/>
          </p:cNvSpPr>
          <p:nvPr>
            <p:ph type="body" idx="1"/>
          </p:nvPr>
        </p:nvSpPr>
        <p:spPr bwMode="auto">
          <a:xfrm>
            <a:off x="323850" y="1495425"/>
            <a:ext cx="8639175" cy="4741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395288" y="6356350"/>
            <a:ext cx="2195512" cy="365125"/>
          </a:xfrm>
          <a:prstGeom prst="rect">
            <a:avLst/>
          </a:prstGeom>
        </p:spPr>
        <p:txBody>
          <a:bodyPr vert="horz" lIns="91440" tIns="45720" rIns="91440" bIns="45720" rtlCol="0" anchor="ctr"/>
          <a:lstStyle>
            <a:lvl1pPr algn="l">
              <a:defRPr sz="1000">
                <a:solidFill>
                  <a:srgbClr val="2D2D2D">
                    <a:tint val="75000"/>
                  </a:srgbClr>
                </a:solidFill>
                <a:latin typeface="Garamond" pitchFamily="18" charset="0"/>
                <a:ea typeface="MS PGothic" pitchFamily="34" charset="-128"/>
                <a:cs typeface="+mn-cs"/>
              </a:defRPr>
            </a:lvl1pPr>
          </a:lstStyle>
          <a:p>
            <a:pPr>
              <a:defRPr/>
            </a:pPr>
            <a:fld id="{DF6C09D9-D1B6-4568-8B87-5A6249D0DBD1}" type="datetime1">
              <a:rPr lang="en-US"/>
              <a:pPr>
                <a:defRPr/>
              </a:pPr>
              <a:t>11/2/2022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000">
                <a:solidFill>
                  <a:srgbClr val="2D2D2D">
                    <a:tint val="75000"/>
                  </a:srgbClr>
                </a:solidFill>
                <a:latin typeface="Garamond" pitchFamily="18" charset="0"/>
                <a:ea typeface="MS PGothic" pitchFamily="34" charset="-128"/>
                <a:cs typeface="+mn-cs"/>
              </a:defRPr>
            </a:lvl1pPr>
          </a:lstStyle>
          <a:p>
            <a:pPr>
              <a:defRPr/>
            </a:pPr>
            <a:r>
              <a:rPr lang="en-US"/>
              <a:t>Copyright Ruth Miskin Literacy</a:t>
            </a:r>
          </a:p>
        </p:txBody>
      </p:sp>
      <p:sp>
        <p:nvSpPr>
          <p:cNvPr id="6" name="Slide Number Placeholder 5"/>
          <p:cNvSpPr>
            <a:spLocks noGrp="1"/>
          </p:cNvSpPr>
          <p:nvPr>
            <p:ph type="sldNum" sz="quarter" idx="4"/>
          </p:nvPr>
        </p:nvSpPr>
        <p:spPr>
          <a:xfrm>
            <a:off x="6553200" y="6356350"/>
            <a:ext cx="2409825" cy="365125"/>
          </a:xfrm>
          <a:prstGeom prst="rect">
            <a:avLst/>
          </a:prstGeom>
        </p:spPr>
        <p:txBody>
          <a:bodyPr vert="horz" lIns="91440" tIns="45720" rIns="91440" bIns="45720" rtlCol="0" anchor="ctr"/>
          <a:lstStyle>
            <a:lvl1pPr algn="r">
              <a:defRPr sz="1000">
                <a:solidFill>
                  <a:srgbClr val="2D2D2D">
                    <a:tint val="75000"/>
                  </a:srgbClr>
                </a:solidFill>
                <a:latin typeface="Garamond" pitchFamily="18" charset="0"/>
                <a:ea typeface="MS PGothic" pitchFamily="34" charset="-128"/>
                <a:cs typeface="+mn-cs"/>
              </a:defRPr>
            </a:lvl1pPr>
          </a:lstStyle>
          <a:p>
            <a:pPr>
              <a:defRPr/>
            </a:pPr>
            <a:fld id="{D366FC25-FCA6-4D86-A84B-F6C8160D7687}" type="slidenum">
              <a:rPr lang="en-US"/>
              <a:pPr>
                <a:defRPr/>
              </a:pPr>
              <a:t>‹#›</a:t>
            </a:fld>
            <a:endParaRPr lang="en-US"/>
          </a:p>
        </p:txBody>
      </p:sp>
      <p:sp>
        <p:nvSpPr>
          <p:cNvPr id="7" name="Rectangle 6"/>
          <p:cNvSpPr/>
          <p:nvPr/>
        </p:nvSpPr>
        <p:spPr>
          <a:xfrm>
            <a:off x="395288" y="188913"/>
            <a:ext cx="8567737"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15368" name="Picture 9" descr="RM_shape.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43888" y="404813"/>
            <a:ext cx="688975" cy="720725"/>
          </a:xfrm>
          <a:prstGeom prst="rect">
            <a:avLst/>
          </a:prstGeom>
          <a:noFill/>
          <a:ln w="9525">
            <a:noFill/>
            <a:miter lim="800000"/>
            <a:headEnd/>
            <a:tailEnd/>
          </a:ln>
        </p:spPr>
      </p:pic>
      <p:cxnSp>
        <p:nvCxnSpPr>
          <p:cNvPr id="13" name="Straight Connector 12"/>
          <p:cNvCxnSpPr/>
          <p:nvPr/>
        </p:nvCxnSpPr>
        <p:spPr>
          <a:xfrm>
            <a:off x="323850" y="188913"/>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pic>
        <p:nvPicPr>
          <p:cNvPr id="10" name="Picture 9" descr="PPT_RM_page.jp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527127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hf sldNum="0" hdr="0"/>
  <p:txStyles>
    <p:titleStyle>
      <a:lvl1pPr algn="l" rtl="0" eaLnBrk="1" fontAlgn="base" hangingPunct="1">
        <a:lnSpc>
          <a:spcPct val="90000"/>
        </a:lnSpc>
        <a:spcBef>
          <a:spcPct val="0"/>
        </a:spcBef>
        <a:spcAft>
          <a:spcPct val="0"/>
        </a:spcAft>
        <a:defRPr sz="3000" b="1" kern="1200">
          <a:solidFill>
            <a:srgbClr val="787878"/>
          </a:solidFill>
          <a:latin typeface="+mn-lt"/>
          <a:ea typeface="+mj-ea"/>
          <a:cs typeface="+mj-cs"/>
        </a:defRPr>
      </a:lvl1pPr>
      <a:lvl2pPr algn="l" rtl="0" eaLnBrk="1" fontAlgn="base" hangingPunct="1">
        <a:lnSpc>
          <a:spcPct val="90000"/>
        </a:lnSpc>
        <a:spcBef>
          <a:spcPct val="0"/>
        </a:spcBef>
        <a:spcAft>
          <a:spcPct val="0"/>
        </a:spcAft>
        <a:defRPr sz="3000" b="1">
          <a:solidFill>
            <a:srgbClr val="787878"/>
          </a:solidFill>
          <a:latin typeface="Arial" pitchFamily="34" charset="0"/>
        </a:defRPr>
      </a:lvl2pPr>
      <a:lvl3pPr algn="l" rtl="0" eaLnBrk="1" fontAlgn="base" hangingPunct="1">
        <a:lnSpc>
          <a:spcPct val="90000"/>
        </a:lnSpc>
        <a:spcBef>
          <a:spcPct val="0"/>
        </a:spcBef>
        <a:spcAft>
          <a:spcPct val="0"/>
        </a:spcAft>
        <a:defRPr sz="3000" b="1">
          <a:solidFill>
            <a:srgbClr val="787878"/>
          </a:solidFill>
          <a:latin typeface="Arial" pitchFamily="34" charset="0"/>
        </a:defRPr>
      </a:lvl3pPr>
      <a:lvl4pPr algn="l" rtl="0" eaLnBrk="1" fontAlgn="base" hangingPunct="1">
        <a:lnSpc>
          <a:spcPct val="90000"/>
        </a:lnSpc>
        <a:spcBef>
          <a:spcPct val="0"/>
        </a:spcBef>
        <a:spcAft>
          <a:spcPct val="0"/>
        </a:spcAft>
        <a:defRPr sz="3000" b="1">
          <a:solidFill>
            <a:srgbClr val="787878"/>
          </a:solidFill>
          <a:latin typeface="Arial" pitchFamily="34" charset="0"/>
        </a:defRPr>
      </a:lvl4pPr>
      <a:lvl5pPr algn="l" rtl="0" eaLnBrk="1" fontAlgn="base" hangingPunct="1">
        <a:lnSpc>
          <a:spcPct val="90000"/>
        </a:lnSpc>
        <a:spcBef>
          <a:spcPct val="0"/>
        </a:spcBef>
        <a:spcAft>
          <a:spcPct val="0"/>
        </a:spcAft>
        <a:defRPr sz="3000" b="1">
          <a:solidFill>
            <a:srgbClr val="787878"/>
          </a:solidFill>
          <a:latin typeface="Arial" pitchFamily="34" charset="0"/>
        </a:defRPr>
      </a:lvl5pPr>
      <a:lvl6pPr marL="457200" algn="l" rtl="0" eaLnBrk="1" fontAlgn="base" hangingPunct="1">
        <a:lnSpc>
          <a:spcPct val="90000"/>
        </a:lnSpc>
        <a:spcBef>
          <a:spcPct val="0"/>
        </a:spcBef>
        <a:spcAft>
          <a:spcPct val="0"/>
        </a:spcAft>
        <a:defRPr sz="3000" b="1">
          <a:solidFill>
            <a:srgbClr val="787878"/>
          </a:solidFill>
          <a:latin typeface="Arial" pitchFamily="34" charset="0"/>
        </a:defRPr>
      </a:lvl6pPr>
      <a:lvl7pPr marL="914400" algn="l" rtl="0" eaLnBrk="1" fontAlgn="base" hangingPunct="1">
        <a:lnSpc>
          <a:spcPct val="90000"/>
        </a:lnSpc>
        <a:spcBef>
          <a:spcPct val="0"/>
        </a:spcBef>
        <a:spcAft>
          <a:spcPct val="0"/>
        </a:spcAft>
        <a:defRPr sz="3000" b="1">
          <a:solidFill>
            <a:srgbClr val="787878"/>
          </a:solidFill>
          <a:latin typeface="Arial" pitchFamily="34" charset="0"/>
        </a:defRPr>
      </a:lvl7pPr>
      <a:lvl8pPr marL="1371600" algn="l" rtl="0" eaLnBrk="1" fontAlgn="base" hangingPunct="1">
        <a:lnSpc>
          <a:spcPct val="90000"/>
        </a:lnSpc>
        <a:spcBef>
          <a:spcPct val="0"/>
        </a:spcBef>
        <a:spcAft>
          <a:spcPct val="0"/>
        </a:spcAft>
        <a:defRPr sz="3000" b="1">
          <a:solidFill>
            <a:srgbClr val="787878"/>
          </a:solidFill>
          <a:latin typeface="Arial" pitchFamily="34" charset="0"/>
        </a:defRPr>
      </a:lvl8pPr>
      <a:lvl9pPr marL="1828800" algn="l" rtl="0" eaLnBrk="1" fontAlgn="base" hangingPunct="1">
        <a:lnSpc>
          <a:spcPct val="90000"/>
        </a:lnSpc>
        <a:spcBef>
          <a:spcPct val="0"/>
        </a:spcBef>
        <a:spcAft>
          <a:spcPct val="0"/>
        </a:spcAft>
        <a:defRPr sz="3000" b="1">
          <a:solidFill>
            <a:srgbClr val="787878"/>
          </a:solidFill>
          <a:latin typeface="Arial" pitchFamily="34" charset="0"/>
        </a:defRPr>
      </a:lvl9pPr>
    </p:titleStyle>
    <p:bodyStyle>
      <a:lvl1pPr algn="l" rtl="0" eaLnBrk="1" fontAlgn="base" hangingPunct="1">
        <a:lnSpc>
          <a:spcPct val="90000"/>
        </a:lnSpc>
        <a:spcBef>
          <a:spcPct val="20000"/>
        </a:spcBef>
        <a:spcAft>
          <a:spcPct val="0"/>
        </a:spcAft>
        <a:buFont typeface="Arial" charset="0"/>
        <a:defRPr sz="3200" kern="1200">
          <a:solidFill>
            <a:schemeClr val="tx2"/>
          </a:solidFill>
          <a:latin typeface="+mn-lt"/>
          <a:ea typeface="+mn-ea"/>
          <a:cs typeface="+mn-cs"/>
        </a:defRPr>
      </a:lvl1pPr>
      <a:lvl2pPr algn="l" rtl="0" eaLnBrk="1" fontAlgn="base" hangingPunct="1">
        <a:lnSpc>
          <a:spcPct val="90000"/>
        </a:lnSpc>
        <a:spcBef>
          <a:spcPct val="20000"/>
        </a:spcBef>
        <a:spcAft>
          <a:spcPct val="0"/>
        </a:spcAft>
        <a:buFont typeface="Arial" charset="0"/>
        <a:defRPr sz="2800" kern="1200">
          <a:solidFill>
            <a:schemeClr val="tx2"/>
          </a:solidFill>
          <a:latin typeface="+mn-lt"/>
          <a:ea typeface="+mn-ea"/>
          <a:cs typeface="+mn-cs"/>
        </a:defRPr>
      </a:lvl2pPr>
      <a:lvl3pPr algn="l" rtl="0" eaLnBrk="1" fontAlgn="base" hangingPunct="1">
        <a:lnSpc>
          <a:spcPct val="90000"/>
        </a:lnSpc>
        <a:spcBef>
          <a:spcPct val="20000"/>
        </a:spcBef>
        <a:spcAft>
          <a:spcPct val="0"/>
        </a:spcAft>
        <a:buFont typeface="Arial" charset="0"/>
        <a:defRPr sz="2400" kern="1200">
          <a:solidFill>
            <a:schemeClr val="tx2"/>
          </a:solidFill>
          <a:latin typeface="+mn-lt"/>
          <a:ea typeface="+mn-ea"/>
          <a:cs typeface="+mn-cs"/>
        </a:defRPr>
      </a:lvl3pPr>
      <a:lvl4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4pPr>
      <a:lvl5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ruthmiskin.com/en/parent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www.oxfordowl.co.uk/Reading/" TargetMode="External"/><Relationship Id="rId4" Type="http://schemas.openxmlformats.org/officeDocument/2006/relationships/hyperlink" Target="https://www.facebook.com/miskin.education"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schools.ruthmiskin.com/training/modules/74"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1.tiff"/><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2.jpeg"/><Relationship Id="rId5" Type="http://schemas.openxmlformats.org/officeDocument/2006/relationships/image" Target="../media/image18.jpeg"/><Relationship Id="rId10" Type="http://schemas.openxmlformats.org/officeDocument/2006/relationships/image" Target="../media/image8.png"/><Relationship Id="rId4" Type="http://schemas.openxmlformats.org/officeDocument/2006/relationships/image" Target="../media/image17.jpeg"/><Relationship Id="rId9" Type="http://schemas.openxmlformats.org/officeDocument/2006/relationships/image" Target="../media/image6.tiff"/></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i="1" dirty="0"/>
              <a:t>Read Write Inc. </a:t>
            </a:r>
            <a:r>
              <a:rPr lang="en-US" dirty="0"/>
              <a:t>Phonics </a:t>
            </a:r>
            <a:br>
              <a:rPr lang="en-US" dirty="0"/>
            </a:br>
            <a:r>
              <a:rPr lang="en-US" dirty="0"/>
              <a:t>Parents’ Meeting</a:t>
            </a:r>
            <a:br>
              <a:rPr lang="en-US" dirty="0"/>
            </a:br>
            <a:r>
              <a:rPr lang="en-US" dirty="0"/>
              <a:t>Listening to your child read</a:t>
            </a:r>
          </a:p>
        </p:txBody>
      </p:sp>
    </p:spTree>
    <p:extLst>
      <p:ext uri="{BB962C8B-B14F-4D97-AF65-F5344CB8AC3E}">
        <p14:creationId xmlns:p14="http://schemas.microsoft.com/office/powerpoint/2010/main" val="14490787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resources available</a:t>
            </a:r>
          </a:p>
        </p:txBody>
      </p:sp>
      <p:sp>
        <p:nvSpPr>
          <p:cNvPr id="3" name="Content Placeholder 2"/>
          <p:cNvSpPr>
            <a:spLocks noGrp="1"/>
          </p:cNvSpPr>
          <p:nvPr>
            <p:ph idx="1"/>
          </p:nvPr>
        </p:nvSpPr>
        <p:spPr/>
        <p:txBody>
          <a:bodyPr/>
          <a:lstStyle/>
          <a:p>
            <a:r>
              <a:rPr lang="en-US" dirty="0"/>
              <a:t>Ruth Miskin Parents’ Page:</a:t>
            </a:r>
          </a:p>
          <a:p>
            <a:r>
              <a:rPr lang="en-US" dirty="0">
                <a:hlinkClick r:id="rId3"/>
              </a:rPr>
              <a:t>http://www.ruthmiskin.com/en/parents/</a:t>
            </a:r>
            <a:endParaRPr lang="en-US" dirty="0"/>
          </a:p>
          <a:p>
            <a:endParaRPr lang="en-US" dirty="0"/>
          </a:p>
          <a:p>
            <a:r>
              <a:rPr lang="en-US" dirty="0"/>
              <a:t>Ruth Miskin Facebook:</a:t>
            </a:r>
          </a:p>
          <a:p>
            <a:r>
              <a:rPr lang="en-US" dirty="0">
                <a:hlinkClick r:id="rId4"/>
              </a:rPr>
              <a:t>https://www.facebook.com/miskin.education</a:t>
            </a:r>
            <a:endParaRPr lang="en-US" dirty="0"/>
          </a:p>
          <a:p>
            <a:endParaRPr lang="en-US" dirty="0"/>
          </a:p>
          <a:p>
            <a:r>
              <a:rPr lang="en-US" dirty="0"/>
              <a:t>Free e-books for home reading:</a:t>
            </a:r>
          </a:p>
          <a:p>
            <a:r>
              <a:rPr lang="en-US" dirty="0">
                <a:hlinkClick r:id="rId5"/>
              </a:rPr>
              <a:t>http://www.oxfordowl.co.uk/Reading/</a:t>
            </a:r>
            <a:endParaRPr lang="en-US" dirty="0"/>
          </a:p>
          <a:p>
            <a:endParaRPr lang="en-US" dirty="0"/>
          </a:p>
          <a:p>
            <a:endParaRPr lang="en-US" dirty="0"/>
          </a:p>
        </p:txBody>
      </p:sp>
    </p:spTree>
    <p:extLst>
      <p:ext uri="{BB962C8B-B14F-4D97-AF65-F5344CB8AC3E}">
        <p14:creationId xmlns:p14="http://schemas.microsoft.com/office/powerpoint/2010/main" val="1570024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 xmlns:a16="http://schemas.microsoft.com/office/drawing/2014/main" id="{3AA51B80-C98F-864F-9740-E3F0E812B6B5}"/>
              </a:ext>
            </a:extLst>
          </p:cNvPr>
          <p:cNvSpPr>
            <a:spLocks noGrp="1"/>
          </p:cNvSpPr>
          <p:nvPr>
            <p:ph idx="1"/>
          </p:nvPr>
        </p:nvSpPr>
        <p:spPr>
          <a:xfrm>
            <a:off x="440059" y="1628800"/>
            <a:ext cx="8263881" cy="2447596"/>
          </a:xfrm>
        </p:spPr>
        <p:txBody>
          <a:bodyPr/>
          <a:lstStyle/>
          <a:p>
            <a:r>
              <a:rPr lang="en-US" sz="3600" dirty="0"/>
              <a:t>The more that you </a:t>
            </a:r>
            <a:r>
              <a:rPr lang="en-US" sz="3600" b="1" dirty="0">
                <a:solidFill>
                  <a:schemeClr val="accent3"/>
                </a:solidFill>
              </a:rPr>
              <a:t>read</a:t>
            </a:r>
            <a:r>
              <a:rPr lang="en-US" sz="3600" dirty="0"/>
              <a:t>, the more things you will </a:t>
            </a:r>
            <a:r>
              <a:rPr lang="en-US" sz="3600" b="1" dirty="0">
                <a:solidFill>
                  <a:schemeClr val="accent3"/>
                </a:solidFill>
              </a:rPr>
              <a:t>know</a:t>
            </a:r>
            <a:r>
              <a:rPr lang="en-US" sz="3600" dirty="0"/>
              <a:t>. The more that you </a:t>
            </a:r>
            <a:r>
              <a:rPr lang="en-US" sz="3600" b="1" dirty="0">
                <a:solidFill>
                  <a:schemeClr val="accent3"/>
                </a:solidFill>
              </a:rPr>
              <a:t>learn</a:t>
            </a:r>
            <a:r>
              <a:rPr lang="en-US" sz="3600" dirty="0"/>
              <a:t>, the more </a:t>
            </a:r>
            <a:r>
              <a:rPr lang="en-US" sz="3600" b="1" dirty="0">
                <a:solidFill>
                  <a:schemeClr val="accent3"/>
                </a:solidFill>
              </a:rPr>
              <a:t>places you’ll go</a:t>
            </a:r>
            <a:r>
              <a:rPr lang="en-US" sz="3600" dirty="0"/>
              <a:t>! </a:t>
            </a:r>
            <a:endParaRPr lang="en-US" sz="3600" dirty="0">
              <a:solidFill>
                <a:schemeClr val="accent3"/>
              </a:solidFill>
            </a:endParaRPr>
          </a:p>
          <a:p>
            <a:endParaRPr lang="en-US" dirty="0"/>
          </a:p>
        </p:txBody>
      </p:sp>
      <p:sp>
        <p:nvSpPr>
          <p:cNvPr id="5" name="Title 1">
            <a:extLst>
              <a:ext uri="{FF2B5EF4-FFF2-40B4-BE49-F238E27FC236}">
                <a16:creationId xmlns="" xmlns:a16="http://schemas.microsoft.com/office/drawing/2014/main" id="{463C3D3C-A11A-E14A-91E3-23F810041EF8}"/>
              </a:ext>
            </a:extLst>
          </p:cNvPr>
          <p:cNvSpPr txBox="1">
            <a:spLocks/>
          </p:cNvSpPr>
          <p:nvPr/>
        </p:nvSpPr>
        <p:spPr>
          <a:xfrm>
            <a:off x="6673611" y="3644348"/>
            <a:ext cx="8640951" cy="864096"/>
          </a:xfrm>
          <a:prstGeom prst="rect">
            <a:avLst/>
          </a:prstGeom>
        </p:spPr>
        <p:txBody>
          <a:bodyPr/>
          <a:lstStyle>
            <a:lvl1pPr algn="l" rtl="0" eaLnBrk="1" fontAlgn="base" hangingPunct="1">
              <a:lnSpc>
                <a:spcPct val="90000"/>
              </a:lnSpc>
              <a:spcBef>
                <a:spcPct val="0"/>
              </a:spcBef>
              <a:spcAft>
                <a:spcPct val="0"/>
              </a:spcAft>
              <a:defRPr sz="3000" b="1" kern="1200">
                <a:solidFill>
                  <a:srgbClr val="787878"/>
                </a:solidFill>
                <a:latin typeface="+mn-lt"/>
                <a:ea typeface="+mj-ea"/>
                <a:cs typeface="+mj-cs"/>
              </a:defRPr>
            </a:lvl1pPr>
            <a:lvl2pPr algn="l" rtl="0" eaLnBrk="1" fontAlgn="base" hangingPunct="1">
              <a:lnSpc>
                <a:spcPct val="90000"/>
              </a:lnSpc>
              <a:spcBef>
                <a:spcPct val="0"/>
              </a:spcBef>
              <a:spcAft>
                <a:spcPct val="0"/>
              </a:spcAft>
              <a:defRPr sz="3000" b="1">
                <a:solidFill>
                  <a:srgbClr val="787878"/>
                </a:solidFill>
                <a:latin typeface="Arial" pitchFamily="34" charset="0"/>
              </a:defRPr>
            </a:lvl2pPr>
            <a:lvl3pPr algn="l" rtl="0" eaLnBrk="1" fontAlgn="base" hangingPunct="1">
              <a:lnSpc>
                <a:spcPct val="90000"/>
              </a:lnSpc>
              <a:spcBef>
                <a:spcPct val="0"/>
              </a:spcBef>
              <a:spcAft>
                <a:spcPct val="0"/>
              </a:spcAft>
              <a:defRPr sz="3000" b="1">
                <a:solidFill>
                  <a:srgbClr val="787878"/>
                </a:solidFill>
                <a:latin typeface="Arial" pitchFamily="34" charset="0"/>
              </a:defRPr>
            </a:lvl3pPr>
            <a:lvl4pPr algn="l" rtl="0" eaLnBrk="1" fontAlgn="base" hangingPunct="1">
              <a:lnSpc>
                <a:spcPct val="90000"/>
              </a:lnSpc>
              <a:spcBef>
                <a:spcPct val="0"/>
              </a:spcBef>
              <a:spcAft>
                <a:spcPct val="0"/>
              </a:spcAft>
              <a:defRPr sz="3000" b="1">
                <a:solidFill>
                  <a:srgbClr val="787878"/>
                </a:solidFill>
                <a:latin typeface="Arial" pitchFamily="34" charset="0"/>
              </a:defRPr>
            </a:lvl4pPr>
            <a:lvl5pPr algn="l" rtl="0" eaLnBrk="1" fontAlgn="base" hangingPunct="1">
              <a:lnSpc>
                <a:spcPct val="90000"/>
              </a:lnSpc>
              <a:spcBef>
                <a:spcPct val="0"/>
              </a:spcBef>
              <a:spcAft>
                <a:spcPct val="0"/>
              </a:spcAft>
              <a:defRPr sz="3000" b="1">
                <a:solidFill>
                  <a:srgbClr val="787878"/>
                </a:solidFill>
                <a:latin typeface="Arial" pitchFamily="34" charset="0"/>
              </a:defRPr>
            </a:lvl5pPr>
            <a:lvl6pPr marL="457200" algn="l" rtl="0" eaLnBrk="1" fontAlgn="base" hangingPunct="1">
              <a:lnSpc>
                <a:spcPct val="90000"/>
              </a:lnSpc>
              <a:spcBef>
                <a:spcPct val="0"/>
              </a:spcBef>
              <a:spcAft>
                <a:spcPct val="0"/>
              </a:spcAft>
              <a:defRPr sz="3000" b="1">
                <a:solidFill>
                  <a:srgbClr val="787878"/>
                </a:solidFill>
                <a:latin typeface="Arial" pitchFamily="34" charset="0"/>
              </a:defRPr>
            </a:lvl6pPr>
            <a:lvl7pPr marL="914400" algn="l" rtl="0" eaLnBrk="1" fontAlgn="base" hangingPunct="1">
              <a:lnSpc>
                <a:spcPct val="90000"/>
              </a:lnSpc>
              <a:spcBef>
                <a:spcPct val="0"/>
              </a:spcBef>
              <a:spcAft>
                <a:spcPct val="0"/>
              </a:spcAft>
              <a:defRPr sz="3000" b="1">
                <a:solidFill>
                  <a:srgbClr val="787878"/>
                </a:solidFill>
                <a:latin typeface="Arial" pitchFamily="34" charset="0"/>
              </a:defRPr>
            </a:lvl7pPr>
            <a:lvl8pPr marL="1371600" algn="l" rtl="0" eaLnBrk="1" fontAlgn="base" hangingPunct="1">
              <a:lnSpc>
                <a:spcPct val="90000"/>
              </a:lnSpc>
              <a:spcBef>
                <a:spcPct val="0"/>
              </a:spcBef>
              <a:spcAft>
                <a:spcPct val="0"/>
              </a:spcAft>
              <a:defRPr sz="3000" b="1">
                <a:solidFill>
                  <a:srgbClr val="787878"/>
                </a:solidFill>
                <a:latin typeface="Arial" pitchFamily="34" charset="0"/>
              </a:defRPr>
            </a:lvl8pPr>
            <a:lvl9pPr marL="1828800" algn="l" rtl="0" eaLnBrk="1" fontAlgn="base" hangingPunct="1">
              <a:lnSpc>
                <a:spcPct val="90000"/>
              </a:lnSpc>
              <a:spcBef>
                <a:spcPct val="0"/>
              </a:spcBef>
              <a:spcAft>
                <a:spcPct val="0"/>
              </a:spcAft>
              <a:defRPr sz="3000" b="1">
                <a:solidFill>
                  <a:srgbClr val="787878"/>
                </a:solidFill>
                <a:latin typeface="Arial" pitchFamily="34" charset="0"/>
              </a:defRPr>
            </a:lvl9pPr>
          </a:lstStyle>
          <a:p>
            <a:pPr defTabSz="914400"/>
            <a:r>
              <a:rPr lang="en-US" sz="3400" dirty="0"/>
              <a:t>Dr. Seuss</a:t>
            </a:r>
          </a:p>
        </p:txBody>
      </p:sp>
    </p:spTree>
    <p:extLst>
      <p:ext uri="{BB962C8B-B14F-4D97-AF65-F5344CB8AC3E}">
        <p14:creationId xmlns:p14="http://schemas.microsoft.com/office/powerpoint/2010/main" val="4071284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Any other questions</a:t>
            </a:r>
          </a:p>
        </p:txBody>
      </p:sp>
      <p:sp>
        <p:nvSpPr>
          <p:cNvPr id="6" name="Rectangle 5">
            <a:extLst>
              <a:ext uri="{FF2B5EF4-FFF2-40B4-BE49-F238E27FC236}">
                <a16:creationId xmlns="" xmlns:a16="http://schemas.microsoft.com/office/drawing/2014/main" id="{FEAA93A9-005C-EC4C-87E0-11AF3DA2EC4F}"/>
              </a:ext>
            </a:extLst>
          </p:cNvPr>
          <p:cNvSpPr/>
          <p:nvPr/>
        </p:nvSpPr>
        <p:spPr>
          <a:xfrm>
            <a:off x="2173829" y="2305615"/>
            <a:ext cx="4174541" cy="2246769"/>
          </a:xfrm>
          <a:prstGeom prst="rect">
            <a:avLst/>
          </a:prstGeom>
          <a:noFill/>
          <a:ln>
            <a:noFill/>
          </a:ln>
        </p:spPr>
        <p:txBody>
          <a:bodyPr wrap="none" lIns="91440" tIns="45720" rIns="91440" bIns="45720">
            <a:spAutoFit/>
          </a:bodyPr>
          <a:lstStyle/>
          <a:p>
            <a:pPr algn="ctr"/>
            <a:r>
              <a:rPr lang="en-US" sz="1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Q&amp;A</a:t>
            </a:r>
            <a:endParaRPr lang="en-US" sz="14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1295433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‘Three with me, four at home’</a:t>
            </a:r>
          </a:p>
        </p:txBody>
      </p:sp>
      <p:sp>
        <p:nvSpPr>
          <p:cNvPr id="50179" name="Rectangle 3"/>
          <p:cNvSpPr>
            <a:spLocks noGrp="1" noChangeArrowheads="1"/>
          </p:cNvSpPr>
          <p:nvPr>
            <p:ph idx="1"/>
          </p:nvPr>
        </p:nvSpPr>
        <p:spPr>
          <a:xfrm>
            <a:off x="323528" y="1196752"/>
            <a:ext cx="8639175" cy="5661248"/>
          </a:xfrm>
        </p:spPr>
        <p:txBody>
          <a:bodyPr>
            <a:normAutofit/>
          </a:bodyPr>
          <a:lstStyle/>
          <a:p>
            <a:pPr algn="ctr" eaLnBrk="1" hangingPunct="1">
              <a:buFont typeface="Wingdings" pitchFamily="2" charset="2"/>
              <a:buNone/>
            </a:pPr>
            <a:endParaRPr lang="en-GB" dirty="0">
              <a:ea typeface="Arial Unicode MS" pitchFamily="34" charset="-128"/>
              <a:cs typeface="Arial Unicode MS" pitchFamily="34" charset="-128"/>
            </a:endParaRPr>
          </a:p>
          <a:p>
            <a:pPr algn="ctr" eaLnBrk="1" hangingPunct="1">
              <a:buFont typeface="Wingdings" pitchFamily="2" charset="2"/>
              <a:buNone/>
            </a:pPr>
            <a:r>
              <a:rPr lang="en-GB" dirty="0">
                <a:ea typeface="Arial Unicode MS" pitchFamily="34" charset="-128"/>
                <a:cs typeface="Arial Unicode MS" pitchFamily="34" charset="-128"/>
              </a:rPr>
              <a:t>Accuracy</a:t>
            </a:r>
          </a:p>
          <a:p>
            <a:pPr algn="ctr" eaLnBrk="1" hangingPunct="1">
              <a:buFont typeface="Wingdings" pitchFamily="2" charset="2"/>
              <a:buNone/>
            </a:pPr>
            <a:endParaRPr lang="en-GB" dirty="0">
              <a:ea typeface="Arial Unicode MS" pitchFamily="34" charset="-128"/>
              <a:cs typeface="Arial Unicode MS" pitchFamily="34" charset="-128"/>
            </a:endParaRPr>
          </a:p>
          <a:p>
            <a:pPr algn="ctr" eaLnBrk="1" hangingPunct="1">
              <a:buFont typeface="Wingdings" pitchFamily="2" charset="2"/>
              <a:buNone/>
            </a:pPr>
            <a:r>
              <a:rPr lang="en-GB" dirty="0">
                <a:ea typeface="Arial Unicode MS" pitchFamily="34" charset="-128"/>
                <a:cs typeface="Arial Unicode MS" pitchFamily="34" charset="-128"/>
              </a:rPr>
              <a:t>Fluency</a:t>
            </a:r>
          </a:p>
          <a:p>
            <a:pPr algn="ctr" eaLnBrk="1" hangingPunct="1">
              <a:buFont typeface="Wingdings" pitchFamily="2" charset="2"/>
              <a:buNone/>
            </a:pPr>
            <a:endParaRPr lang="en-GB" dirty="0">
              <a:ea typeface="Arial Unicode MS" pitchFamily="34" charset="-128"/>
              <a:cs typeface="Arial Unicode MS" pitchFamily="34" charset="-128"/>
            </a:endParaRPr>
          </a:p>
          <a:p>
            <a:pPr algn="ctr" eaLnBrk="1" hangingPunct="1">
              <a:buFont typeface="Wingdings" pitchFamily="2" charset="2"/>
              <a:buNone/>
            </a:pPr>
            <a:r>
              <a:rPr lang="en-GB" dirty="0">
                <a:ea typeface="Arial Unicode MS" pitchFamily="34" charset="-128"/>
                <a:cs typeface="Arial Unicode MS" pitchFamily="34" charset="-128"/>
              </a:rPr>
              <a:t>Comprehension</a:t>
            </a:r>
          </a:p>
          <a:p>
            <a:pPr algn="ctr" eaLnBrk="1" hangingPunct="1">
              <a:buFont typeface="Wingdings" pitchFamily="2" charset="2"/>
              <a:buNone/>
            </a:pPr>
            <a:endParaRPr lang="en-GB" dirty="0">
              <a:ea typeface="Arial Unicode MS" pitchFamily="34" charset="-128"/>
              <a:cs typeface="Arial Unicode MS" pitchFamily="34" charset="-128"/>
            </a:endParaRPr>
          </a:p>
          <a:p>
            <a:pPr algn="ctr" eaLnBrk="1" hangingPunct="1">
              <a:buFont typeface="Wingdings" pitchFamily="2" charset="2"/>
              <a:buNone/>
            </a:pPr>
            <a:r>
              <a:rPr lang="en-GB" dirty="0">
                <a:ea typeface="Arial Unicode MS" pitchFamily="34" charset="-128"/>
                <a:cs typeface="Arial Unicode MS" pitchFamily="34" charset="-128"/>
              </a:rPr>
              <a:t>Read and enjoy at home</a:t>
            </a:r>
          </a:p>
          <a:p>
            <a:pPr eaLnBrk="1" hangingPunct="1">
              <a:buFont typeface="Wingdings" pitchFamily="2" charset="2"/>
              <a:buNone/>
            </a:pPr>
            <a:endParaRPr lang="en-GB" sz="2400" dirty="0">
              <a:ea typeface="Arial Unicode MS" pitchFamily="34" charset="-128"/>
              <a:cs typeface="Arial Unicode MS" pitchFamily="34" charset="-128"/>
            </a:endParaRPr>
          </a:p>
          <a:p>
            <a:pPr eaLnBrk="1" hangingPunct="1">
              <a:buFont typeface="Wingdings" pitchFamily="2" charset="2"/>
              <a:buNone/>
            </a:pPr>
            <a:endParaRPr lang="en-GB" sz="2400" i="1" dirty="0">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val="85433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50179">
                                            <p:txEl>
                                              <p:pRg st="1" end="1"/>
                                            </p:txEl>
                                          </p:spTgt>
                                        </p:tgtEl>
                                        <p:attrNameLst>
                                          <p:attrName>style.color</p:attrName>
                                        </p:attrNameLst>
                                      </p:cBhvr>
                                      <p:to>
                                        <a:schemeClr val="hlink"/>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50179">
                                            <p:txEl>
                                              <p:pRg st="3" end="3"/>
                                            </p:txEl>
                                          </p:spTgt>
                                        </p:tgtEl>
                                        <p:attrNameLst>
                                          <p:attrName>style.color</p:attrName>
                                        </p:attrNameLst>
                                      </p:cBhvr>
                                      <p:to>
                                        <a:schemeClr val="hlink"/>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500" fill="hold"/>
                                        <p:tgtEl>
                                          <p:spTgt spid="50179">
                                            <p:txEl>
                                              <p:pRg st="5" end="5"/>
                                            </p:txEl>
                                          </p:spTgt>
                                        </p:tgtEl>
                                        <p:attrNameLst>
                                          <p:attrName>style.color</p:attrName>
                                        </p:attrNameLst>
                                      </p:cBhvr>
                                      <p:to>
                                        <a:schemeClr val="hlink"/>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500" fill="hold"/>
                                        <p:tgtEl>
                                          <p:spTgt spid="50179">
                                            <p:txEl>
                                              <p:pRg st="7" end="7"/>
                                            </p:txEl>
                                          </p:spTgt>
                                        </p:tgtEl>
                                        <p:attrNameLst>
                                          <p:attrName>style.color</p:attrName>
                                        </p:attrNameLst>
                                      </p:cBhvr>
                                      <p:to>
                                        <a:schemeClr val="hlink"/>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88C89B-56E4-9649-9D8C-0C5392809CE5}"/>
              </a:ext>
            </a:extLst>
          </p:cNvPr>
          <p:cNvSpPr>
            <a:spLocks noGrp="1"/>
          </p:cNvSpPr>
          <p:nvPr>
            <p:ph type="title"/>
          </p:nvPr>
        </p:nvSpPr>
        <p:spPr>
          <a:xfrm>
            <a:off x="323528" y="268018"/>
            <a:ext cx="7478713" cy="864096"/>
          </a:xfrm>
        </p:spPr>
        <p:txBody>
          <a:bodyPr/>
          <a:lstStyle/>
          <a:p>
            <a:r>
              <a:rPr lang="en-GB" dirty="0"/>
              <a:t>‘Three with me, four at home’</a:t>
            </a:r>
            <a:endParaRPr lang="en-US" dirty="0"/>
          </a:p>
        </p:txBody>
      </p:sp>
      <p:sp>
        <p:nvSpPr>
          <p:cNvPr id="3" name="Content Placeholder 2"/>
          <p:cNvSpPr>
            <a:spLocks noGrp="1"/>
          </p:cNvSpPr>
          <p:nvPr>
            <p:ph idx="1"/>
          </p:nvPr>
        </p:nvSpPr>
        <p:spPr/>
        <p:txBody>
          <a:bodyPr/>
          <a:lstStyle/>
          <a:p>
            <a:r>
              <a:rPr lang="en-GB" dirty="0">
                <a:hlinkClick r:id="rId3"/>
              </a:rPr>
              <a:t>https://</a:t>
            </a:r>
            <a:r>
              <a:rPr lang="en-GB" b="1" dirty="0" smtClean="0">
                <a:hlinkClick r:id="rId3"/>
              </a:rPr>
              <a:t>schools.ruthmiskin.com/training/modules/74</a:t>
            </a:r>
            <a:r>
              <a:rPr lang="en-GB" b="1" dirty="0" smtClean="0"/>
              <a:t> </a:t>
            </a:r>
            <a:endParaRPr lang="en-GB" b="1" dirty="0"/>
          </a:p>
        </p:txBody>
      </p:sp>
      <p:pic>
        <p:nvPicPr>
          <p:cNvPr id="5" name="Picture 4"/>
          <p:cNvPicPr>
            <a:picLocks noChangeAspect="1"/>
          </p:cNvPicPr>
          <p:nvPr/>
        </p:nvPicPr>
        <p:blipFill>
          <a:blip r:embed="rId4"/>
          <a:stretch>
            <a:fillRect/>
          </a:stretch>
        </p:blipFill>
        <p:spPr>
          <a:xfrm>
            <a:off x="655781" y="2379382"/>
            <a:ext cx="6973454" cy="3922568"/>
          </a:xfrm>
          <a:prstGeom prst="rect">
            <a:avLst/>
          </a:prstGeom>
        </p:spPr>
      </p:pic>
    </p:spTree>
    <p:extLst>
      <p:ext uri="{BB962C8B-B14F-4D97-AF65-F5344CB8AC3E}">
        <p14:creationId xmlns:p14="http://schemas.microsoft.com/office/powerpoint/2010/main" val="25011424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043608" y="1700807"/>
            <a:ext cx="3131228" cy="2277009"/>
          </a:xfrm>
          <a:prstGeom prst="rect">
            <a:avLst/>
          </a:prstGeom>
          <a:ln>
            <a:solidFill>
              <a:schemeClr val="accent5"/>
            </a:solidFill>
          </a:ln>
        </p:spPr>
      </p:pic>
      <p:pic>
        <p:nvPicPr>
          <p:cNvPr id="3" name="Picture 2"/>
          <p:cNvPicPr>
            <a:picLocks noChangeAspect="1"/>
          </p:cNvPicPr>
          <p:nvPr/>
        </p:nvPicPr>
        <p:blipFill>
          <a:blip r:embed="rId4" cstate="screen">
            <a:alphaModFix/>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4424219" y="4159263"/>
            <a:ext cx="2801001" cy="2112601"/>
          </a:xfrm>
          <a:prstGeom prst="rect">
            <a:avLst/>
          </a:prstGeom>
        </p:spPr>
      </p:pic>
      <p:sp>
        <p:nvSpPr>
          <p:cNvPr id="2" name="Title 1"/>
          <p:cNvSpPr>
            <a:spLocks noGrp="1"/>
          </p:cNvSpPr>
          <p:nvPr>
            <p:ph type="title"/>
          </p:nvPr>
        </p:nvSpPr>
        <p:spPr/>
        <p:txBody>
          <a:bodyPr/>
          <a:lstStyle/>
          <a:p>
            <a:r>
              <a:rPr lang="en-US" dirty="0"/>
              <a:t>After the third read…</a:t>
            </a:r>
          </a:p>
        </p:txBody>
      </p:sp>
      <p:pic>
        <p:nvPicPr>
          <p:cNvPr id="1026" name="Picture 2" descr="Read Write Inc Parent Information Bookl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0629" y="1422802"/>
            <a:ext cx="3662113" cy="2170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73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nodeType="clickEffect">
                                  <p:stCondLst>
                                    <p:cond delay="0"/>
                                  </p:stCondLst>
                                  <p:childTnLst>
                                    <p:animMotion origin="layout" path="M -2.22222E-6 -2.22222E-6 L 0.14427 -2.22222E-6 C 0.20903 -2.22222E-6 0.28872 0.14398 0.28872 0.26111 L 0.28872 0.52222 " pathEditMode="relative" rAng="0" ptsTypes="AAAA">
                                      <p:cBhvr>
                                        <p:cTn id="6" dur="2000" fill="hold"/>
                                        <p:tgtEl>
                                          <p:spTgt spid="7"/>
                                        </p:tgtEl>
                                        <p:attrNameLst>
                                          <p:attrName>ppt_x</p:attrName>
                                          <p:attrName>ppt_y</p:attrName>
                                        </p:attrNameLst>
                                      </p:cBhvr>
                                      <p:rCtr x="14427" y="261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0EB5E3-8A36-464F-AD2A-E3B6DAFFE391}"/>
              </a:ext>
            </a:extLst>
          </p:cNvPr>
          <p:cNvSpPr>
            <a:spLocks noGrp="1"/>
          </p:cNvSpPr>
          <p:nvPr>
            <p:ph type="title"/>
          </p:nvPr>
        </p:nvSpPr>
        <p:spPr>
          <a:xfrm>
            <a:off x="323528" y="260649"/>
            <a:ext cx="8268022" cy="864096"/>
          </a:xfrm>
        </p:spPr>
        <p:txBody>
          <a:bodyPr/>
          <a:lstStyle/>
          <a:p>
            <a:r>
              <a:rPr lang="en-US" dirty="0"/>
              <a:t>‘Special Friends’, ‘Fred Talk’, read the word</a:t>
            </a:r>
          </a:p>
        </p:txBody>
      </p:sp>
      <p:pic>
        <p:nvPicPr>
          <p:cNvPr id="4" name="Picture 3">
            <a:extLst>
              <a:ext uri="{FF2B5EF4-FFF2-40B4-BE49-F238E27FC236}">
                <a16:creationId xmlns="" xmlns:a16="http://schemas.microsoft.com/office/drawing/2014/main" id="{266F55EA-20BA-9940-80CE-F946D54B835B}"/>
              </a:ext>
            </a:extLst>
          </p:cNvPr>
          <p:cNvPicPr>
            <a:picLocks noChangeAspect="1"/>
          </p:cNvPicPr>
          <p:nvPr/>
        </p:nvPicPr>
        <p:blipFill>
          <a:blip r:embed="rId3"/>
          <a:stretch>
            <a:fillRect/>
          </a:stretch>
        </p:blipFill>
        <p:spPr>
          <a:xfrm>
            <a:off x="1439509" y="1443634"/>
            <a:ext cx="4099689" cy="1938731"/>
          </a:xfrm>
          <a:prstGeom prst="rect">
            <a:avLst/>
          </a:prstGeom>
          <a:noFill/>
          <a:ln>
            <a:solidFill>
              <a:schemeClr val="tx1"/>
            </a:solidFill>
          </a:ln>
        </p:spPr>
      </p:pic>
      <p:pic>
        <p:nvPicPr>
          <p:cNvPr id="6" name="Picture 5">
            <a:extLst>
              <a:ext uri="{FF2B5EF4-FFF2-40B4-BE49-F238E27FC236}">
                <a16:creationId xmlns="" xmlns:a16="http://schemas.microsoft.com/office/drawing/2014/main" id="{DB1E4011-75BC-3A4A-8675-9C1366675B92}"/>
              </a:ext>
            </a:extLst>
          </p:cNvPr>
          <p:cNvPicPr>
            <a:picLocks noChangeAspect="1"/>
          </p:cNvPicPr>
          <p:nvPr/>
        </p:nvPicPr>
        <p:blipFill>
          <a:blip r:embed="rId4"/>
          <a:stretch>
            <a:fillRect/>
          </a:stretch>
        </p:blipFill>
        <p:spPr>
          <a:xfrm>
            <a:off x="4073864" y="3565831"/>
            <a:ext cx="4056943" cy="2879121"/>
          </a:xfrm>
          <a:prstGeom prst="rect">
            <a:avLst/>
          </a:prstGeom>
        </p:spPr>
      </p:pic>
      <p:pic>
        <p:nvPicPr>
          <p:cNvPr id="5" name="Content Placeholder 1" descr="41Ho83H3mFL.jpg">
            <a:extLst>
              <a:ext uri="{FF2B5EF4-FFF2-40B4-BE49-F238E27FC236}">
                <a16:creationId xmlns="" xmlns:a16="http://schemas.microsoft.com/office/drawing/2014/main" id="{6CAA398F-6BF3-F04C-91E3-77FD52EE7582}"/>
              </a:ext>
            </a:extLst>
          </p:cNvPr>
          <p:cNvPicPr>
            <a:picLocks noChangeAspect="1"/>
          </p:cNvPicPr>
          <p:nvPr/>
        </p:nvPicPr>
        <p:blipFill>
          <a:blip r:embed="rId5" cstate="screen">
            <a:extLst>
              <a:ext uri="{28A0092B-C50C-407E-A947-70E740481C1C}">
                <a14:useLocalDpi xmlns:a14="http://schemas.microsoft.com/office/drawing/2010/main"/>
              </a:ext>
            </a:extLst>
          </a:blip>
          <a:srcRect t="-8882" b="-8882"/>
          <a:stretch>
            <a:fillRect/>
          </a:stretch>
        </p:blipFill>
        <p:spPr bwMode="auto">
          <a:xfrm>
            <a:off x="191375" y="4334624"/>
            <a:ext cx="3297979" cy="1809859"/>
          </a:xfrm>
          <a:prstGeom prst="rect">
            <a:avLst/>
          </a:prstGeom>
          <a:noFill/>
          <a:ln w="9525">
            <a:noFill/>
            <a:miter lim="800000"/>
            <a:headEnd/>
            <a:tailEnd/>
          </a:ln>
        </p:spPr>
      </p:pic>
      <p:pic>
        <p:nvPicPr>
          <p:cNvPr id="2050" name="Picture 2" descr="Untitled"/>
          <p:cNvPicPr>
            <a:picLocks noChangeAspect="1" noChangeArrowheads="1"/>
          </p:cNvPicPr>
          <p:nvPr/>
        </p:nvPicPr>
        <p:blipFill rotWithShape="1">
          <a:blip r:embed="rId6">
            <a:extLst>
              <a:ext uri="{28A0092B-C50C-407E-A947-70E740481C1C}">
                <a14:useLocalDpi xmlns:a14="http://schemas.microsoft.com/office/drawing/2010/main" val="0"/>
              </a:ext>
            </a:extLst>
          </a:blip>
          <a:srcRect t="6365" b="38652"/>
          <a:stretch/>
        </p:blipFill>
        <p:spPr bwMode="auto">
          <a:xfrm>
            <a:off x="5697970" y="1631031"/>
            <a:ext cx="3306016" cy="1361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6490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931358-7079-704B-9B32-5E78F2884D3F}"/>
              </a:ext>
            </a:extLst>
          </p:cNvPr>
          <p:cNvSpPr>
            <a:spLocks noGrp="1"/>
          </p:cNvSpPr>
          <p:nvPr>
            <p:ph type="title"/>
          </p:nvPr>
        </p:nvSpPr>
        <p:spPr/>
        <p:txBody>
          <a:bodyPr/>
          <a:lstStyle/>
          <a:p>
            <a:r>
              <a:rPr lang="en-US" dirty="0"/>
              <a:t>Red Words</a:t>
            </a:r>
          </a:p>
        </p:txBody>
      </p:sp>
      <p:pic>
        <p:nvPicPr>
          <p:cNvPr id="5" name="Content Placeholder 4">
            <a:extLst>
              <a:ext uri="{FF2B5EF4-FFF2-40B4-BE49-F238E27FC236}">
                <a16:creationId xmlns="" xmlns:a16="http://schemas.microsoft.com/office/drawing/2014/main" id="{6D04FA85-7D2B-994C-8EA8-4ABF818A113A}"/>
              </a:ext>
            </a:extLst>
          </p:cNvPr>
          <p:cNvPicPr>
            <a:picLocks noGrp="1" noChangeAspect="1"/>
          </p:cNvPicPr>
          <p:nvPr>
            <p:ph idx="1"/>
          </p:nvPr>
        </p:nvPicPr>
        <p:blipFill>
          <a:blip r:embed="rId3"/>
          <a:stretch>
            <a:fillRect/>
          </a:stretch>
        </p:blipFill>
        <p:spPr>
          <a:xfrm>
            <a:off x="2017081" y="3357051"/>
            <a:ext cx="4599316" cy="2941638"/>
          </a:xfrm>
        </p:spPr>
      </p:pic>
      <p:pic>
        <p:nvPicPr>
          <p:cNvPr id="9" name="Picture 8">
            <a:extLst>
              <a:ext uri="{FF2B5EF4-FFF2-40B4-BE49-F238E27FC236}">
                <a16:creationId xmlns="" xmlns:a16="http://schemas.microsoft.com/office/drawing/2014/main" id="{06ABCBC3-CDC1-EC4B-A12C-A092D1C258AC}"/>
              </a:ext>
            </a:extLst>
          </p:cNvPr>
          <p:cNvPicPr>
            <a:picLocks noChangeAspect="1"/>
          </p:cNvPicPr>
          <p:nvPr/>
        </p:nvPicPr>
        <p:blipFill rotWithShape="1">
          <a:blip r:embed="rId4"/>
          <a:srcRect l="7891" r="3172" b="1901"/>
          <a:stretch/>
        </p:blipFill>
        <p:spPr>
          <a:xfrm>
            <a:off x="1157467" y="1546333"/>
            <a:ext cx="3040011" cy="1544108"/>
          </a:xfrm>
          <a:prstGeom prst="rect">
            <a:avLst/>
          </a:prstGeom>
          <a:ln>
            <a:solidFill>
              <a:schemeClr val="tx1"/>
            </a:solidFill>
          </a:ln>
        </p:spPr>
      </p:pic>
      <p:pic>
        <p:nvPicPr>
          <p:cNvPr id="13" name="Picture 12">
            <a:extLst>
              <a:ext uri="{FF2B5EF4-FFF2-40B4-BE49-F238E27FC236}">
                <a16:creationId xmlns="" xmlns:a16="http://schemas.microsoft.com/office/drawing/2014/main" id="{5FFACAA7-1E4E-D742-A365-12B2395364DB}"/>
              </a:ext>
            </a:extLst>
          </p:cNvPr>
          <p:cNvPicPr>
            <a:picLocks noChangeAspect="1"/>
          </p:cNvPicPr>
          <p:nvPr/>
        </p:nvPicPr>
        <p:blipFill rotWithShape="1">
          <a:blip r:embed="rId5"/>
          <a:srcRect t="4602" r="6712" b="7279"/>
          <a:stretch/>
        </p:blipFill>
        <p:spPr>
          <a:xfrm>
            <a:off x="4946524" y="1546333"/>
            <a:ext cx="3040009" cy="1544107"/>
          </a:xfrm>
          <a:prstGeom prst="rect">
            <a:avLst/>
          </a:prstGeom>
          <a:ln>
            <a:solidFill>
              <a:schemeClr val="tx1"/>
            </a:solidFill>
          </a:ln>
        </p:spPr>
      </p:pic>
    </p:spTree>
    <p:extLst>
      <p:ext uri="{BB962C8B-B14F-4D97-AF65-F5344CB8AC3E}">
        <p14:creationId xmlns:p14="http://schemas.microsoft.com/office/powerpoint/2010/main" val="25340746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9" y="260649"/>
            <a:ext cx="8712967" cy="864096"/>
          </a:xfrm>
        </p:spPr>
        <p:txBody>
          <a:bodyPr/>
          <a:lstStyle/>
          <a:p>
            <a:r>
              <a:rPr lang="en-US" dirty="0"/>
              <a:t>Which books will children bring home?</a:t>
            </a:r>
          </a:p>
        </p:txBody>
      </p:sp>
      <p:grpSp>
        <p:nvGrpSpPr>
          <p:cNvPr id="16" name="Group 15"/>
          <p:cNvGrpSpPr/>
          <p:nvPr/>
        </p:nvGrpSpPr>
        <p:grpSpPr>
          <a:xfrm>
            <a:off x="6910926" y="2531866"/>
            <a:ext cx="1484521" cy="1722762"/>
            <a:chOff x="6340708" y="2209677"/>
            <a:chExt cx="2227243" cy="2752317"/>
          </a:xfrm>
        </p:grpSpPr>
        <p:pic>
          <p:nvPicPr>
            <p:cNvPr id="17" name="Picture 29" descr="http://jeannewillis.com/Book%20Covers/CottonwoolColin.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9106" y="3711640"/>
              <a:ext cx="1070076" cy="1250354"/>
            </a:xfrm>
            <a:prstGeom prst="rect">
              <a:avLst/>
            </a:prstGeom>
            <a:noFill/>
            <a:ln w="9525">
              <a:noFill/>
              <a:miter lim="800000"/>
              <a:headEnd/>
              <a:tailEnd/>
            </a:ln>
          </p:spPr>
        </p:pic>
        <p:grpSp>
          <p:nvGrpSpPr>
            <p:cNvPr id="18" name="Group 17"/>
            <p:cNvGrpSpPr/>
            <p:nvPr/>
          </p:nvGrpSpPr>
          <p:grpSpPr>
            <a:xfrm>
              <a:off x="6340708" y="2209677"/>
              <a:ext cx="2227243" cy="2147017"/>
              <a:chOff x="6340708" y="2209677"/>
              <a:chExt cx="2227243" cy="2147017"/>
            </a:xfrm>
          </p:grpSpPr>
          <p:pic>
            <p:nvPicPr>
              <p:cNvPr id="19" name="Picture 30" descr="MonkeyandPanda.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96976" y="2841502"/>
                <a:ext cx="970975" cy="1277766"/>
              </a:xfrm>
              <a:prstGeom prst="rect">
                <a:avLst/>
              </a:prstGeom>
              <a:noFill/>
              <a:ln w="9525">
                <a:noFill/>
                <a:miter lim="800000"/>
                <a:headEnd/>
                <a:tailEnd/>
              </a:ln>
            </p:spPr>
          </p:pic>
          <p:pic>
            <p:nvPicPr>
              <p:cNvPr id="20" name="Picture 34" descr="TimeofLion.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rot="384540">
                <a:off x="6340708" y="2886722"/>
                <a:ext cx="852897" cy="762231"/>
              </a:xfrm>
              <a:prstGeom prst="rect">
                <a:avLst/>
              </a:prstGeom>
              <a:noFill/>
              <a:ln w="9525">
                <a:noFill/>
                <a:miter lim="800000"/>
                <a:headEnd/>
                <a:tailEnd/>
              </a:ln>
            </p:spPr>
          </p:pic>
          <p:pic>
            <p:nvPicPr>
              <p:cNvPr id="21" name="Picture 28" descr="The Worst Princes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71514" y="2209677"/>
                <a:ext cx="906664" cy="1058478"/>
              </a:xfrm>
              <a:prstGeom prst="rect">
                <a:avLst/>
              </a:prstGeom>
              <a:noFill/>
              <a:ln w="9525">
                <a:noFill/>
                <a:miter lim="800000"/>
                <a:headEnd/>
                <a:tailEnd/>
              </a:ln>
            </p:spPr>
          </p:pic>
          <p:pic>
            <p:nvPicPr>
              <p:cNvPr id="22" name="Picture 27" descr="http://img1.fantasticfiction.co.uk/images/h4/h20507.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732880" y="3129534"/>
                <a:ext cx="933021" cy="1227160"/>
              </a:xfrm>
              <a:prstGeom prst="rect">
                <a:avLst/>
              </a:prstGeom>
              <a:noFill/>
              <a:ln w="9525">
                <a:noFill/>
                <a:miter lim="800000"/>
                <a:headEnd/>
                <a:tailEnd/>
              </a:ln>
            </p:spPr>
          </p:pic>
        </p:grpSp>
      </p:grpSp>
      <p:sp>
        <p:nvSpPr>
          <p:cNvPr id="31" name="TextBox 30"/>
          <p:cNvSpPr txBox="1"/>
          <p:nvPr/>
        </p:nvSpPr>
        <p:spPr>
          <a:xfrm>
            <a:off x="1565511" y="2698801"/>
            <a:ext cx="527565" cy="1446550"/>
          </a:xfrm>
          <a:prstGeom prst="rect">
            <a:avLst/>
          </a:prstGeom>
          <a:noFill/>
        </p:spPr>
        <p:txBody>
          <a:bodyPr wrap="square" rtlCol="0">
            <a:spAutoFit/>
          </a:bodyPr>
          <a:lstStyle/>
          <a:p>
            <a:r>
              <a:rPr lang="en-US" sz="8800" dirty="0">
                <a:solidFill>
                  <a:srgbClr val="5A5A5A"/>
                </a:solidFill>
              </a:rPr>
              <a:t>+</a:t>
            </a:r>
            <a:endParaRPr lang="en-US" dirty="0">
              <a:solidFill>
                <a:srgbClr val="5A5A5A"/>
              </a:solidFill>
            </a:endParaRPr>
          </a:p>
        </p:txBody>
      </p:sp>
      <p:pic>
        <p:nvPicPr>
          <p:cNvPr id="3" name="Picture 2">
            <a:extLst>
              <a:ext uri="{FF2B5EF4-FFF2-40B4-BE49-F238E27FC236}">
                <a16:creationId xmlns="" xmlns:a16="http://schemas.microsoft.com/office/drawing/2014/main" id="{08109203-4959-C44A-8547-F974B7707A4B}"/>
              </a:ext>
            </a:extLst>
          </p:cNvPr>
          <p:cNvPicPr>
            <a:picLocks noChangeAspect="1"/>
          </p:cNvPicPr>
          <p:nvPr/>
        </p:nvPicPr>
        <p:blipFill>
          <a:blip r:embed="rId8"/>
          <a:stretch>
            <a:fillRect/>
          </a:stretch>
        </p:blipFill>
        <p:spPr>
          <a:xfrm>
            <a:off x="2858407" y="3540216"/>
            <a:ext cx="2292671" cy="1604870"/>
          </a:xfrm>
          <a:prstGeom prst="rect">
            <a:avLst/>
          </a:prstGeom>
        </p:spPr>
      </p:pic>
      <p:sp>
        <p:nvSpPr>
          <p:cNvPr id="23" name="TextBox 22">
            <a:extLst>
              <a:ext uri="{FF2B5EF4-FFF2-40B4-BE49-F238E27FC236}">
                <a16:creationId xmlns="" xmlns:a16="http://schemas.microsoft.com/office/drawing/2014/main" id="{B9E50773-0EA2-BF41-B418-1BF4E0948523}"/>
              </a:ext>
            </a:extLst>
          </p:cNvPr>
          <p:cNvSpPr txBox="1"/>
          <p:nvPr/>
        </p:nvSpPr>
        <p:spPr>
          <a:xfrm>
            <a:off x="5843326" y="2511804"/>
            <a:ext cx="843701" cy="1446550"/>
          </a:xfrm>
          <a:prstGeom prst="rect">
            <a:avLst/>
          </a:prstGeom>
          <a:noFill/>
        </p:spPr>
        <p:txBody>
          <a:bodyPr wrap="none" rtlCol="0">
            <a:spAutoFit/>
          </a:bodyPr>
          <a:lstStyle/>
          <a:p>
            <a:r>
              <a:rPr lang="en-US" sz="8800" dirty="0">
                <a:solidFill>
                  <a:srgbClr val="5A5A5A"/>
                </a:solidFill>
              </a:rPr>
              <a:t>+</a:t>
            </a:r>
            <a:endParaRPr lang="en-US" dirty="0">
              <a:solidFill>
                <a:srgbClr val="5A5A5A"/>
              </a:solidFill>
            </a:endParaRPr>
          </a:p>
        </p:txBody>
      </p:sp>
      <p:pic>
        <p:nvPicPr>
          <p:cNvPr id="25" name="Picture 24">
            <a:extLst>
              <a:ext uri="{FF2B5EF4-FFF2-40B4-BE49-F238E27FC236}">
                <a16:creationId xmlns="" xmlns:a16="http://schemas.microsoft.com/office/drawing/2014/main" id="{F2899D2E-4D50-3F45-B1A3-F14ED3381A4B}"/>
              </a:ext>
            </a:extLst>
          </p:cNvPr>
          <p:cNvPicPr>
            <a:picLocks noChangeAspect="1"/>
          </p:cNvPicPr>
          <p:nvPr/>
        </p:nvPicPr>
        <p:blipFill>
          <a:blip r:embed="rId9"/>
          <a:stretch>
            <a:fillRect/>
          </a:stretch>
        </p:blipFill>
        <p:spPr>
          <a:xfrm>
            <a:off x="343202" y="3515843"/>
            <a:ext cx="1234631" cy="897816"/>
          </a:xfrm>
          <a:prstGeom prst="rect">
            <a:avLst/>
          </a:prstGeom>
          <a:ln>
            <a:solidFill>
              <a:schemeClr val="accent5"/>
            </a:solidFill>
          </a:ln>
        </p:spPr>
      </p:pic>
      <p:pic>
        <p:nvPicPr>
          <p:cNvPr id="24" name="Picture 2" descr="Read Write Inc Parent Information Bookle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679" y="2026383"/>
            <a:ext cx="1905885" cy="11294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oonhavern Primary School - Book Bag Book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67364" y="2209682"/>
            <a:ext cx="1753395" cy="924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25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FDC9DD-25FF-DD45-8952-0A114CE980B1}"/>
              </a:ext>
            </a:extLst>
          </p:cNvPr>
          <p:cNvSpPr>
            <a:spLocks noGrp="1"/>
          </p:cNvSpPr>
          <p:nvPr>
            <p:ph type="title"/>
          </p:nvPr>
        </p:nvSpPr>
        <p:spPr>
          <a:xfrm>
            <a:off x="323528" y="260649"/>
            <a:ext cx="7478713" cy="864096"/>
          </a:xfrm>
        </p:spPr>
        <p:txBody>
          <a:bodyPr/>
          <a:lstStyle/>
          <a:p>
            <a:r>
              <a:rPr lang="en-US" dirty="0"/>
              <a:t>Book Bag Books</a:t>
            </a:r>
          </a:p>
        </p:txBody>
      </p:sp>
      <p:sp>
        <p:nvSpPr>
          <p:cNvPr id="12" name="Rectangle 11">
            <a:extLst>
              <a:ext uri="{FF2B5EF4-FFF2-40B4-BE49-F238E27FC236}">
                <a16:creationId xmlns="" xmlns:a16="http://schemas.microsoft.com/office/drawing/2014/main" id="{221F4763-21A6-D448-B6D3-D029870A9125}"/>
              </a:ext>
            </a:extLst>
          </p:cNvPr>
          <p:cNvSpPr/>
          <p:nvPr/>
        </p:nvSpPr>
        <p:spPr>
          <a:xfrm>
            <a:off x="323528" y="1399847"/>
            <a:ext cx="8820472" cy="2677656"/>
          </a:xfrm>
          <a:prstGeom prst="rect">
            <a:avLst/>
          </a:prstGeom>
        </p:spPr>
        <p:txBody>
          <a:bodyPr wrap="square">
            <a:spAutoFit/>
          </a:bodyPr>
          <a:lstStyle/>
          <a:p>
            <a:pPr marL="285750" indent="-285750">
              <a:buFont typeface="Arial" panose="020B0604020202020204" pitchFamily="34" charset="0"/>
              <a:buChar char="•"/>
            </a:pPr>
            <a:r>
              <a:rPr lang="en-GB" sz="2800" dirty="0">
                <a:solidFill>
                  <a:srgbClr val="6C6869"/>
                </a:solidFill>
                <a:latin typeface="Arial" panose="020B0604020202020204" pitchFamily="34" charset="0"/>
                <a:cs typeface="Arial" panose="020B0604020202020204" pitchFamily="34" charset="0"/>
              </a:rPr>
              <a:t>Extra reading practice at home</a:t>
            </a:r>
          </a:p>
          <a:p>
            <a:pPr marL="285750" indent="-285750">
              <a:buFont typeface="Arial" panose="020B0604020202020204" pitchFamily="34" charset="0"/>
              <a:buChar char="•"/>
            </a:pPr>
            <a:r>
              <a:rPr lang="en-GB" sz="2800" dirty="0">
                <a:solidFill>
                  <a:srgbClr val="6C6869"/>
                </a:solidFill>
                <a:latin typeface="Arial" panose="020B0604020202020204" pitchFamily="34" charset="0"/>
                <a:cs typeface="Arial" panose="020B0604020202020204" pitchFamily="34" charset="0"/>
              </a:rPr>
              <a:t>Uniquely matched to the </a:t>
            </a:r>
            <a:r>
              <a:rPr lang="en-GB" sz="2800" i="1" dirty="0">
                <a:solidFill>
                  <a:srgbClr val="6C6869"/>
                </a:solidFill>
                <a:latin typeface="Arial" panose="020B0604020202020204" pitchFamily="34" charset="0"/>
                <a:cs typeface="Arial" panose="020B0604020202020204" pitchFamily="34" charset="0"/>
              </a:rPr>
              <a:t>Read Write Inc.</a:t>
            </a:r>
            <a:r>
              <a:rPr lang="en-GB" sz="2800" dirty="0">
                <a:solidFill>
                  <a:srgbClr val="6C6869"/>
                </a:solidFill>
                <a:latin typeface="Arial" panose="020B0604020202020204" pitchFamily="34" charset="0"/>
                <a:cs typeface="Arial" panose="020B0604020202020204" pitchFamily="34" charset="0"/>
              </a:rPr>
              <a:t> Phonics Storybooks.</a:t>
            </a:r>
          </a:p>
          <a:p>
            <a:pPr marL="285750" indent="-285750">
              <a:buFont typeface="Arial" panose="020B0604020202020204" pitchFamily="34" charset="0"/>
              <a:buChar char="•"/>
            </a:pPr>
            <a:r>
              <a:rPr lang="en-GB" sz="2800" dirty="0">
                <a:solidFill>
                  <a:srgbClr val="6C6869"/>
                </a:solidFill>
                <a:latin typeface="Arial" panose="020B0604020202020204" pitchFamily="34" charset="0"/>
                <a:cs typeface="Arial" panose="020B0604020202020204" pitchFamily="34" charset="0"/>
              </a:rPr>
              <a:t>Reinforce children's learning of phonics at the appropriate level.</a:t>
            </a:r>
          </a:p>
          <a:p>
            <a:pPr marL="285750" indent="-285750">
              <a:buFont typeface="Arial" panose="020B0604020202020204" pitchFamily="34" charset="0"/>
              <a:buChar char="•"/>
            </a:pPr>
            <a:r>
              <a:rPr lang="en-GB" sz="2800" dirty="0">
                <a:solidFill>
                  <a:srgbClr val="6C6869"/>
                </a:solidFill>
                <a:latin typeface="Arial" panose="020B0604020202020204" pitchFamily="34" charset="0"/>
                <a:cs typeface="Arial" panose="020B0604020202020204" pitchFamily="34" charset="0"/>
              </a:rPr>
              <a:t>Helps to make even faster progress in reading.</a:t>
            </a:r>
            <a:endParaRPr lang="en-US" sz="2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 xmlns:a16="http://schemas.microsoft.com/office/drawing/2014/main" id="{E4C2BFF3-0BCF-1847-BD75-9F1FE70B97F6}"/>
              </a:ext>
            </a:extLst>
          </p:cNvPr>
          <p:cNvPicPr>
            <a:picLocks noChangeAspect="1"/>
          </p:cNvPicPr>
          <p:nvPr/>
        </p:nvPicPr>
        <p:blipFill>
          <a:blip r:embed="rId3"/>
          <a:stretch>
            <a:fillRect/>
          </a:stretch>
        </p:blipFill>
        <p:spPr>
          <a:xfrm>
            <a:off x="671886" y="4455845"/>
            <a:ext cx="1310959" cy="1719048"/>
          </a:xfrm>
          <a:prstGeom prst="rect">
            <a:avLst/>
          </a:prstGeom>
        </p:spPr>
      </p:pic>
      <p:pic>
        <p:nvPicPr>
          <p:cNvPr id="6" name="Picture 5">
            <a:extLst>
              <a:ext uri="{FF2B5EF4-FFF2-40B4-BE49-F238E27FC236}">
                <a16:creationId xmlns="" xmlns:a16="http://schemas.microsoft.com/office/drawing/2014/main" id="{5E91A557-3E53-5949-A342-3A8CD03ACF4F}"/>
              </a:ext>
            </a:extLst>
          </p:cNvPr>
          <p:cNvPicPr>
            <a:picLocks noChangeAspect="1"/>
          </p:cNvPicPr>
          <p:nvPr/>
        </p:nvPicPr>
        <p:blipFill>
          <a:blip r:embed="rId4"/>
          <a:stretch>
            <a:fillRect/>
          </a:stretch>
        </p:blipFill>
        <p:spPr>
          <a:xfrm>
            <a:off x="2232871" y="4455845"/>
            <a:ext cx="1321691" cy="1719048"/>
          </a:xfrm>
          <a:prstGeom prst="rect">
            <a:avLst/>
          </a:prstGeom>
        </p:spPr>
      </p:pic>
      <p:pic>
        <p:nvPicPr>
          <p:cNvPr id="8" name="Picture 7">
            <a:extLst>
              <a:ext uri="{FF2B5EF4-FFF2-40B4-BE49-F238E27FC236}">
                <a16:creationId xmlns="" xmlns:a16="http://schemas.microsoft.com/office/drawing/2014/main" id="{687C8B2C-D41A-634D-B9CB-51948B268709}"/>
              </a:ext>
            </a:extLst>
          </p:cNvPr>
          <p:cNvPicPr>
            <a:picLocks noChangeAspect="1"/>
          </p:cNvPicPr>
          <p:nvPr/>
        </p:nvPicPr>
        <p:blipFill>
          <a:blip r:embed="rId5"/>
          <a:stretch>
            <a:fillRect/>
          </a:stretch>
        </p:blipFill>
        <p:spPr>
          <a:xfrm>
            <a:off x="3790038" y="4455845"/>
            <a:ext cx="1322182" cy="1719048"/>
          </a:xfrm>
          <a:prstGeom prst="rect">
            <a:avLst/>
          </a:prstGeom>
        </p:spPr>
      </p:pic>
      <p:pic>
        <p:nvPicPr>
          <p:cNvPr id="10" name="Picture 9">
            <a:extLst>
              <a:ext uri="{FF2B5EF4-FFF2-40B4-BE49-F238E27FC236}">
                <a16:creationId xmlns="" xmlns:a16="http://schemas.microsoft.com/office/drawing/2014/main" id="{031D619E-8431-A140-8185-938A5EE52510}"/>
              </a:ext>
            </a:extLst>
          </p:cNvPr>
          <p:cNvPicPr>
            <a:picLocks noChangeAspect="1"/>
          </p:cNvPicPr>
          <p:nvPr/>
        </p:nvPicPr>
        <p:blipFill>
          <a:blip r:embed="rId6"/>
          <a:stretch>
            <a:fillRect/>
          </a:stretch>
        </p:blipFill>
        <p:spPr>
          <a:xfrm>
            <a:off x="5347696" y="4455845"/>
            <a:ext cx="1323816" cy="1719048"/>
          </a:xfrm>
          <a:prstGeom prst="rect">
            <a:avLst/>
          </a:prstGeom>
        </p:spPr>
      </p:pic>
      <p:pic>
        <p:nvPicPr>
          <p:cNvPr id="13" name="Picture 12">
            <a:extLst>
              <a:ext uri="{FF2B5EF4-FFF2-40B4-BE49-F238E27FC236}">
                <a16:creationId xmlns="" xmlns:a16="http://schemas.microsoft.com/office/drawing/2014/main" id="{54CE1FFC-F320-EE4A-92CF-77965609DD59}"/>
              </a:ext>
            </a:extLst>
          </p:cNvPr>
          <p:cNvPicPr>
            <a:picLocks noChangeAspect="1"/>
          </p:cNvPicPr>
          <p:nvPr/>
        </p:nvPicPr>
        <p:blipFill>
          <a:blip r:embed="rId7"/>
          <a:stretch>
            <a:fillRect/>
          </a:stretch>
        </p:blipFill>
        <p:spPr>
          <a:xfrm>
            <a:off x="6906988" y="4455844"/>
            <a:ext cx="1320060" cy="1719049"/>
          </a:xfrm>
          <a:prstGeom prst="rect">
            <a:avLst/>
          </a:prstGeom>
        </p:spPr>
      </p:pic>
    </p:spTree>
    <p:extLst>
      <p:ext uri="{BB962C8B-B14F-4D97-AF65-F5344CB8AC3E}">
        <p14:creationId xmlns:p14="http://schemas.microsoft.com/office/powerpoint/2010/main" val="129775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9FC367-EB08-294F-AA8D-92446144E391}"/>
              </a:ext>
            </a:extLst>
          </p:cNvPr>
          <p:cNvSpPr>
            <a:spLocks noGrp="1"/>
          </p:cNvSpPr>
          <p:nvPr>
            <p:ph type="title"/>
          </p:nvPr>
        </p:nvSpPr>
        <p:spPr/>
        <p:txBody>
          <a:bodyPr/>
          <a:lstStyle/>
          <a:p>
            <a:r>
              <a:rPr lang="en-US" dirty="0"/>
              <a:t>What can you do?</a:t>
            </a:r>
          </a:p>
        </p:txBody>
      </p:sp>
      <p:sp>
        <p:nvSpPr>
          <p:cNvPr id="3" name="Content Placeholder 2">
            <a:extLst>
              <a:ext uri="{FF2B5EF4-FFF2-40B4-BE49-F238E27FC236}">
                <a16:creationId xmlns="" xmlns:a16="http://schemas.microsoft.com/office/drawing/2014/main" id="{82900033-6BC5-DC4D-B49C-817C0D0E723A}"/>
              </a:ext>
            </a:extLst>
          </p:cNvPr>
          <p:cNvSpPr>
            <a:spLocks noGrp="1"/>
          </p:cNvSpPr>
          <p:nvPr>
            <p:ph idx="1"/>
          </p:nvPr>
        </p:nvSpPr>
        <p:spPr/>
        <p:txBody>
          <a:bodyPr/>
          <a:lstStyle/>
          <a:p>
            <a:pPr marL="457200" indent="-457200">
              <a:buFont typeface="Arial" panose="020B0604020202020204" pitchFamily="34" charset="0"/>
              <a:buChar char="•"/>
            </a:pPr>
            <a:r>
              <a:rPr lang="en-US" dirty="0"/>
              <a:t>Listen to your child read the same Storybook again and again </a:t>
            </a:r>
          </a:p>
          <a:p>
            <a:pPr marL="457200" indent="-457200">
              <a:buFont typeface="Arial" panose="020B0604020202020204" pitchFamily="34" charset="0"/>
              <a:buChar char="•"/>
            </a:pPr>
            <a:r>
              <a:rPr lang="en-US" dirty="0"/>
              <a:t>Encourage them to use ’Special Friends’, ‘Fred Talk’, ‘read the word’</a:t>
            </a:r>
          </a:p>
          <a:p>
            <a:pPr marL="457200" indent="-457200">
              <a:buFont typeface="Arial" panose="020B0604020202020204" pitchFamily="34" charset="0"/>
              <a:buChar char="•"/>
            </a:pPr>
            <a:r>
              <a:rPr lang="en-US" dirty="0"/>
              <a:t>Discuss the story and encourage their storyteller voice.</a:t>
            </a:r>
          </a:p>
        </p:txBody>
      </p:sp>
    </p:spTree>
    <p:extLst>
      <p:ext uri="{BB962C8B-B14F-4D97-AF65-F5344CB8AC3E}">
        <p14:creationId xmlns:p14="http://schemas.microsoft.com/office/powerpoint/2010/main" val="105467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EW Phonics Template">
  <a:themeElements>
    <a:clrScheme name="Custom 4">
      <a:dk1>
        <a:srgbClr val="2D2D2D"/>
      </a:dk1>
      <a:lt1>
        <a:sysClr val="window" lastClr="FFFFFF"/>
      </a:lt1>
      <a:dk2>
        <a:srgbClr val="5A5A5A"/>
      </a:dk2>
      <a:lt2>
        <a:srgbClr val="EEECE1"/>
      </a:lt2>
      <a:accent1>
        <a:srgbClr val="FFC000"/>
      </a:accent1>
      <a:accent2>
        <a:srgbClr val="FFD200"/>
      </a:accent2>
      <a:accent3>
        <a:srgbClr val="CF9C00"/>
      </a:accent3>
      <a:accent4>
        <a:srgbClr val="A0A0A0"/>
      </a:accent4>
      <a:accent5>
        <a:srgbClr val="787878"/>
      </a:accent5>
      <a:accent6>
        <a:srgbClr val="5A5A5A"/>
      </a:accent6>
      <a:hlink>
        <a:srgbClr val="CF9C00"/>
      </a:hlink>
      <a:folHlink>
        <a:srgbClr val="787878"/>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Presentation1.potx</Template>
  <TotalTime>1293</TotalTime>
  <Words>969</Words>
  <Application>Microsoft Office PowerPoint</Application>
  <PresentationFormat>On-screen Show (4:3)</PresentationFormat>
  <Paragraphs>132</Paragraphs>
  <Slides>12</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 Unicode MS</vt:lpstr>
      <vt:lpstr>MS PGothic</vt:lpstr>
      <vt:lpstr>Arial</vt:lpstr>
      <vt:lpstr>Calibri</vt:lpstr>
      <vt:lpstr>Garamond</vt:lpstr>
      <vt:lpstr>Times New Roman</vt:lpstr>
      <vt:lpstr>Wingdings</vt:lpstr>
      <vt:lpstr>NEW Phonics Template</vt:lpstr>
      <vt:lpstr>Read Write Inc. Phonics  Parents’ Meeting Listening to your child read</vt:lpstr>
      <vt:lpstr>‘Three with me, four at home’</vt:lpstr>
      <vt:lpstr>‘Three with me, four at home’</vt:lpstr>
      <vt:lpstr>After the third read…</vt:lpstr>
      <vt:lpstr>‘Special Friends’, ‘Fred Talk’, read the word</vt:lpstr>
      <vt:lpstr>Red Words</vt:lpstr>
      <vt:lpstr>Which books will children bring home?</vt:lpstr>
      <vt:lpstr>Book Bag Books</vt:lpstr>
      <vt:lpstr>What can you do?</vt:lpstr>
      <vt:lpstr>Online resources available</vt:lpstr>
      <vt:lpstr>PowerPoint Presentation</vt:lpstr>
      <vt:lpstr>Any other questions</vt:lpstr>
    </vt:vector>
  </TitlesOfParts>
  <Company>Ruth Miskin Literacy Limited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Steenson</dc:creator>
  <cp:lastModifiedBy>Mrs Healey</cp:lastModifiedBy>
  <cp:revision>159</cp:revision>
  <cp:lastPrinted>2022-10-31T09:47:09Z</cp:lastPrinted>
  <dcterms:created xsi:type="dcterms:W3CDTF">2015-11-23T14:36:59Z</dcterms:created>
  <dcterms:modified xsi:type="dcterms:W3CDTF">2022-11-02T16:30:28Z</dcterms:modified>
</cp:coreProperties>
</file>