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6" r:id="rId2"/>
    <p:sldId id="257" r:id="rId3"/>
    <p:sldId id="259" r:id="rId4"/>
    <p:sldId id="260" r:id="rId5"/>
    <p:sldId id="261" r:id="rId6"/>
    <p:sldId id="262" r:id="rId7"/>
    <p:sldId id="263" r:id="rId8"/>
    <p:sldId id="264" r:id="rId9"/>
    <p:sldId id="265" r:id="rId10"/>
    <p:sldId id="269" r:id="rId11"/>
    <p:sldId id="268"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16" d="100"/>
          <a:sy n="116"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92510D8-4CB3-460A-95A3-A0F5E712079D}" type="datetimeFigureOut">
              <a:rPr lang="en-GB" smtClean="0"/>
              <a:t>08/09/2022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98B050B-2A37-442E-A843-E52250026D82}" type="slidenum">
              <a:rPr lang="en-GB" smtClean="0"/>
              <a:t>‹#›</a:t>
            </a:fld>
            <a:endParaRPr lang="en-GB"/>
          </a:p>
        </p:txBody>
      </p:sp>
    </p:spTree>
    <p:extLst>
      <p:ext uri="{BB962C8B-B14F-4D97-AF65-F5344CB8AC3E}">
        <p14:creationId xmlns:p14="http://schemas.microsoft.com/office/powerpoint/2010/main" val="26945044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Year 1</a:t>
            </a:r>
            <a:endParaRPr lang="en-GB" dirty="0"/>
          </a:p>
        </p:txBody>
      </p:sp>
      <p:sp>
        <p:nvSpPr>
          <p:cNvPr id="3" name="Subtitle 2"/>
          <p:cNvSpPr>
            <a:spLocks noGrp="1"/>
          </p:cNvSpPr>
          <p:nvPr>
            <p:ph type="subTitle" idx="1"/>
          </p:nvPr>
        </p:nvSpPr>
        <p:spPr/>
        <p:txBody>
          <a:bodyPr/>
          <a:lstStyle/>
          <a:p>
            <a:endParaRPr lang="en-GB" dirty="0"/>
          </a:p>
        </p:txBody>
      </p:sp>
      <p:pic>
        <p:nvPicPr>
          <p:cNvPr id="5" name="Content Placeholder 3"/>
          <p:cNvPicPr>
            <a:picLocks noChangeAspect="1"/>
          </p:cNvPicPr>
          <p:nvPr/>
        </p:nvPicPr>
        <p:blipFill rotWithShape="1">
          <a:blip r:embed="rId2"/>
          <a:srcRect l="16502" t="13491" r="21960" b="42879"/>
          <a:stretch/>
        </p:blipFill>
        <p:spPr>
          <a:xfrm>
            <a:off x="4840622" y="2278517"/>
            <a:ext cx="2689867" cy="1273576"/>
          </a:xfrm>
          <a:prstGeom prst="rect">
            <a:avLst/>
          </a:prstGeom>
        </p:spPr>
      </p:pic>
      <p:pic>
        <p:nvPicPr>
          <p:cNvPr id="6" name="Picture 5"/>
          <p:cNvPicPr>
            <a:picLocks noChangeAspect="1"/>
          </p:cNvPicPr>
          <p:nvPr/>
        </p:nvPicPr>
        <p:blipFill>
          <a:blip r:embed="rId3"/>
          <a:stretch>
            <a:fillRect/>
          </a:stretch>
        </p:blipFill>
        <p:spPr>
          <a:xfrm>
            <a:off x="1000100" y="494299"/>
            <a:ext cx="10307998" cy="1244854"/>
          </a:xfrm>
          <a:prstGeom prst="rect">
            <a:avLst/>
          </a:prstGeom>
        </p:spPr>
      </p:pic>
    </p:spTree>
    <p:extLst>
      <p:ext uri="{BB962C8B-B14F-4D97-AF65-F5344CB8AC3E}">
        <p14:creationId xmlns:p14="http://schemas.microsoft.com/office/powerpoint/2010/main" val="2418093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Communication</a:t>
            </a: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sz="2800" dirty="0" smtClean="0"/>
              <a:t>Google Classroom</a:t>
            </a:r>
          </a:p>
          <a:p>
            <a:r>
              <a:rPr lang="en-GB" sz="2800" dirty="0" smtClean="0"/>
              <a:t>Morning - staff meet &amp; greet at the entrance</a:t>
            </a:r>
          </a:p>
          <a:p>
            <a:r>
              <a:rPr lang="en-GB" sz="2800" dirty="0" smtClean="0"/>
              <a:t>End of the day – teacher’s available</a:t>
            </a:r>
          </a:p>
          <a:p>
            <a:r>
              <a:rPr lang="en-GB" sz="2800" dirty="0" smtClean="0"/>
              <a:t>Telephone the office</a:t>
            </a:r>
          </a:p>
          <a:p>
            <a:pPr marL="0" indent="0">
              <a:buNone/>
            </a:pPr>
            <a:endParaRPr lang="en-GB" sz="2800" dirty="0" smtClean="0"/>
          </a:p>
          <a:p>
            <a:endParaRPr lang="en-GB" sz="2800" dirty="0"/>
          </a:p>
        </p:txBody>
      </p:sp>
      <p:pic>
        <p:nvPicPr>
          <p:cNvPr id="5" name="Content Placeholder 3"/>
          <p:cNvPicPr>
            <a:picLocks noChangeAspect="1"/>
          </p:cNvPicPr>
          <p:nvPr/>
        </p:nvPicPr>
        <p:blipFill rotWithShape="1">
          <a:blip r:embed="rId2"/>
          <a:srcRect l="16502" t="13491" r="21960" b="42879"/>
          <a:stretch/>
        </p:blipFill>
        <p:spPr>
          <a:xfrm>
            <a:off x="8814745" y="496609"/>
            <a:ext cx="2689867" cy="1273576"/>
          </a:xfrm>
          <a:prstGeom prst="rect">
            <a:avLst/>
          </a:prstGeom>
        </p:spPr>
      </p:pic>
    </p:spTree>
    <p:extLst>
      <p:ext uri="{BB962C8B-B14F-4D97-AF65-F5344CB8AC3E}">
        <p14:creationId xmlns:p14="http://schemas.microsoft.com/office/powerpoint/2010/main" val="3493618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919" y="258350"/>
            <a:ext cx="8911687" cy="5694394"/>
          </a:xfrm>
        </p:spPr>
        <p:txBody>
          <a:bodyPr>
            <a:normAutofit fontScale="90000"/>
          </a:bodyPr>
          <a:lstStyle/>
          <a:p>
            <a:r>
              <a:rPr lang="en-GB" dirty="0"/>
              <a:t/>
            </a:r>
            <a:br>
              <a:rPr lang="en-GB" dirty="0"/>
            </a:br>
            <a:r>
              <a:rPr lang="en-GB" dirty="0" smtClean="0"/>
              <a:t>Please take a copy of the following handouts:</a:t>
            </a:r>
            <a:br>
              <a:rPr lang="en-GB" dirty="0" smtClean="0"/>
            </a:br>
            <a:r>
              <a:rPr lang="en-GB" dirty="0" smtClean="0"/>
              <a:t/>
            </a:r>
            <a:br>
              <a:rPr lang="en-GB" dirty="0" smtClean="0"/>
            </a:br>
            <a:r>
              <a:rPr lang="en-GB" dirty="0" smtClean="0"/>
              <a:t>1. Topic leaflet</a:t>
            </a:r>
            <a:br>
              <a:rPr lang="en-GB" dirty="0" smtClean="0"/>
            </a:br>
            <a:r>
              <a:rPr lang="en-GB" dirty="0" smtClean="0"/>
              <a:t>2. Pick and choose homework</a:t>
            </a:r>
            <a:br>
              <a:rPr lang="en-GB" dirty="0" smtClean="0"/>
            </a:br>
            <a:r>
              <a:rPr lang="en-GB" dirty="0" smtClean="0"/>
              <a:t>3. Vocabulary list</a:t>
            </a:r>
            <a:br>
              <a:rPr lang="en-GB" dirty="0" smtClean="0"/>
            </a:br>
            <a:r>
              <a:rPr lang="en-GB" dirty="0" smtClean="0"/>
              <a:t>4.Maths and English Curriculum (double sided)</a:t>
            </a:r>
            <a:br>
              <a:rPr lang="en-GB" dirty="0" smtClean="0"/>
            </a:br>
            <a:r>
              <a:rPr lang="en-GB" dirty="0"/>
              <a:t/>
            </a:r>
            <a:br>
              <a:rPr lang="en-GB" dirty="0"/>
            </a:br>
            <a:r>
              <a:rPr lang="en-GB" dirty="0" smtClean="0"/>
              <a:t>Please </a:t>
            </a:r>
            <a:r>
              <a:rPr lang="en-GB" b="1" u="sng" dirty="0" smtClean="0"/>
              <a:t>sign</a:t>
            </a:r>
            <a:r>
              <a:rPr lang="en-GB" dirty="0" smtClean="0"/>
              <a:t> </a:t>
            </a:r>
            <a:r>
              <a:rPr lang="en-GB" dirty="0"/>
              <a:t>by your child’s </a:t>
            </a:r>
            <a:r>
              <a:rPr lang="en-GB" dirty="0" smtClean="0"/>
              <a:t>name.</a:t>
            </a:r>
            <a:r>
              <a:rPr lang="en-GB" dirty="0"/>
              <a:t/>
            </a:r>
            <a:br>
              <a:rPr lang="en-GB" dirty="0"/>
            </a:br>
            <a:r>
              <a:rPr lang="en-GB" dirty="0" smtClean="0"/>
              <a:t>The handouts </a:t>
            </a:r>
            <a:r>
              <a:rPr lang="en-GB" dirty="0"/>
              <a:t>are on the tables outside your child’s classroom.</a:t>
            </a:r>
            <a:br>
              <a:rPr lang="en-GB" dirty="0"/>
            </a:br>
            <a:r>
              <a:rPr lang="en-GB" dirty="0"/>
              <a:t/>
            </a:r>
            <a:br>
              <a:rPr lang="en-GB" dirty="0"/>
            </a:br>
            <a:r>
              <a:rPr lang="en-GB" dirty="0" smtClean="0"/>
              <a:t/>
            </a:r>
            <a:br>
              <a:rPr lang="en-GB" dirty="0" smtClean="0"/>
            </a:br>
            <a:r>
              <a:rPr lang="en-GB" dirty="0"/>
              <a:t/>
            </a:r>
            <a:br>
              <a:rPr lang="en-GB" dirty="0"/>
            </a:br>
            <a:endParaRPr lang="en-GB" dirty="0"/>
          </a:p>
        </p:txBody>
      </p:sp>
      <p:pic>
        <p:nvPicPr>
          <p:cNvPr id="5" name="Content Placeholder 3"/>
          <p:cNvPicPr>
            <a:picLocks noChangeAspect="1"/>
          </p:cNvPicPr>
          <p:nvPr/>
        </p:nvPicPr>
        <p:blipFill rotWithShape="1">
          <a:blip r:embed="rId2"/>
          <a:srcRect l="16502" t="13491" r="21960" b="42879"/>
          <a:stretch/>
        </p:blipFill>
        <p:spPr>
          <a:xfrm>
            <a:off x="9381673" y="0"/>
            <a:ext cx="2689867" cy="1273576"/>
          </a:xfrm>
          <a:prstGeom prst="rect">
            <a:avLst/>
          </a:prstGeom>
        </p:spPr>
      </p:pic>
    </p:spTree>
    <p:extLst>
      <p:ext uri="{BB962C8B-B14F-4D97-AF65-F5344CB8AC3E}">
        <p14:creationId xmlns:p14="http://schemas.microsoft.com/office/powerpoint/2010/main" val="88590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the Year 1 team …</a:t>
            </a:r>
            <a:endParaRPr lang="en-GB" dirty="0"/>
          </a:p>
        </p:txBody>
      </p:sp>
      <p:sp>
        <p:nvSpPr>
          <p:cNvPr id="3" name="Content Placeholder 2"/>
          <p:cNvSpPr>
            <a:spLocks noGrp="1"/>
          </p:cNvSpPr>
          <p:nvPr>
            <p:ph idx="1"/>
          </p:nvPr>
        </p:nvSpPr>
        <p:spPr>
          <a:xfrm>
            <a:off x="3065928" y="1905000"/>
            <a:ext cx="8157884" cy="3777622"/>
          </a:xfrm>
        </p:spPr>
        <p:txBody>
          <a:bodyPr>
            <a:normAutofit fontScale="70000" lnSpcReduction="20000"/>
          </a:bodyPr>
          <a:lstStyle/>
          <a:p>
            <a:r>
              <a:rPr lang="en-GB" sz="4800" dirty="0" smtClean="0"/>
              <a:t>Class 4 ~	Miss </a:t>
            </a:r>
            <a:r>
              <a:rPr lang="en-GB" sz="4800" dirty="0" err="1" smtClean="0"/>
              <a:t>Mangan</a:t>
            </a:r>
            <a:endParaRPr lang="en-GB" sz="4800" dirty="0" smtClean="0"/>
          </a:p>
          <a:p>
            <a:r>
              <a:rPr lang="en-GB" sz="4800" dirty="0" smtClean="0"/>
              <a:t>Class 5 ~ Mrs Ash (MTW) </a:t>
            </a:r>
          </a:p>
          <a:p>
            <a:pPr marL="0" indent="0">
              <a:buNone/>
            </a:pPr>
            <a:r>
              <a:rPr lang="en-GB" sz="4800" dirty="0" smtClean="0"/>
              <a:t>					&amp; Mrs Wilson(WTF)</a:t>
            </a:r>
          </a:p>
          <a:p>
            <a:r>
              <a:rPr lang="en-GB" sz="4800" dirty="0" smtClean="0"/>
              <a:t>Class 6 </a:t>
            </a:r>
            <a:r>
              <a:rPr lang="en-GB" sz="4800" dirty="0"/>
              <a:t>~ </a:t>
            </a:r>
            <a:r>
              <a:rPr lang="en-GB" sz="4800" dirty="0" smtClean="0"/>
              <a:t>Miss Barrie</a:t>
            </a:r>
          </a:p>
          <a:p>
            <a:pPr marL="0" indent="0">
              <a:buNone/>
            </a:pPr>
            <a:endParaRPr lang="en-GB" sz="4800" dirty="0" smtClean="0"/>
          </a:p>
          <a:p>
            <a:pPr marL="0" indent="0">
              <a:buNone/>
            </a:pPr>
            <a:r>
              <a:rPr lang="en-GB" sz="4800" dirty="0" smtClean="0"/>
              <a:t>TA Support: Mrs </a:t>
            </a:r>
            <a:r>
              <a:rPr lang="en-GB" sz="4800" dirty="0" err="1" smtClean="0"/>
              <a:t>Gilby</a:t>
            </a:r>
            <a:r>
              <a:rPr lang="en-GB" sz="4800" dirty="0" smtClean="0"/>
              <a:t>, Mrs Humphries, Mrs Plant, Mrs </a:t>
            </a:r>
            <a:r>
              <a:rPr lang="en-GB" sz="4800" dirty="0" err="1" smtClean="0"/>
              <a:t>Caffrey</a:t>
            </a:r>
            <a:r>
              <a:rPr lang="en-GB" sz="4800" dirty="0" smtClean="0"/>
              <a:t>, Mrs Stark</a:t>
            </a:r>
            <a:endParaRPr lang="en-GB" sz="4400" dirty="0" smtClean="0"/>
          </a:p>
          <a:p>
            <a:pPr marL="0" indent="0">
              <a:buNone/>
            </a:pPr>
            <a:endParaRPr lang="en-GB" sz="4400" dirty="0" smtClean="0"/>
          </a:p>
          <a:p>
            <a:endParaRPr lang="en-GB" sz="4400" dirty="0"/>
          </a:p>
        </p:txBody>
      </p:sp>
      <p:pic>
        <p:nvPicPr>
          <p:cNvPr id="6" name="Content Placeholder 3"/>
          <p:cNvPicPr>
            <a:picLocks noChangeAspect="1"/>
          </p:cNvPicPr>
          <p:nvPr/>
        </p:nvPicPr>
        <p:blipFill rotWithShape="1">
          <a:blip r:embed="rId2"/>
          <a:srcRect l="16502" t="13491" r="21960" b="42879"/>
          <a:stretch/>
        </p:blipFill>
        <p:spPr>
          <a:xfrm>
            <a:off x="9131268" y="367655"/>
            <a:ext cx="2689867" cy="1273576"/>
          </a:xfrm>
          <a:prstGeom prst="rect">
            <a:avLst/>
          </a:prstGeom>
        </p:spPr>
      </p:pic>
    </p:spTree>
    <p:extLst>
      <p:ext uri="{BB962C8B-B14F-4D97-AF65-F5344CB8AC3E}">
        <p14:creationId xmlns:p14="http://schemas.microsoft.com/office/powerpoint/2010/main" val="2861897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School Day</a:t>
            </a:r>
            <a:endParaRPr lang="en-GB" dirty="0"/>
          </a:p>
        </p:txBody>
      </p:sp>
      <p:sp>
        <p:nvSpPr>
          <p:cNvPr id="4" name="Content Placeholder 3"/>
          <p:cNvSpPr>
            <a:spLocks noGrp="1"/>
          </p:cNvSpPr>
          <p:nvPr>
            <p:ph sz="half" idx="2"/>
          </p:nvPr>
        </p:nvSpPr>
        <p:spPr>
          <a:xfrm>
            <a:off x="2589212" y="1308847"/>
            <a:ext cx="4342893" cy="4594179"/>
          </a:xfrm>
        </p:spPr>
        <p:txBody>
          <a:bodyPr>
            <a:normAutofit lnSpcReduction="10000"/>
          </a:bodyPr>
          <a:lstStyle/>
          <a:p>
            <a:pPr marL="0" indent="0">
              <a:buNone/>
            </a:pPr>
            <a:r>
              <a:rPr lang="en-GB" dirty="0" smtClean="0"/>
              <a:t>8.50am ~ 	School opens</a:t>
            </a:r>
          </a:p>
          <a:p>
            <a:pPr marL="0" indent="0">
              <a:buNone/>
            </a:pPr>
            <a:r>
              <a:rPr lang="en-GB" dirty="0" smtClean="0"/>
              <a:t>9am ~ 		Registration</a:t>
            </a:r>
          </a:p>
          <a:p>
            <a:pPr marL="0" indent="0">
              <a:buNone/>
            </a:pPr>
            <a:r>
              <a:rPr lang="en-GB" dirty="0" smtClean="0"/>
              <a:t>9.10am ~	Session 1</a:t>
            </a:r>
          </a:p>
          <a:p>
            <a:pPr marL="0" indent="0">
              <a:buNone/>
            </a:pPr>
            <a:r>
              <a:rPr lang="en-GB" dirty="0" smtClean="0"/>
              <a:t>9.45am ~ 	Phonics</a:t>
            </a:r>
          </a:p>
          <a:p>
            <a:pPr marL="0" indent="0">
              <a:buNone/>
            </a:pPr>
            <a:r>
              <a:rPr lang="en-GB" dirty="0" smtClean="0"/>
              <a:t>10am ~ 		Playtime</a:t>
            </a:r>
          </a:p>
          <a:p>
            <a:pPr marL="0" indent="0">
              <a:buNone/>
            </a:pPr>
            <a:r>
              <a:rPr lang="en-GB" dirty="0" smtClean="0"/>
              <a:t>10.15am ~ 	Assembly</a:t>
            </a:r>
          </a:p>
          <a:p>
            <a:pPr marL="0" indent="0">
              <a:buNone/>
            </a:pPr>
            <a:r>
              <a:rPr lang="en-GB" dirty="0" smtClean="0"/>
              <a:t>10.30am ~	Session 2</a:t>
            </a:r>
          </a:p>
          <a:p>
            <a:pPr marL="0" indent="0">
              <a:buNone/>
            </a:pPr>
            <a:r>
              <a:rPr lang="en-GB" dirty="0" smtClean="0"/>
              <a:t>12.00am </a:t>
            </a:r>
            <a:r>
              <a:rPr lang="en-GB" dirty="0" smtClean="0"/>
              <a:t>~	Lunchtime</a:t>
            </a:r>
          </a:p>
          <a:p>
            <a:pPr marL="0" indent="0">
              <a:buNone/>
            </a:pPr>
            <a:r>
              <a:rPr lang="en-GB" dirty="0" smtClean="0"/>
              <a:t>1.00pm </a:t>
            </a:r>
            <a:r>
              <a:rPr lang="en-GB" dirty="0" smtClean="0"/>
              <a:t>~	Session 3</a:t>
            </a:r>
          </a:p>
          <a:p>
            <a:pPr marL="0" indent="0">
              <a:buNone/>
            </a:pPr>
            <a:r>
              <a:rPr lang="en-GB" dirty="0" smtClean="0"/>
              <a:t>2</a:t>
            </a:r>
            <a:r>
              <a:rPr lang="en-GB" dirty="0" smtClean="0"/>
              <a:t>.00 pm </a:t>
            </a:r>
            <a:r>
              <a:rPr lang="en-GB" dirty="0" smtClean="0"/>
              <a:t>~	Playtime</a:t>
            </a:r>
          </a:p>
          <a:p>
            <a:pPr marL="0" indent="0">
              <a:buNone/>
            </a:pPr>
            <a:r>
              <a:rPr lang="en-GB" dirty="0" smtClean="0"/>
              <a:t>2.15 pm </a:t>
            </a:r>
            <a:r>
              <a:rPr lang="en-GB" dirty="0" smtClean="0"/>
              <a:t>~	</a:t>
            </a:r>
            <a:r>
              <a:rPr lang="en-GB" dirty="0" smtClean="0"/>
              <a:t>Session </a:t>
            </a:r>
            <a:r>
              <a:rPr lang="en-GB" dirty="0" smtClean="0"/>
              <a:t>4 / Story</a:t>
            </a:r>
          </a:p>
          <a:p>
            <a:pPr marL="0" indent="0">
              <a:buNone/>
            </a:pPr>
            <a:r>
              <a:rPr lang="en-GB" dirty="0" smtClean="0"/>
              <a:t>3.20pm  ~</a:t>
            </a:r>
            <a:r>
              <a:rPr lang="en-GB" dirty="0" smtClean="0"/>
              <a:t>	Home</a:t>
            </a:r>
            <a:endParaRPr lang="en-GB" dirty="0"/>
          </a:p>
        </p:txBody>
      </p:sp>
      <p:sp>
        <p:nvSpPr>
          <p:cNvPr id="5" name="Text Placeholder 4"/>
          <p:cNvSpPr>
            <a:spLocks noGrp="1"/>
          </p:cNvSpPr>
          <p:nvPr>
            <p:ph type="body" sz="quarter" idx="3"/>
          </p:nvPr>
        </p:nvSpPr>
        <p:spPr/>
        <p:txBody>
          <a:bodyPr/>
          <a:lstStyle/>
          <a:p>
            <a:endParaRPr lang="en-GB"/>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612971" y="2097741"/>
            <a:ext cx="3210773" cy="4298722"/>
          </a:xfrm>
        </p:spPr>
      </p:pic>
      <p:pic>
        <p:nvPicPr>
          <p:cNvPr id="8" name="Content Placeholder 3"/>
          <p:cNvPicPr>
            <a:picLocks noChangeAspect="1"/>
          </p:cNvPicPr>
          <p:nvPr/>
        </p:nvPicPr>
        <p:blipFill rotWithShape="1">
          <a:blip r:embed="rId3"/>
          <a:srcRect l="16502" t="13491" r="21960" b="42879"/>
          <a:stretch/>
        </p:blipFill>
        <p:spPr>
          <a:xfrm>
            <a:off x="8814744" y="379378"/>
            <a:ext cx="2689867" cy="1273576"/>
          </a:xfrm>
          <a:prstGeom prst="rect">
            <a:avLst/>
          </a:prstGeom>
        </p:spPr>
      </p:pic>
    </p:spTree>
    <p:extLst>
      <p:ext uri="{BB962C8B-B14F-4D97-AF65-F5344CB8AC3E}">
        <p14:creationId xmlns:p14="http://schemas.microsoft.com/office/powerpoint/2010/main" val="1943496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CC00"/>
                </a:solidFill>
              </a:rPr>
              <a:t/>
            </a:r>
            <a:br>
              <a:rPr lang="en-GB" b="1" dirty="0" smtClean="0">
                <a:solidFill>
                  <a:srgbClr val="00CC00"/>
                </a:solidFill>
              </a:rPr>
            </a:br>
            <a:r>
              <a:rPr lang="en-GB" b="1" dirty="0" smtClean="0">
                <a:solidFill>
                  <a:schemeClr val="tx1"/>
                </a:solidFill>
              </a:rPr>
              <a:t>School Rules</a:t>
            </a:r>
            <a:endParaRPr lang="en-GB" b="1" dirty="0">
              <a:solidFill>
                <a:srgbClr val="00CC00"/>
              </a:solidFill>
            </a:endParaRPr>
          </a:p>
        </p:txBody>
      </p:sp>
      <p:sp>
        <p:nvSpPr>
          <p:cNvPr id="3" name="Content Placeholder 2"/>
          <p:cNvSpPr>
            <a:spLocks noGrp="1"/>
          </p:cNvSpPr>
          <p:nvPr>
            <p:ph idx="1"/>
          </p:nvPr>
        </p:nvSpPr>
        <p:spPr/>
        <p:txBody>
          <a:bodyPr>
            <a:normAutofit lnSpcReduction="10000"/>
          </a:bodyPr>
          <a:lstStyle/>
          <a:p>
            <a:r>
              <a:rPr lang="en-GB" dirty="0" smtClean="0"/>
              <a:t>Kind hands and kind feet</a:t>
            </a:r>
          </a:p>
          <a:p>
            <a:r>
              <a:rPr lang="en-GB" dirty="0" smtClean="0"/>
              <a:t>Kind words</a:t>
            </a:r>
          </a:p>
          <a:p>
            <a:r>
              <a:rPr lang="en-GB" dirty="0" smtClean="0"/>
              <a:t>Good manners ~ please and thank-you</a:t>
            </a:r>
          </a:p>
          <a:p>
            <a:r>
              <a:rPr lang="en-GB" dirty="0" smtClean="0"/>
              <a:t>Walk in school</a:t>
            </a:r>
          </a:p>
          <a:p>
            <a:r>
              <a:rPr lang="en-GB" dirty="0" smtClean="0"/>
              <a:t>Share and take turns</a:t>
            </a:r>
          </a:p>
          <a:p>
            <a:r>
              <a:rPr lang="en-GB" dirty="0" smtClean="0"/>
              <a:t>Good listening</a:t>
            </a:r>
          </a:p>
          <a:p>
            <a:endParaRPr lang="en-GB" dirty="0" smtClean="0"/>
          </a:p>
          <a:p>
            <a:pPr marL="0" indent="0">
              <a:buNone/>
            </a:pPr>
            <a:r>
              <a:rPr lang="en-GB" dirty="0" smtClean="0"/>
              <a:t>Ready to learn</a:t>
            </a:r>
          </a:p>
          <a:p>
            <a:endParaRPr lang="en-GB" dirty="0"/>
          </a:p>
          <a:p>
            <a:pPr marL="0" indent="0">
              <a:buNone/>
            </a:pPr>
            <a:r>
              <a:rPr lang="en-GB" dirty="0" smtClean="0"/>
              <a:t>School Behaviour Policy ~ Class Dojos </a:t>
            </a:r>
            <a:endParaRPr lang="en-GB" dirty="0"/>
          </a:p>
        </p:txBody>
      </p:sp>
      <p:pic>
        <p:nvPicPr>
          <p:cNvPr id="5" name="Content Placeholder 3"/>
          <p:cNvPicPr>
            <a:picLocks noChangeAspect="1"/>
          </p:cNvPicPr>
          <p:nvPr/>
        </p:nvPicPr>
        <p:blipFill rotWithShape="1">
          <a:blip r:embed="rId2"/>
          <a:srcRect l="16502" t="13491" r="21960" b="42879"/>
          <a:stretch/>
        </p:blipFill>
        <p:spPr>
          <a:xfrm>
            <a:off x="8814745" y="496609"/>
            <a:ext cx="2689867" cy="1273576"/>
          </a:xfrm>
          <a:prstGeom prst="rect">
            <a:avLst/>
          </a:prstGeom>
        </p:spPr>
      </p:pic>
      <p:pic>
        <p:nvPicPr>
          <p:cNvPr id="1026" name="Picture 2" descr="Class Dojo | Rawcliffe Bridge and Rawcliffe Primary Schools"/>
          <p:cNvPicPr>
            <a:picLocks noChangeAspect="1" noChangeArrowheads="1"/>
          </p:cNvPicPr>
          <p:nvPr/>
        </p:nvPicPr>
        <p:blipFill rotWithShape="1">
          <a:blip r:embed="rId3">
            <a:extLst>
              <a:ext uri="{28A0092B-C50C-407E-A947-70E740481C1C}">
                <a14:useLocalDpi xmlns:a14="http://schemas.microsoft.com/office/drawing/2010/main" val="0"/>
              </a:ext>
            </a:extLst>
          </a:blip>
          <a:srcRect l="19631" r="20487" b="29565"/>
          <a:stretch/>
        </p:blipFill>
        <p:spPr bwMode="auto">
          <a:xfrm>
            <a:off x="6943725" y="4694237"/>
            <a:ext cx="1443038" cy="133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1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What does your child need</a:t>
            </a:r>
            <a:br>
              <a:rPr lang="en-GB" b="1" dirty="0" smtClean="0">
                <a:solidFill>
                  <a:schemeClr val="tx1"/>
                </a:solidFill>
              </a:rPr>
            </a:br>
            <a:r>
              <a:rPr lang="en-GB" b="1" dirty="0" smtClean="0">
                <a:solidFill>
                  <a:schemeClr val="tx1"/>
                </a:solidFill>
              </a:rPr>
              <a:t>at school?</a:t>
            </a: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sz="2400" dirty="0" smtClean="0"/>
              <a:t>Book bag </a:t>
            </a:r>
          </a:p>
          <a:p>
            <a:r>
              <a:rPr lang="en-GB" sz="2400" dirty="0" smtClean="0"/>
              <a:t>Named uniform</a:t>
            </a:r>
          </a:p>
          <a:p>
            <a:r>
              <a:rPr lang="en-GB" sz="2400" dirty="0" smtClean="0"/>
              <a:t>Water bottle</a:t>
            </a:r>
          </a:p>
          <a:p>
            <a:r>
              <a:rPr lang="en-GB" sz="2400" dirty="0" smtClean="0"/>
              <a:t>Coat with hood</a:t>
            </a:r>
          </a:p>
          <a:p>
            <a:r>
              <a:rPr lang="en-GB" sz="2400" dirty="0" smtClean="0"/>
              <a:t>Sensible shoes</a:t>
            </a:r>
          </a:p>
          <a:p>
            <a:r>
              <a:rPr lang="en-GB" sz="2400" dirty="0" smtClean="0"/>
              <a:t>PE kit – indoor and outdoor (named!)</a:t>
            </a:r>
          </a:p>
        </p:txBody>
      </p:sp>
      <p:pic>
        <p:nvPicPr>
          <p:cNvPr id="5" name="Content Placeholder 3"/>
          <p:cNvPicPr>
            <a:picLocks noChangeAspect="1"/>
          </p:cNvPicPr>
          <p:nvPr/>
        </p:nvPicPr>
        <p:blipFill rotWithShape="1">
          <a:blip r:embed="rId2"/>
          <a:srcRect l="16502" t="13491" r="21960" b="42879"/>
          <a:stretch/>
        </p:blipFill>
        <p:spPr>
          <a:xfrm>
            <a:off x="8955422" y="395510"/>
            <a:ext cx="2689867" cy="1273576"/>
          </a:xfrm>
          <a:prstGeom prst="rect">
            <a:avLst/>
          </a:prstGeom>
        </p:spPr>
      </p:pic>
    </p:spTree>
    <p:extLst>
      <p:ext uri="{BB962C8B-B14F-4D97-AF65-F5344CB8AC3E}">
        <p14:creationId xmlns:p14="http://schemas.microsoft.com/office/powerpoint/2010/main" val="23551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Areas of the KS1 Curriculum</a:t>
            </a:r>
            <a:endParaRPr lang="en-GB" b="1" dirty="0">
              <a:solidFill>
                <a:schemeClr val="tx1"/>
              </a:solidFill>
            </a:endParaRPr>
          </a:p>
        </p:txBody>
      </p:sp>
      <p:sp>
        <p:nvSpPr>
          <p:cNvPr id="3" name="Content Placeholder 2"/>
          <p:cNvSpPr>
            <a:spLocks noGrp="1"/>
          </p:cNvSpPr>
          <p:nvPr>
            <p:ph idx="1"/>
          </p:nvPr>
        </p:nvSpPr>
        <p:spPr>
          <a:xfrm>
            <a:off x="2589212" y="1344706"/>
            <a:ext cx="6333562" cy="4566516"/>
          </a:xfrm>
        </p:spPr>
        <p:txBody>
          <a:bodyPr>
            <a:normAutofit fontScale="77500" lnSpcReduction="20000"/>
          </a:bodyPr>
          <a:lstStyle/>
          <a:p>
            <a:r>
              <a:rPr lang="en-GB" sz="2400" dirty="0" smtClean="0"/>
              <a:t>English ~ reading, writing, handwriting &amp; phonics</a:t>
            </a:r>
          </a:p>
          <a:p>
            <a:r>
              <a:rPr lang="en-GB" sz="2400" dirty="0" smtClean="0"/>
              <a:t>Maths</a:t>
            </a:r>
          </a:p>
          <a:p>
            <a:r>
              <a:rPr lang="en-GB" sz="2400" dirty="0" smtClean="0"/>
              <a:t>Science</a:t>
            </a:r>
          </a:p>
          <a:p>
            <a:r>
              <a:rPr lang="en-GB" sz="2400" dirty="0" smtClean="0"/>
              <a:t>Computing</a:t>
            </a:r>
          </a:p>
          <a:p>
            <a:r>
              <a:rPr lang="en-GB" sz="2400" dirty="0" smtClean="0"/>
              <a:t>Geography</a:t>
            </a:r>
          </a:p>
          <a:p>
            <a:r>
              <a:rPr lang="en-GB" sz="2400" dirty="0" smtClean="0"/>
              <a:t>History</a:t>
            </a:r>
          </a:p>
          <a:p>
            <a:r>
              <a:rPr lang="en-GB" sz="2400" dirty="0" smtClean="0"/>
              <a:t>Art &amp; Design</a:t>
            </a:r>
          </a:p>
          <a:p>
            <a:r>
              <a:rPr lang="en-GB" sz="2400" dirty="0" smtClean="0"/>
              <a:t>Design Technology</a:t>
            </a:r>
          </a:p>
          <a:p>
            <a:r>
              <a:rPr lang="en-GB" sz="2400" dirty="0" smtClean="0"/>
              <a:t>Music</a:t>
            </a:r>
          </a:p>
          <a:p>
            <a:r>
              <a:rPr lang="en-GB" sz="2400" dirty="0" smtClean="0"/>
              <a:t>PSHE</a:t>
            </a:r>
          </a:p>
          <a:p>
            <a:r>
              <a:rPr lang="en-GB" sz="2400" dirty="0" smtClean="0"/>
              <a:t>PE ~ dance, games, gymnastics</a:t>
            </a:r>
          </a:p>
          <a:p>
            <a:r>
              <a:rPr lang="en-GB" sz="2400" dirty="0" smtClean="0"/>
              <a:t>RE</a:t>
            </a:r>
            <a:endParaRPr lang="en-GB"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107"/>
          <a:stretch/>
        </p:blipFill>
        <p:spPr>
          <a:xfrm rot="5400000">
            <a:off x="7250397" y="2292523"/>
            <a:ext cx="4139630" cy="3730072"/>
          </a:xfrm>
          <a:prstGeom prst="rect">
            <a:avLst/>
          </a:prstGeom>
        </p:spPr>
      </p:pic>
      <p:pic>
        <p:nvPicPr>
          <p:cNvPr id="6" name="Content Placeholder 3"/>
          <p:cNvPicPr>
            <a:picLocks noChangeAspect="1"/>
          </p:cNvPicPr>
          <p:nvPr/>
        </p:nvPicPr>
        <p:blipFill rotWithShape="1">
          <a:blip r:embed="rId3"/>
          <a:srcRect l="16502" t="13491" r="21960" b="42879"/>
          <a:stretch/>
        </p:blipFill>
        <p:spPr>
          <a:xfrm>
            <a:off x="8922774" y="307958"/>
            <a:ext cx="2689867" cy="1273576"/>
          </a:xfrm>
          <a:prstGeom prst="rect">
            <a:avLst/>
          </a:prstGeom>
        </p:spPr>
      </p:pic>
    </p:spTree>
    <p:extLst>
      <p:ext uri="{BB962C8B-B14F-4D97-AF65-F5344CB8AC3E}">
        <p14:creationId xmlns:p14="http://schemas.microsoft.com/office/powerpoint/2010/main" val="148305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Topics</a:t>
            </a:r>
            <a:endParaRPr lang="en-GB" dirty="0"/>
          </a:p>
        </p:txBody>
      </p:sp>
      <p:sp>
        <p:nvSpPr>
          <p:cNvPr id="3" name="Content Placeholder 2"/>
          <p:cNvSpPr>
            <a:spLocks noGrp="1"/>
          </p:cNvSpPr>
          <p:nvPr>
            <p:ph sz="half" idx="1"/>
          </p:nvPr>
        </p:nvSpPr>
        <p:spPr>
          <a:xfrm>
            <a:off x="1339986" y="2178855"/>
            <a:ext cx="3395501" cy="3777622"/>
          </a:xfrm>
        </p:spPr>
        <p:txBody>
          <a:bodyPr>
            <a:normAutofit fontScale="92500" lnSpcReduction="10000"/>
          </a:bodyPr>
          <a:lstStyle/>
          <a:p>
            <a:r>
              <a:rPr lang="en-GB" sz="2400" b="1" dirty="0" smtClean="0"/>
              <a:t>Autumn</a:t>
            </a:r>
          </a:p>
          <a:p>
            <a:pPr>
              <a:buFontTx/>
              <a:buChar char="-"/>
            </a:pPr>
            <a:r>
              <a:rPr lang="en-GB" sz="2400" dirty="0" smtClean="0"/>
              <a:t>Great Explorers</a:t>
            </a:r>
            <a:endParaRPr lang="en-GB" sz="2400" dirty="0"/>
          </a:p>
          <a:p>
            <a:pPr marL="0" indent="0">
              <a:buNone/>
            </a:pPr>
            <a:endParaRPr lang="en-GB" sz="2400" i="1" dirty="0" smtClean="0"/>
          </a:p>
          <a:p>
            <a:pPr marL="0" indent="0">
              <a:buNone/>
            </a:pPr>
            <a:endParaRPr lang="en-GB" sz="2400" dirty="0"/>
          </a:p>
          <a:p>
            <a:pPr marL="0" indent="0">
              <a:buNone/>
            </a:pPr>
            <a:r>
              <a:rPr lang="en-GB" sz="2400" i="1" dirty="0" smtClean="0"/>
              <a:t>Enrichment </a:t>
            </a:r>
            <a:r>
              <a:rPr lang="en-GB" sz="2400" i="1" dirty="0"/>
              <a:t>activities: </a:t>
            </a:r>
            <a:r>
              <a:rPr lang="en-GB" sz="2400" i="1" dirty="0" smtClean="0"/>
              <a:t>Walk around the local area </a:t>
            </a:r>
            <a:endParaRPr lang="en-GB" sz="2400" i="1" dirty="0"/>
          </a:p>
          <a:p>
            <a:pPr marL="0" indent="0">
              <a:buNone/>
            </a:pPr>
            <a:r>
              <a:rPr lang="en-GB" sz="2400" i="1" dirty="0" smtClean="0"/>
              <a:t>TBC Explorer Day</a:t>
            </a:r>
            <a:endParaRPr lang="en-GB" sz="2400" i="1" dirty="0"/>
          </a:p>
          <a:p>
            <a:pPr marL="0" indent="0">
              <a:buNone/>
            </a:pPr>
            <a:r>
              <a:rPr lang="en-GB" sz="2400" i="1" dirty="0" smtClean="0"/>
              <a:t>Nativity play</a:t>
            </a:r>
          </a:p>
        </p:txBody>
      </p:sp>
      <p:sp>
        <p:nvSpPr>
          <p:cNvPr id="4" name="Content Placeholder 3"/>
          <p:cNvSpPr>
            <a:spLocks noGrp="1"/>
          </p:cNvSpPr>
          <p:nvPr>
            <p:ph sz="half" idx="2"/>
          </p:nvPr>
        </p:nvSpPr>
        <p:spPr>
          <a:xfrm>
            <a:off x="8274424" y="2126222"/>
            <a:ext cx="3230187" cy="3777622"/>
          </a:xfrm>
        </p:spPr>
        <p:txBody>
          <a:bodyPr>
            <a:normAutofit fontScale="92500" lnSpcReduction="10000"/>
          </a:bodyPr>
          <a:lstStyle/>
          <a:p>
            <a:r>
              <a:rPr lang="en-GB" sz="2400" b="1" dirty="0" smtClean="0"/>
              <a:t>Summer</a:t>
            </a:r>
            <a:endParaRPr lang="en-GB" sz="2400" b="1" dirty="0"/>
          </a:p>
          <a:p>
            <a:pPr>
              <a:buFontTx/>
              <a:buChar char="-"/>
            </a:pPr>
            <a:r>
              <a:rPr lang="en-GB" sz="2600" dirty="0" smtClean="0"/>
              <a:t>The UK</a:t>
            </a:r>
          </a:p>
          <a:p>
            <a:pPr marL="0" indent="0">
              <a:buNone/>
            </a:pPr>
            <a:r>
              <a:rPr lang="en-GB" sz="2600" i="1" dirty="0" smtClean="0"/>
              <a:t>(Barnaby Bear)</a:t>
            </a:r>
            <a:endParaRPr lang="en-GB" sz="2600" i="1" dirty="0"/>
          </a:p>
          <a:p>
            <a:pPr marL="0" indent="0">
              <a:buNone/>
            </a:pPr>
            <a:endParaRPr lang="en-GB" sz="2600" dirty="0"/>
          </a:p>
          <a:p>
            <a:pPr marL="0" indent="0">
              <a:buNone/>
            </a:pPr>
            <a:r>
              <a:rPr lang="en-GB" sz="2600" i="1" dirty="0"/>
              <a:t>TBC Enrichment activities: </a:t>
            </a:r>
            <a:endParaRPr lang="en-GB" sz="2600" i="1" dirty="0" smtClean="0"/>
          </a:p>
          <a:p>
            <a:pPr marL="0" indent="0">
              <a:buNone/>
            </a:pPr>
            <a:r>
              <a:rPr lang="en-GB" sz="2600" i="1" dirty="0" smtClean="0"/>
              <a:t>Teddy Bear’s Picnic</a:t>
            </a:r>
          </a:p>
          <a:p>
            <a:pPr marL="0" indent="0">
              <a:buNone/>
            </a:pPr>
            <a:r>
              <a:rPr lang="en-GB" sz="2600" i="1" dirty="0" smtClean="0"/>
              <a:t>Staircase House</a:t>
            </a:r>
            <a:endParaRPr lang="en-GB" sz="2600" dirty="0"/>
          </a:p>
        </p:txBody>
      </p:sp>
      <p:sp>
        <p:nvSpPr>
          <p:cNvPr id="8" name="Content Placeholder 2"/>
          <p:cNvSpPr txBox="1">
            <a:spLocks/>
          </p:cNvSpPr>
          <p:nvPr/>
        </p:nvSpPr>
        <p:spPr>
          <a:xfrm>
            <a:off x="4959605" y="2219043"/>
            <a:ext cx="3090701"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400" b="1" dirty="0" smtClean="0"/>
              <a:t>Spring</a:t>
            </a:r>
          </a:p>
          <a:p>
            <a:pPr>
              <a:buFontTx/>
              <a:buChar char="-"/>
            </a:pPr>
            <a:r>
              <a:rPr lang="en-GB" sz="2400" dirty="0" smtClean="0"/>
              <a:t>Under the sea</a:t>
            </a:r>
          </a:p>
          <a:p>
            <a:pPr>
              <a:buFontTx/>
              <a:buChar char="-"/>
            </a:pPr>
            <a:r>
              <a:rPr lang="en-GB" sz="2400" dirty="0" smtClean="0"/>
              <a:t>Owl Babies</a:t>
            </a:r>
          </a:p>
          <a:p>
            <a:pPr marL="0" indent="0">
              <a:buFont typeface="Wingdings 3" charset="2"/>
              <a:buNone/>
            </a:pPr>
            <a:endParaRPr lang="en-GB" sz="2400" dirty="0" smtClean="0"/>
          </a:p>
          <a:p>
            <a:pPr marL="0" indent="0">
              <a:buNone/>
            </a:pPr>
            <a:r>
              <a:rPr lang="en-GB" sz="2400" i="1" dirty="0" smtClean="0"/>
              <a:t>TBC </a:t>
            </a:r>
            <a:r>
              <a:rPr lang="en-GB" sz="2400" i="1" dirty="0"/>
              <a:t>E</a:t>
            </a:r>
            <a:r>
              <a:rPr lang="en-GB" sz="2400" i="1" dirty="0" smtClean="0"/>
              <a:t>nrichment activities: </a:t>
            </a:r>
            <a:r>
              <a:rPr lang="en-GB" sz="2400" i="1" dirty="0"/>
              <a:t/>
            </a:r>
            <a:br>
              <a:rPr lang="en-GB" sz="2400" i="1" dirty="0"/>
            </a:br>
            <a:r>
              <a:rPr lang="en-GB" sz="2400" i="1" dirty="0" smtClean="0"/>
              <a:t>Sea Life Centre</a:t>
            </a:r>
          </a:p>
        </p:txBody>
      </p:sp>
      <p:pic>
        <p:nvPicPr>
          <p:cNvPr id="7" name="Content Placeholder 3"/>
          <p:cNvPicPr>
            <a:picLocks noChangeAspect="1"/>
          </p:cNvPicPr>
          <p:nvPr/>
        </p:nvPicPr>
        <p:blipFill rotWithShape="1">
          <a:blip r:embed="rId2"/>
          <a:srcRect l="16502" t="13491" r="21960" b="42879"/>
          <a:stretch/>
        </p:blipFill>
        <p:spPr>
          <a:xfrm>
            <a:off x="8814745" y="496609"/>
            <a:ext cx="2689867" cy="1273576"/>
          </a:xfrm>
          <a:prstGeom prst="rect">
            <a:avLst/>
          </a:prstGeom>
        </p:spPr>
      </p:pic>
    </p:spTree>
    <p:extLst>
      <p:ext uri="{BB962C8B-B14F-4D97-AF65-F5344CB8AC3E}">
        <p14:creationId xmlns:p14="http://schemas.microsoft.com/office/powerpoint/2010/main" val="3320782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63" y="395510"/>
            <a:ext cx="8911687" cy="1280890"/>
          </a:xfrm>
        </p:spPr>
        <p:txBody>
          <a:bodyPr/>
          <a:lstStyle/>
          <a:p>
            <a:r>
              <a:rPr lang="en-GB" b="1" dirty="0" smtClean="0">
                <a:solidFill>
                  <a:schemeClr val="tx1"/>
                </a:solidFill>
              </a:rPr>
              <a:t>Phonics ~ Read Write </a:t>
            </a:r>
            <a:r>
              <a:rPr lang="en-GB" b="1" dirty="0" err="1" smtClean="0">
                <a:solidFill>
                  <a:schemeClr val="tx1"/>
                </a:solidFill>
              </a:rPr>
              <a:t>Inc</a:t>
            </a:r>
            <a:r>
              <a:rPr lang="en-GB" b="1" dirty="0" smtClean="0">
                <a:solidFill>
                  <a:schemeClr val="tx1"/>
                </a:solidFill>
              </a:rPr>
              <a:t> (RWI)</a:t>
            </a: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sz="2800" dirty="0" smtClean="0"/>
              <a:t>Taught daily – approximately 20 minutes sessions</a:t>
            </a:r>
          </a:p>
          <a:p>
            <a:r>
              <a:rPr lang="en-GB" sz="2800" dirty="0" smtClean="0"/>
              <a:t>Children taught in ability groups</a:t>
            </a:r>
          </a:p>
          <a:p>
            <a:r>
              <a:rPr lang="en-GB" sz="2800" dirty="0" smtClean="0"/>
              <a:t>Supports reading and writing</a:t>
            </a:r>
          </a:p>
          <a:p>
            <a:r>
              <a:rPr lang="en-GB" sz="2800" dirty="0" smtClean="0"/>
              <a:t>National phonics assessment takes place during the Summer Term</a:t>
            </a:r>
            <a:endParaRPr lang="en-GB" sz="2800" dirty="0"/>
          </a:p>
        </p:txBody>
      </p:sp>
      <p:pic>
        <p:nvPicPr>
          <p:cNvPr id="5" name="Content Placeholder 3"/>
          <p:cNvPicPr>
            <a:picLocks noChangeAspect="1"/>
          </p:cNvPicPr>
          <p:nvPr/>
        </p:nvPicPr>
        <p:blipFill rotWithShape="1">
          <a:blip r:embed="rId2"/>
          <a:srcRect l="16502" t="13491" r="21960" b="42879"/>
          <a:stretch/>
        </p:blipFill>
        <p:spPr>
          <a:xfrm>
            <a:off x="9142991" y="395510"/>
            <a:ext cx="2689867" cy="1273576"/>
          </a:xfrm>
          <a:prstGeom prst="rect">
            <a:avLst/>
          </a:prstGeom>
        </p:spPr>
      </p:pic>
    </p:spTree>
    <p:extLst>
      <p:ext uri="{BB962C8B-B14F-4D97-AF65-F5344CB8AC3E}">
        <p14:creationId xmlns:p14="http://schemas.microsoft.com/office/powerpoint/2010/main" val="2192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How can you help?</a:t>
            </a:r>
            <a:endParaRPr lang="en-GB"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GB" sz="2800" dirty="0" smtClean="0"/>
              <a:t>READ DAILY</a:t>
            </a:r>
          </a:p>
          <a:p>
            <a:r>
              <a:rPr lang="en-GB" sz="2800" dirty="0" smtClean="0"/>
              <a:t>Share library books</a:t>
            </a:r>
          </a:p>
          <a:p>
            <a:r>
              <a:rPr lang="en-GB" sz="2800" dirty="0" smtClean="0"/>
              <a:t>Pick &amp; Choose homework</a:t>
            </a:r>
          </a:p>
          <a:p>
            <a:r>
              <a:rPr lang="en-GB" sz="2800" dirty="0" smtClean="0"/>
              <a:t>Weekly spellings </a:t>
            </a:r>
          </a:p>
          <a:p>
            <a:r>
              <a:rPr lang="en-GB" sz="2800" i="1" dirty="0" smtClean="0"/>
              <a:t>Purple Mash</a:t>
            </a:r>
          </a:p>
          <a:p>
            <a:r>
              <a:rPr lang="en-GB" sz="2800" dirty="0" smtClean="0"/>
              <a:t>Encourage independence</a:t>
            </a:r>
          </a:p>
          <a:p>
            <a:r>
              <a:rPr lang="en-GB" sz="2800" dirty="0" smtClean="0"/>
              <a:t>Label everything </a:t>
            </a:r>
            <a:r>
              <a:rPr lang="en-GB" sz="2800" dirty="0" smtClean="0">
                <a:sym typeface="Wingdings" panose="05000000000000000000" pitchFamily="2" charset="2"/>
              </a:rPr>
              <a:t> !!</a:t>
            </a:r>
            <a:endParaRPr lang="en-GB" sz="2800" dirty="0"/>
          </a:p>
        </p:txBody>
      </p:sp>
      <p:pic>
        <p:nvPicPr>
          <p:cNvPr id="5" name="Content Placeholder 3"/>
          <p:cNvPicPr>
            <a:picLocks noChangeAspect="1"/>
          </p:cNvPicPr>
          <p:nvPr/>
        </p:nvPicPr>
        <p:blipFill rotWithShape="1">
          <a:blip r:embed="rId2"/>
          <a:srcRect l="16502" t="13491" r="21960" b="42879"/>
          <a:stretch/>
        </p:blipFill>
        <p:spPr>
          <a:xfrm>
            <a:off x="8814745" y="496609"/>
            <a:ext cx="2689867" cy="1273576"/>
          </a:xfrm>
          <a:prstGeom prst="rect">
            <a:avLst/>
          </a:prstGeom>
        </p:spPr>
      </p:pic>
    </p:spTree>
    <p:extLst>
      <p:ext uri="{BB962C8B-B14F-4D97-AF65-F5344CB8AC3E}">
        <p14:creationId xmlns:p14="http://schemas.microsoft.com/office/powerpoint/2010/main" val="3838675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1238</TotalTime>
  <Words>232</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Wingdings</vt:lpstr>
      <vt:lpstr>Wingdings 3</vt:lpstr>
      <vt:lpstr>Wisp</vt:lpstr>
      <vt:lpstr>Welcome to Year 1</vt:lpstr>
      <vt:lpstr>Meet the Year 1 team …</vt:lpstr>
      <vt:lpstr>The School Day</vt:lpstr>
      <vt:lpstr> School Rules</vt:lpstr>
      <vt:lpstr>What does your child need at school?</vt:lpstr>
      <vt:lpstr>Areas of the KS1 Curriculum</vt:lpstr>
      <vt:lpstr>Year 1 Topics</vt:lpstr>
      <vt:lpstr>Phonics ~ Read Write Inc (RWI)</vt:lpstr>
      <vt:lpstr>How can you help?</vt:lpstr>
      <vt:lpstr>Communication</vt:lpstr>
      <vt:lpstr> Please take a copy of the following handouts:  1. Topic leaflet 2. Pick and choose homework 3. Vocabulary list 4.Maths and English Curriculum (double sided)  Please sign by your child’s name. The handouts are on the tables outside your child’s classroom.    </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Mrs Ash</dc:creator>
  <cp:lastModifiedBy>Miss Mangan</cp:lastModifiedBy>
  <cp:revision>37</cp:revision>
  <cp:lastPrinted>2022-09-08T17:13:51Z</cp:lastPrinted>
  <dcterms:created xsi:type="dcterms:W3CDTF">2017-09-20T20:05:34Z</dcterms:created>
  <dcterms:modified xsi:type="dcterms:W3CDTF">2022-09-09T06:59:47Z</dcterms:modified>
</cp:coreProperties>
</file>